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9" r:id="rId4"/>
    <p:sldId id="262" r:id="rId5"/>
    <p:sldId id="261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175E-BA9A-47F1-935B-90D12EAD1DCF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33F34-AB67-40C0-A430-D0C86E29D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0F34C-2B2C-411F-BBB2-241294BA57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CC51-CE09-4F3F-89AD-E62A1FD9E05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246" y="4344025"/>
            <a:ext cx="5485158" cy="4112926"/>
          </a:xfrm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A55D9-BBEB-4F34-B2CC-A288E736B7D7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90DFE-7504-4AAC-A1AA-9F981CA6F901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B687-7EDD-4507-8B04-5CA21C5DE11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B687-7EDD-4507-8B04-5CA21C5DE11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97491-58F2-414C-8DA3-C9D03E754BCD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74A39-060F-4FB2-97C2-80BFABDDE2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55FAA-A82F-47EF-B0EA-3594B09F98F3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1F3E-95B5-4B0E-A5F4-24F0C71D8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43000" y="2438400"/>
            <a:ext cx="73152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defRPr/>
            </a:pPr>
            <a:r>
              <a:rPr lang="en-US" dirty="0">
                <a:latin typeface="+mj-lt"/>
                <a:cs typeface="Arial" pitchFamily="34" charset="0"/>
              </a:rPr>
              <a:t>Improve the physics of the treatment of </a:t>
            </a:r>
            <a:r>
              <a:rPr lang="en-US" i="1" dirty="0">
                <a:latin typeface="+mj-lt"/>
                <a:cs typeface="Arial" pitchFamily="34" charset="0"/>
              </a:rPr>
              <a:t>ET</a:t>
            </a:r>
            <a:r>
              <a:rPr lang="en-US" dirty="0">
                <a:latin typeface="+mj-lt"/>
                <a:cs typeface="Arial" pitchFamily="34" charset="0"/>
              </a:rPr>
              <a:t> (and hence </a:t>
            </a:r>
            <a:r>
              <a:rPr lang="en-US" dirty="0" smtClean="0">
                <a:latin typeface="+mj-lt"/>
                <a:cs typeface="Arial" pitchFamily="34" charset="0"/>
              </a:rPr>
              <a:t>evaporative demand) </a:t>
            </a:r>
            <a:r>
              <a:rPr lang="en-US" dirty="0">
                <a:latin typeface="+mj-lt"/>
                <a:cs typeface="Arial" pitchFamily="34" charset="0"/>
              </a:rPr>
              <a:t>in </a:t>
            </a:r>
            <a:r>
              <a:rPr lang="en-US" dirty="0" err="1" smtClean="0">
                <a:latin typeface="+mj-lt"/>
                <a:cs typeface="Arial" pitchFamily="34" charset="0"/>
              </a:rPr>
              <a:t>CBRFC</a:t>
            </a:r>
            <a:r>
              <a:rPr lang="en-US" dirty="0" smtClean="0">
                <a:latin typeface="+mj-lt"/>
                <a:cs typeface="Arial" pitchFamily="34" charset="0"/>
              </a:rPr>
              <a:t> operations, and thereby improve water </a:t>
            </a:r>
            <a:r>
              <a:rPr lang="en-US" dirty="0">
                <a:latin typeface="+mj-lt"/>
                <a:cs typeface="Arial" pitchFamily="34" charset="0"/>
              </a:rPr>
              <a:t>supply forecast skill.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548438" y="6553200"/>
            <a:ext cx="2595562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actual 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evapotranspiration</a:t>
            </a:r>
            <a:endParaRPr lang="en-A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43000" y="3657600"/>
            <a:ext cx="74041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defRPr/>
            </a:pPr>
            <a:r>
              <a:rPr lang="en-US" dirty="0">
                <a:latin typeface="+mj-lt"/>
                <a:cs typeface="Arial" pitchFamily="34" charset="0"/>
              </a:rPr>
              <a:t>Cooperate with </a:t>
            </a:r>
            <a:r>
              <a:rPr lang="en-US" dirty="0" smtClean="0">
                <a:latin typeface="+mj-lt"/>
                <a:cs typeface="Arial" pitchFamily="34" charset="0"/>
              </a:rPr>
              <a:t>NWS Western </a:t>
            </a:r>
            <a:r>
              <a:rPr lang="en-US" dirty="0">
                <a:latin typeface="+mj-lt"/>
                <a:cs typeface="Arial" pitchFamily="34" charset="0"/>
              </a:rPr>
              <a:t>Region Scientific Services Division in provision of scientifically </a:t>
            </a:r>
            <a:r>
              <a:rPr lang="en-US" dirty="0" smtClean="0">
                <a:latin typeface="+mj-lt"/>
                <a:cs typeface="Arial" pitchFamily="34" charset="0"/>
              </a:rPr>
              <a:t>sound, </a:t>
            </a:r>
            <a:r>
              <a:rPr lang="en-US" dirty="0">
                <a:latin typeface="+mj-lt"/>
                <a:cs typeface="Arial" pitchFamily="34" charset="0"/>
              </a:rPr>
              <a:t>distributed </a:t>
            </a:r>
            <a:r>
              <a:rPr lang="en-US" i="1" dirty="0" smtClean="0">
                <a:latin typeface="+mj-lt"/>
                <a:cs typeface="Arial" pitchFamily="34" charset="0"/>
              </a:rPr>
              <a:t>ET</a:t>
            </a:r>
            <a:r>
              <a:rPr lang="en-US" dirty="0" smtClean="0">
                <a:latin typeface="+mj-lt"/>
                <a:cs typeface="Arial" pitchFamily="34" charset="0"/>
              </a:rPr>
              <a:t>-related  forecasts </a:t>
            </a:r>
            <a:r>
              <a:rPr lang="en-US" dirty="0">
                <a:latin typeface="+mj-lt"/>
                <a:cs typeface="Arial" pitchFamily="34" charset="0"/>
              </a:rPr>
              <a:t>to end-users.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69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err="1">
                <a:latin typeface="+mj-lt"/>
              </a:rPr>
              <a:t>CBRFC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smtClean="0">
                <a:latin typeface="+mj-lt"/>
              </a:rPr>
              <a:t>Evapotranspiration study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01700" y="1376363"/>
            <a:ext cx="7404100" cy="4567237"/>
            <a:chOff x="528" y="873"/>
            <a:chExt cx="4664" cy="2877"/>
          </a:xfrm>
        </p:grpSpPr>
        <p:pic>
          <p:nvPicPr>
            <p:cNvPr id="21523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873"/>
              <a:ext cx="4616" cy="2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4" name="Rectangle 15"/>
            <p:cNvSpPr>
              <a:spLocks noChangeArrowheads="1"/>
            </p:cNvSpPr>
            <p:nvPr/>
          </p:nvSpPr>
          <p:spPr bwMode="auto">
            <a:xfrm>
              <a:off x="528" y="960"/>
              <a:ext cx="816" cy="21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How </a:t>
            </a:r>
            <a:r>
              <a:rPr lang="en-US" sz="2000" i="1" dirty="0" smtClean="0">
                <a:latin typeface="+mj-lt"/>
                <a:cs typeface="Arial" pitchFamily="34" charset="0"/>
              </a:rPr>
              <a:t>ET</a:t>
            </a:r>
            <a:r>
              <a:rPr lang="en-US" sz="2000" dirty="0" smtClean="0">
                <a:latin typeface="+mj-lt"/>
                <a:cs typeface="Arial" pitchFamily="34" charset="0"/>
              </a:rPr>
              <a:t> is currently estimated by the NWS River Forecast System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90600" y="971550"/>
            <a:ext cx="7315200" cy="52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Sacramento-Soil Moisture Accounting (Sac-</a:t>
            </a:r>
            <a:r>
              <a:rPr lang="en-US" dirty="0" err="1" smtClean="0">
                <a:latin typeface="+mj-lt"/>
                <a:cs typeface="Arial" pitchFamily="34" charset="0"/>
              </a:rPr>
              <a:t>SMA</a:t>
            </a:r>
            <a:r>
              <a:rPr lang="en-US" dirty="0" smtClean="0">
                <a:latin typeface="+mj-lt"/>
                <a:cs typeface="Arial" pitchFamily="34" charset="0"/>
              </a:rPr>
              <a:t>) model evaporates soil moisture from two depths.</a:t>
            </a:r>
            <a:endParaRPr lang="en-US" dirty="0">
              <a:latin typeface="+mj-lt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sz="1600" dirty="0">
              <a:latin typeface="+mj-lt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i="1" dirty="0" err="1">
                <a:latin typeface="+mj-lt"/>
                <a:cs typeface="Arial" pitchFamily="34" charset="0"/>
              </a:rPr>
              <a:t>E</a:t>
            </a:r>
            <a:r>
              <a:rPr lang="en-US" i="1" baseline="-25000" dirty="0" err="1">
                <a:latin typeface="+mj-lt"/>
                <a:cs typeface="Arial" pitchFamily="34" charset="0"/>
              </a:rPr>
              <a:t>p</a:t>
            </a:r>
            <a:r>
              <a:rPr lang="en-US" dirty="0">
                <a:latin typeface="+mj-lt"/>
                <a:cs typeface="Arial" pitchFamily="34" charset="0"/>
              </a:rPr>
              <a:t> driven by </a:t>
            </a:r>
            <a:r>
              <a:rPr lang="en-US" i="1" dirty="0" err="1">
                <a:latin typeface="+mj-lt"/>
                <a:cs typeface="Arial" pitchFamily="34" charset="0"/>
              </a:rPr>
              <a:t>E</a:t>
            </a:r>
            <a:r>
              <a:rPr lang="en-US" i="1" baseline="-25000" dirty="0" err="1">
                <a:latin typeface="+mj-lt"/>
                <a:cs typeface="Arial" pitchFamily="34" charset="0"/>
              </a:rPr>
              <a:t>pan</a:t>
            </a:r>
            <a:r>
              <a:rPr lang="en-US" dirty="0">
                <a:latin typeface="+mj-lt"/>
                <a:cs typeface="Arial" pitchFamily="34" charset="0"/>
              </a:rPr>
              <a:t> climatology:</a:t>
            </a:r>
          </a:p>
          <a:p>
            <a:pPr marL="573088" lvl="1" indent="-115888">
              <a:lnSpc>
                <a:spcPct val="120000"/>
              </a:lnSpc>
              <a:buFontTx/>
              <a:buChar char="•"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e.g., Jan 1, 1979 = Jan 31, 1979 = Jan 31, 2010</a:t>
            </a:r>
          </a:p>
          <a:p>
            <a:pPr marL="573088" lvl="1" indent="-115888">
              <a:lnSpc>
                <a:spcPct val="120000"/>
              </a:lnSpc>
              <a:buFontTx/>
              <a:buChar char="•"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seasonal data disaggregated </a:t>
            </a:r>
            <a:r>
              <a:rPr lang="en-US" sz="1600" dirty="0">
                <a:latin typeface="+mj-lt"/>
                <a:cs typeface="Arial" pitchFamily="34" charset="0"/>
              </a:rPr>
              <a:t>to daily,</a:t>
            </a:r>
          </a:p>
          <a:p>
            <a:pPr marL="573088" lvl="1" indent="-115888">
              <a:lnSpc>
                <a:spcPct val="120000"/>
              </a:lnSpc>
              <a:buFontTx/>
              <a:buChar char="•"/>
              <a:defRPr/>
            </a:pPr>
            <a:r>
              <a:rPr lang="en-US" sz="1600" dirty="0">
                <a:latin typeface="+mj-lt"/>
                <a:cs typeface="Arial" pitchFamily="34" charset="0"/>
              </a:rPr>
              <a:t>missing seasons filled in,</a:t>
            </a:r>
          </a:p>
          <a:p>
            <a:pPr marL="573088" lvl="1" indent="-115888">
              <a:lnSpc>
                <a:spcPct val="120000"/>
              </a:lnSpc>
              <a:buFontTx/>
              <a:buChar char="•"/>
              <a:defRPr/>
            </a:pPr>
            <a:r>
              <a:rPr lang="en-US" sz="1600" dirty="0">
                <a:latin typeface="+mj-lt"/>
                <a:cs typeface="Arial" pitchFamily="34" charset="0"/>
              </a:rPr>
              <a:t>adjustment factor </a:t>
            </a:r>
            <a:r>
              <a:rPr lang="en-US" sz="1600" i="1" dirty="0">
                <a:latin typeface="+mj-lt"/>
                <a:cs typeface="Arial" pitchFamily="34" charset="0"/>
              </a:rPr>
              <a:t>PEADJ</a:t>
            </a:r>
            <a:r>
              <a:rPr lang="en-US" sz="1600" dirty="0">
                <a:latin typeface="+mj-lt"/>
                <a:cs typeface="Arial" pitchFamily="34" charset="0"/>
              </a:rPr>
              <a:t> calibrated to water balance.</a:t>
            </a:r>
          </a:p>
          <a:p>
            <a:pPr marL="573088" lvl="1" indent="-115888">
              <a:lnSpc>
                <a:spcPct val="120000"/>
              </a:lnSpc>
              <a:defRPr/>
            </a:pPr>
            <a:endParaRPr lang="en-US" sz="1600" dirty="0">
              <a:latin typeface="+mj-lt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+mj-lt"/>
                <a:cs typeface="Arial" pitchFamily="34" charset="0"/>
              </a:rPr>
              <a:t>Wetter years in southern CBRFC region (e.g., San Juan), or when/where </a:t>
            </a:r>
            <a:r>
              <a:rPr lang="en-US" i="1" dirty="0" err="1">
                <a:latin typeface="+mj-lt"/>
                <a:cs typeface="Arial" pitchFamily="34" charset="0"/>
              </a:rPr>
              <a:t>Prcp</a:t>
            </a:r>
            <a:r>
              <a:rPr lang="en-US" dirty="0">
                <a:latin typeface="+mj-lt"/>
                <a:cs typeface="Arial" pitchFamily="34" charset="0"/>
              </a:rPr>
              <a:t> drives </a:t>
            </a:r>
            <a:r>
              <a:rPr lang="en-US" i="1" dirty="0">
                <a:latin typeface="+mj-lt"/>
                <a:cs typeface="Arial" pitchFamily="34" charset="0"/>
              </a:rPr>
              <a:t>Runoff</a:t>
            </a:r>
            <a:r>
              <a:rPr lang="en-US" dirty="0">
                <a:latin typeface="+mj-lt"/>
                <a:cs typeface="Arial" pitchFamily="34" charset="0"/>
              </a:rPr>
              <a:t>, we under-forecast </a:t>
            </a:r>
            <a:r>
              <a:rPr lang="en-US" i="1" dirty="0">
                <a:latin typeface="+mj-lt"/>
                <a:cs typeface="Arial" pitchFamily="34" charset="0"/>
              </a:rPr>
              <a:t>Runoff</a:t>
            </a:r>
            <a:r>
              <a:rPr lang="en-US" dirty="0">
                <a:latin typeface="+mj-lt"/>
                <a:cs typeface="Arial" pitchFamily="34" charset="0"/>
              </a:rPr>
              <a:t>, or over-estimate </a:t>
            </a:r>
            <a:r>
              <a:rPr lang="en-US" i="1" dirty="0">
                <a:latin typeface="+mj-lt"/>
                <a:cs typeface="Arial" pitchFamily="34" charset="0"/>
              </a:rPr>
              <a:t>ET</a:t>
            </a:r>
            <a:r>
              <a:rPr lang="en-US" dirty="0">
                <a:latin typeface="+mj-lt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latin typeface="+mj-lt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+mj-lt"/>
                <a:cs typeface="Arial" pitchFamily="34" charset="0"/>
              </a:rPr>
              <a:t>Option to use time-series in </a:t>
            </a:r>
            <a:r>
              <a:rPr lang="en-US" dirty="0" smtClean="0">
                <a:latin typeface="+mj-lt"/>
                <a:cs typeface="Arial" pitchFamily="34" charset="0"/>
              </a:rPr>
              <a:t>Sac-</a:t>
            </a:r>
            <a:r>
              <a:rPr lang="en-US" dirty="0" err="1" smtClean="0">
                <a:latin typeface="+mj-lt"/>
                <a:cs typeface="Arial" pitchFamily="34" charset="0"/>
              </a:rPr>
              <a:t>SMA</a:t>
            </a:r>
            <a:r>
              <a:rPr lang="en-US" dirty="0">
                <a:latin typeface="+mj-lt"/>
                <a:cs typeface="Arial" pitchFamily="34" charset="0"/>
              </a:rPr>
              <a:t>, down to </a:t>
            </a:r>
            <a:r>
              <a:rPr lang="en-US" dirty="0" smtClean="0">
                <a:latin typeface="+mj-lt"/>
                <a:cs typeface="Arial" pitchFamily="34" charset="0"/>
              </a:rPr>
              <a:t>six-hourly</a:t>
            </a:r>
            <a:r>
              <a:rPr lang="en-US" dirty="0">
                <a:latin typeface="+mj-lt"/>
                <a:cs typeface="Arial" pitchFamily="34" charset="0"/>
              </a:rPr>
              <a:t>:</a:t>
            </a:r>
          </a:p>
          <a:p>
            <a:pPr marL="573088" lvl="1" indent="-115888">
              <a:lnSpc>
                <a:spcPct val="120000"/>
              </a:lnSpc>
              <a:buFontTx/>
              <a:buChar char="•"/>
              <a:defRPr/>
            </a:pPr>
            <a:r>
              <a:rPr lang="en-US" sz="1600" dirty="0">
                <a:latin typeface="+mj-lt"/>
                <a:cs typeface="Arial" pitchFamily="34" charset="0"/>
              </a:rPr>
              <a:t>best option is to use observed </a:t>
            </a:r>
            <a:r>
              <a:rPr lang="en-US" sz="1600" i="1" dirty="0" err="1">
                <a:latin typeface="+mj-lt"/>
                <a:cs typeface="Arial" pitchFamily="34" charset="0"/>
              </a:rPr>
              <a:t>E</a:t>
            </a:r>
            <a:r>
              <a:rPr lang="en-US" sz="1600" i="1" baseline="-25000" dirty="0" err="1">
                <a:latin typeface="+mj-lt"/>
                <a:cs typeface="Arial" pitchFamily="34" charset="0"/>
              </a:rPr>
              <a:t>p</a:t>
            </a:r>
            <a:r>
              <a:rPr lang="en-US" sz="1600" dirty="0">
                <a:latin typeface="+mj-lt"/>
                <a:cs typeface="Arial" pitchFamily="34" charset="0"/>
              </a:rPr>
              <a:t>,</a:t>
            </a:r>
          </a:p>
          <a:p>
            <a:pPr marL="1146175" lvl="2" indent="-231775">
              <a:lnSpc>
                <a:spcPct val="120000"/>
              </a:lnSpc>
              <a:buFontTx/>
              <a:buChar char="•"/>
              <a:defRPr/>
            </a:pPr>
            <a:r>
              <a:rPr lang="en-US" sz="1400" dirty="0">
                <a:latin typeface="+mj-lt"/>
                <a:cs typeface="Arial" pitchFamily="34" charset="0"/>
              </a:rPr>
              <a:t>cannot use </a:t>
            </a:r>
            <a:r>
              <a:rPr lang="en-US" sz="1400" i="1" dirty="0" err="1">
                <a:latin typeface="+mj-lt"/>
                <a:cs typeface="Arial" pitchFamily="34" charset="0"/>
              </a:rPr>
              <a:t>E</a:t>
            </a:r>
            <a:r>
              <a:rPr lang="en-US" sz="1400" i="1" baseline="-25000" dirty="0" err="1">
                <a:latin typeface="+mj-lt"/>
                <a:cs typeface="Arial" pitchFamily="34" charset="0"/>
              </a:rPr>
              <a:t>pan</a:t>
            </a:r>
            <a:r>
              <a:rPr lang="en-US" sz="1400" dirty="0">
                <a:latin typeface="+mj-lt"/>
                <a:cs typeface="Arial" pitchFamily="34" charset="0"/>
              </a:rPr>
              <a:t> at a daily or sub-daily scale,</a:t>
            </a:r>
          </a:p>
          <a:p>
            <a:pPr marL="573088" lvl="1" indent="-115888">
              <a:lnSpc>
                <a:spcPct val="120000"/>
              </a:lnSpc>
              <a:buFontTx/>
              <a:buChar char="•"/>
              <a:defRPr/>
            </a:pPr>
            <a:r>
              <a:rPr lang="en-US" sz="1600" dirty="0">
                <a:latin typeface="+mj-lt"/>
                <a:cs typeface="Arial" pitchFamily="34" charset="0"/>
              </a:rPr>
              <a:t>best modeling option is </a:t>
            </a:r>
            <a:r>
              <a:rPr lang="en-US" sz="1600" dirty="0" smtClean="0">
                <a:latin typeface="+mj-lt"/>
                <a:cs typeface="Arial" pitchFamily="34" charset="0"/>
              </a:rPr>
              <a:t>a Penman-based estimate,</a:t>
            </a:r>
            <a:endParaRPr lang="en-US" sz="1600" dirty="0">
              <a:latin typeface="+mj-lt"/>
              <a:cs typeface="Arial" pitchFamily="34" charset="0"/>
            </a:endParaRPr>
          </a:p>
          <a:p>
            <a:pPr marL="1146175" lvl="2" indent="-231775">
              <a:lnSpc>
                <a:spcPct val="120000"/>
              </a:lnSpc>
              <a:buFontTx/>
              <a:buChar char="•"/>
              <a:defRPr/>
            </a:pPr>
            <a:r>
              <a:rPr lang="en-US" sz="1400" dirty="0">
                <a:latin typeface="+mj-lt"/>
                <a:cs typeface="Arial" pitchFamily="34" charset="0"/>
              </a:rPr>
              <a:t>heavy on data inputs/parameters.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548438" y="6119336"/>
            <a:ext cx="2595562" cy="73866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AU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AU" sz="1400" i="1" baseline="-250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evaporative demand</a:t>
            </a:r>
          </a:p>
          <a:p>
            <a:pPr algn="r">
              <a:defRPr/>
            </a:pPr>
            <a:r>
              <a:rPr lang="en-AU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AU" sz="1400" i="1" baseline="-250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pan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pan evaporation</a:t>
            </a:r>
          </a:p>
          <a:p>
            <a:pPr algn="r">
              <a:defRPr/>
            </a:pPr>
            <a:r>
              <a:rPr lang="en-AU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Prcp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precipitation</a:t>
            </a:r>
            <a:endParaRPr lang="en-A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574675" y="990600"/>
          <a:ext cx="3921125" cy="622300"/>
        </p:xfrm>
        <a:graphic>
          <a:graphicData uri="http://schemas.openxmlformats.org/presentationml/2006/ole">
            <p:oleObj spid="_x0000_s1026" name="Equation" r:id="rId4" imgW="2832100" imgH="444500" progId="Equation.3">
              <p:embed/>
            </p:oleObj>
          </a:graphicData>
        </a:graphic>
      </p:graphicFrame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016375"/>
            <a:ext cx="3302000" cy="284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1777186"/>
            <a:ext cx="4953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synthetic measure of evaporative demand to synthesize </a:t>
            </a:r>
            <a:r>
              <a:rPr lang="en-US" sz="1600" i="1" dirty="0" err="1" smtClean="0"/>
              <a:t>E</a:t>
            </a:r>
            <a:r>
              <a:rPr lang="en-US" sz="1600" i="1" baseline="-25000" dirty="0" err="1" smtClean="0"/>
              <a:t>pan</a:t>
            </a:r>
            <a:r>
              <a:rPr lang="en-US" sz="1600" dirty="0" smtClean="0"/>
              <a:t> </a:t>
            </a:r>
            <a:r>
              <a:rPr lang="en-US" sz="1600" dirty="0"/>
              <a:t>observations.</a:t>
            </a:r>
          </a:p>
          <a:p>
            <a:pPr>
              <a:buFontTx/>
              <a:buChar char="•"/>
            </a:pPr>
            <a:endParaRPr lang="en-US" sz="1200" dirty="0"/>
          </a:p>
          <a:p>
            <a:pPr>
              <a:buFontTx/>
              <a:buChar char="•"/>
            </a:pPr>
            <a:r>
              <a:rPr lang="en-US" sz="1600" dirty="0" smtClean="0"/>
              <a:t> mixture of </a:t>
            </a:r>
            <a:r>
              <a:rPr lang="en-US" sz="1600" dirty="0" smtClean="0">
                <a:solidFill>
                  <a:srgbClr val="FF0000"/>
                </a:solidFill>
              </a:rPr>
              <a:t>radiation</a:t>
            </a:r>
            <a:r>
              <a:rPr lang="en-US" sz="1600" dirty="0" smtClean="0"/>
              <a:t> (sunshine and </a:t>
            </a:r>
            <a:r>
              <a:rPr lang="en-US" sz="1600" i="1" dirty="0" err="1" smtClean="0"/>
              <a:t>IR</a:t>
            </a:r>
            <a:r>
              <a:rPr lang="en-US" sz="1600" dirty="0" smtClean="0"/>
              <a:t>) and </a:t>
            </a:r>
            <a:r>
              <a:rPr lang="en-US" sz="1600" dirty="0" smtClean="0">
                <a:solidFill>
                  <a:srgbClr val="0070C0"/>
                </a:solidFill>
              </a:rPr>
              <a:t>drying power of the air </a:t>
            </a:r>
            <a:r>
              <a:rPr lang="en-US" sz="1600" dirty="0" smtClean="0"/>
              <a:t>(humidity and wind).</a:t>
            </a:r>
          </a:p>
          <a:p>
            <a:pPr>
              <a:buFontTx/>
              <a:buChar char="•"/>
            </a:pPr>
            <a:endParaRPr lang="en-US" sz="1200" dirty="0" smtClean="0"/>
          </a:p>
          <a:p>
            <a:pPr>
              <a:buFontTx/>
              <a:buChar char="•"/>
            </a:pPr>
            <a:r>
              <a:rPr lang="en-US" sz="1600" dirty="0" smtClean="0"/>
              <a:t> accounts </a:t>
            </a:r>
            <a:r>
              <a:rPr lang="en-US" sz="1600" dirty="0"/>
              <a:t>for instrumentation effects:</a:t>
            </a:r>
          </a:p>
          <a:p>
            <a:pPr marL="227013" lvl="1">
              <a:buFont typeface="Courier New" pitchFamily="49" charset="0"/>
              <a:buChar char="o"/>
            </a:pPr>
            <a:r>
              <a:rPr lang="en-US" sz="1600" dirty="0"/>
              <a:t> extra </a:t>
            </a:r>
            <a:r>
              <a:rPr lang="en-US" sz="1600" dirty="0" smtClean="0"/>
              <a:t>sunshine </a:t>
            </a:r>
            <a:r>
              <a:rPr lang="en-US" sz="1600" dirty="0"/>
              <a:t>interception by pan walls,</a:t>
            </a:r>
          </a:p>
          <a:p>
            <a:pPr marL="227013" lvl="1">
              <a:buFont typeface="Courier New" pitchFamily="49" charset="0"/>
              <a:buChar char="o"/>
            </a:pPr>
            <a:r>
              <a:rPr lang="en-US" sz="1600" dirty="0"/>
              <a:t> increased turbulence across water surface.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0"/>
            <a:ext cx="495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Physically based models:</a:t>
            </a:r>
          </a:p>
          <a:p>
            <a:r>
              <a:rPr lang="en-US" dirty="0" err="1"/>
              <a:t>PenPan</a:t>
            </a:r>
            <a:r>
              <a:rPr lang="en-US" dirty="0"/>
              <a:t>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 (synthetic pan evaporation)</a:t>
            </a:r>
            <a:endParaRPr lang="en-US" dirty="0"/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5791200" y="64135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 for April 25, 2010 (mm)</a:t>
            </a:r>
            <a:endParaRPr lang="en-US" dirty="0"/>
          </a:p>
        </p:txBody>
      </p:sp>
      <p:pic>
        <p:nvPicPr>
          <p:cNvPr id="5127" name="Picture 8" descr="Z:\Epan_P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990600"/>
            <a:ext cx="358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486400" y="0"/>
            <a:ext cx="36576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AU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AU" sz="1400" i="1" baseline="-250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available for </a:t>
            </a:r>
            <a:r>
              <a:rPr lang="en-AU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</a:t>
            </a:r>
          </a:p>
          <a:p>
            <a:pPr algn="r">
              <a:defRPr/>
            </a:pPr>
            <a:r>
              <a:rPr lang="en-AU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AU" sz="1400" baseline="-25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wind speed</a:t>
            </a:r>
          </a:p>
          <a:p>
            <a:pPr algn="r">
              <a:defRPr/>
            </a:pPr>
            <a:r>
              <a:rPr lang="en-AU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AU" sz="1400" i="1" baseline="-250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sat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AU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AU" sz="1400" i="1" baseline="-25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A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vapor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pressure deficit (~ humidity)</a:t>
            </a:r>
          </a:p>
          <a:p>
            <a:pPr algn="r">
              <a:defRPr/>
            </a:pPr>
            <a:r>
              <a:rPr lang="en-AU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infra-red, or long-wave radiation</a:t>
            </a:r>
            <a:endParaRPr lang="en-A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28800" y="1066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1066800"/>
            <a:ext cx="15240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hape 12"/>
          <p:cNvCxnSpPr>
            <a:stCxn id="10" idx="4"/>
            <a:endCxn id="14" idx="0"/>
          </p:cNvCxnSpPr>
          <p:nvPr/>
        </p:nvCxnSpPr>
        <p:spPr>
          <a:xfrm rot="5400000">
            <a:off x="1428750" y="1924050"/>
            <a:ext cx="990600" cy="1905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47800" y="2514600"/>
            <a:ext cx="7620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0" y="2590800"/>
            <a:ext cx="1905000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hape 12"/>
          <p:cNvCxnSpPr>
            <a:stCxn id="11" idx="4"/>
            <a:endCxn id="16" idx="0"/>
          </p:cNvCxnSpPr>
          <p:nvPr/>
        </p:nvCxnSpPr>
        <p:spPr>
          <a:xfrm rot="16200000" flipH="1">
            <a:off x="3752850" y="1581150"/>
            <a:ext cx="1066800" cy="952500"/>
          </a:xfrm>
          <a:prstGeom prst="bent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5126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Preliminary results:</a:t>
            </a:r>
          </a:p>
          <a:p>
            <a:r>
              <a:rPr lang="en-US" dirty="0" smtClean="0"/>
              <a:t>climatology </a:t>
            </a:r>
            <a:r>
              <a:rPr lang="en-US" dirty="0"/>
              <a:t>of </a:t>
            </a:r>
            <a:r>
              <a:rPr lang="en-US" dirty="0" smtClean="0"/>
              <a:t>dynamic daily </a:t>
            </a:r>
            <a:r>
              <a:rPr lang="en-US" dirty="0" err="1"/>
              <a:t>Epan</a:t>
            </a:r>
            <a:r>
              <a:rPr lang="en-US" dirty="0"/>
              <a:t>, </a:t>
            </a:r>
            <a:r>
              <a:rPr lang="en-US" dirty="0" err="1"/>
              <a:t>Ep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ETrc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Tenmile</a:t>
            </a:r>
            <a:r>
              <a:rPr lang="en-US" dirty="0" smtClean="0"/>
              <a:t> Creek, CO</a:t>
            </a:r>
            <a:endParaRPr lang="en-US" dirty="0"/>
          </a:p>
        </p:txBody>
      </p:sp>
      <p:pic>
        <p:nvPicPr>
          <p:cNvPr id="9223" name="Picture 7" descr="C:\Users\mth\Desktop\Epan_Pen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570537" cy="2764048"/>
          </a:xfrm>
          <a:prstGeom prst="rect">
            <a:avLst/>
          </a:prstGeom>
          <a:noFill/>
        </p:spPr>
      </p:pic>
      <p:pic>
        <p:nvPicPr>
          <p:cNvPr id="9224" name="Picture 8" descr="C:\Users\mth\Desktop\Ep_Pen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0552"/>
            <a:ext cx="4570537" cy="2764048"/>
          </a:xfrm>
          <a:prstGeom prst="rect">
            <a:avLst/>
          </a:prstGeom>
          <a:noFill/>
        </p:spPr>
      </p:pic>
      <p:pic>
        <p:nvPicPr>
          <p:cNvPr id="9225" name="Picture 9" descr="C:\Users\mth\Desktop\ETrc_Hargreav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3463" y="3560552"/>
            <a:ext cx="4570537" cy="2764048"/>
          </a:xfrm>
          <a:prstGeom prst="rect">
            <a:avLst/>
          </a:prstGeom>
          <a:noFill/>
        </p:spPr>
      </p:pic>
      <p:pic>
        <p:nvPicPr>
          <p:cNvPr id="9226" name="Picture 10" descr="C:\Users\mth\Desktop\ETrc_Penman_Montei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3463" y="685800"/>
            <a:ext cx="4570537" cy="2764048"/>
          </a:xfrm>
          <a:prstGeom prst="rect">
            <a:avLst/>
          </a:prstGeom>
          <a:noFill/>
        </p:spPr>
      </p:pic>
      <p:pic>
        <p:nvPicPr>
          <p:cNvPr id="9227" name="Picture 11" descr="C:\Users\mth\Desktop\All4_seasonaliti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295400"/>
            <a:ext cx="6925056" cy="4187952"/>
          </a:xfrm>
          <a:prstGeom prst="rect">
            <a:avLst/>
          </a:prstGeom>
          <a:noFill/>
        </p:spPr>
      </p:pic>
      <p:sp>
        <p:nvSpPr>
          <p:cNvPr id="37" name="Down Arrow 36"/>
          <p:cNvSpPr/>
          <p:nvPr/>
        </p:nvSpPr>
        <p:spPr>
          <a:xfrm>
            <a:off x="1447800" y="2286000"/>
            <a:ext cx="2133600" cy="205740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24000" y="3276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Ep</a:t>
            </a:r>
            <a:r>
              <a:rPr lang="en-US" b="1" dirty="0" smtClean="0"/>
              <a:t> = 0.7 * </a:t>
            </a:r>
            <a:r>
              <a:rPr lang="en-US" b="1" dirty="0" err="1" smtClean="0"/>
              <a:t>Epan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7" dur="indefinite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0" dur="indefinite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3" dur="indefinite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6" dur="indefinite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6" grpId="0"/>
      <p:bldP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815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Preliminary results: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dynamic </a:t>
            </a:r>
            <a:r>
              <a:rPr lang="en-US" dirty="0" err="1" smtClean="0">
                <a:latin typeface="+mj-lt"/>
              </a:rPr>
              <a:t>Epan</a:t>
            </a:r>
            <a:r>
              <a:rPr lang="en-US" dirty="0" smtClean="0">
                <a:latin typeface="+mj-lt"/>
              </a:rPr>
              <a:t> vs. historic simulated streamflow errors</a:t>
            </a:r>
            <a:endParaRPr lang="en-US" dirty="0">
              <a:latin typeface="+mj-lt"/>
            </a:endParaRPr>
          </a:p>
        </p:txBody>
      </p:sp>
      <p:pic>
        <p:nvPicPr>
          <p:cNvPr id="9217" name="Picture 1" descr="C:\Users\mth\Desktop\3-day_err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24" y="1767840"/>
            <a:ext cx="5559552" cy="3322320"/>
          </a:xfrm>
          <a:prstGeom prst="rect">
            <a:avLst/>
          </a:prstGeom>
          <a:noFill/>
        </p:spPr>
      </p:pic>
      <p:pic>
        <p:nvPicPr>
          <p:cNvPr id="9218" name="Picture 2" descr="C:\Users\mth\Desktop\Timeseries_err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7784592" cy="3700272"/>
          </a:xfrm>
          <a:prstGeom prst="rect">
            <a:avLst/>
          </a:prstGeom>
          <a:noFill/>
        </p:spPr>
      </p:pic>
      <p:pic>
        <p:nvPicPr>
          <p:cNvPr id="9219" name="Picture 3" descr="C:\Users\mth\Desktop\Monsoon_err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9448" y="1865376"/>
            <a:ext cx="5559552" cy="33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815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Preliminary results: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dynamic </a:t>
            </a:r>
            <a:r>
              <a:rPr lang="en-US" dirty="0" err="1" smtClean="0">
                <a:latin typeface="+mj-lt"/>
              </a:rPr>
              <a:t>Epan</a:t>
            </a:r>
            <a:r>
              <a:rPr lang="en-US" dirty="0" smtClean="0">
                <a:latin typeface="+mj-lt"/>
              </a:rPr>
              <a:t> vs. historic simulated streamflow errors</a:t>
            </a:r>
            <a:endParaRPr lang="en-US" dirty="0">
              <a:latin typeface="+mj-lt"/>
            </a:endParaRPr>
          </a:p>
        </p:txBody>
      </p:sp>
      <p:pic>
        <p:nvPicPr>
          <p:cNvPr id="7169" name="Picture 1" descr="C:\Users\mth\Desktop\Flow_errors_cor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904" y="902208"/>
            <a:ext cx="4584192" cy="2755392"/>
          </a:xfrm>
          <a:prstGeom prst="rect">
            <a:avLst/>
          </a:prstGeom>
          <a:noFill/>
        </p:spPr>
      </p:pic>
      <p:pic>
        <p:nvPicPr>
          <p:cNvPr id="7170" name="Picture 2" descr="C:\Users\mth\Desktop\Flow_errors_corre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904" y="3880104"/>
            <a:ext cx="4584192" cy="2749296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371600" y="1524000"/>
            <a:ext cx="67056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5486400" algn="r"/>
              </a:tabLst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Concept:</a:t>
            </a:r>
          </a:p>
          <a:p>
            <a:pPr marL="1025525" lvl="2" indent="-111125" eaLnBrk="0" hangingPunct="0">
              <a:buFont typeface="Arial" pitchFamily="34" charset="0"/>
              <a:buChar char="•"/>
              <a:tabLst>
                <a:tab pos="5486400" algn="r"/>
              </a:tabLst>
              <a:defRPr/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daily simulated streamflow errors are generated from Sac-</a:t>
            </a:r>
            <a:r>
              <a:rPr lang="en-US" sz="1400" dirty="0" err="1" smtClean="0">
                <a:ea typeface="Times New Roman" pitchFamily="18" charset="0"/>
                <a:cs typeface="Arial" pitchFamily="34" charset="0"/>
              </a:rPr>
              <a:t>SMA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/SNOW-17 model in </a:t>
            </a:r>
            <a:r>
              <a:rPr lang="en-US" sz="1400" dirty="0" err="1" smtClean="0">
                <a:ea typeface="Times New Roman" pitchFamily="18" charset="0"/>
                <a:cs typeface="Arial" pitchFamily="34" charset="0"/>
              </a:rPr>
              <a:t>RFC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operations, running static </a:t>
            </a:r>
            <a:r>
              <a:rPr lang="en-US" sz="1400" i="1" dirty="0" err="1" smtClean="0">
                <a:ea typeface="Times New Roman" pitchFamily="18" charset="0"/>
                <a:cs typeface="Arial" pitchFamily="34" charset="0"/>
              </a:rPr>
              <a:t>E</a:t>
            </a:r>
            <a:r>
              <a:rPr lang="en-US" sz="1400" i="1" baseline="-25000" dirty="0" err="1" smtClean="0">
                <a:ea typeface="Times New Roman" pitchFamily="18" charset="0"/>
                <a:cs typeface="Arial" pitchFamily="34" charset="0"/>
              </a:rPr>
              <a:t>p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(i.e., climatologic monthly),</a:t>
            </a:r>
          </a:p>
          <a:p>
            <a:pPr lvl="2" eaLnBrk="0" hangingPunct="0">
              <a:buFont typeface="Arial" pitchFamily="34" charset="0"/>
              <a:buChar char="•"/>
              <a:tabLst>
                <a:tab pos="5486400" algn="r"/>
              </a:tabLst>
              <a:defRPr/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errors are compared to dynamic </a:t>
            </a:r>
            <a:r>
              <a:rPr lang="en-US" sz="1400" i="1" dirty="0" err="1" smtClean="0">
                <a:ea typeface="Times New Roman" pitchFamily="18" charset="0"/>
                <a:cs typeface="Arial" pitchFamily="34" charset="0"/>
              </a:rPr>
              <a:t>E</a:t>
            </a:r>
            <a:r>
              <a:rPr lang="en-US" sz="1400" i="1" baseline="-25000" dirty="0" err="1" smtClean="0">
                <a:ea typeface="Times New Roman" pitchFamily="18" charset="0"/>
                <a:cs typeface="Arial" pitchFamily="34" charset="0"/>
              </a:rPr>
              <a:t>pan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from a 30-year time-series.</a:t>
            </a:r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5486400" algn="r"/>
              </a:tabLst>
              <a:defRPr/>
            </a:pPr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5486400" algn="r"/>
              </a:tabLst>
              <a:defRPr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Results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027113" lvl="2" indent="-112713" eaLnBrk="0" hangingPunct="0">
              <a:buFont typeface="Arial" pitchFamily="34" charset="0"/>
              <a:buChar char="•"/>
              <a:tabLst>
                <a:tab pos="5486400" algn="r"/>
              </a:tabLst>
              <a:defRPr/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greatest streamflow errors (+/-) occur with highest </a:t>
            </a:r>
            <a:r>
              <a:rPr lang="en-US" sz="1400" i="1" dirty="0" err="1" smtClean="0">
                <a:ea typeface="Times New Roman" pitchFamily="18" charset="0"/>
                <a:cs typeface="Arial" pitchFamily="34" charset="0"/>
              </a:rPr>
              <a:t>E</a:t>
            </a:r>
            <a:r>
              <a:rPr lang="en-US" sz="1400" i="1" baseline="-25000" dirty="0" err="1" smtClean="0">
                <a:ea typeface="Times New Roman" pitchFamily="18" charset="0"/>
                <a:cs typeface="Arial" pitchFamily="34" charset="0"/>
              </a:rPr>
              <a:t>pan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at all time-scales to 3-monthly,</a:t>
            </a:r>
          </a:p>
          <a:p>
            <a:pPr marL="1027113" lvl="2" indent="-112713" eaLnBrk="0" hangingPunct="0">
              <a:buFont typeface="Arial" pitchFamily="34" charset="0"/>
              <a:buChar char="•"/>
              <a:tabLst>
                <a:tab pos="5486400" algn="r"/>
              </a:tabLst>
              <a:defRPr/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relation is less clear at higher time-scales (monsoon and water supply seasons, annual),</a:t>
            </a:r>
          </a:p>
          <a:p>
            <a:pPr lvl="2" eaLnBrk="0" hangingPunct="0">
              <a:buFont typeface="Arial" pitchFamily="34" charset="0"/>
              <a:buChar char="•"/>
              <a:tabLst>
                <a:tab pos="5486400" algn="r"/>
              </a:tabLst>
              <a:defRPr/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highest correlation between monthly error and monthly </a:t>
            </a:r>
            <a:r>
              <a:rPr lang="en-US" sz="1400" i="1" dirty="0" err="1" smtClean="0">
                <a:ea typeface="Times New Roman" pitchFamily="18" charset="0"/>
                <a:cs typeface="Arial" pitchFamily="34" charset="0"/>
              </a:rPr>
              <a:t>E</a:t>
            </a:r>
            <a:r>
              <a:rPr lang="en-US" sz="1400" i="1" baseline="-25000" dirty="0" err="1" smtClean="0">
                <a:ea typeface="Times New Roman" pitchFamily="18" charset="0"/>
                <a:cs typeface="Arial" pitchFamily="34" charset="0"/>
              </a:rPr>
              <a:t>pan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is March/April.</a:t>
            </a:r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5486400" algn="r"/>
              </a:tabLst>
              <a:defRPr/>
            </a:pPr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5486400" algn="r"/>
              </a:tabLst>
              <a:defRPr/>
            </a:pPr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5486400" algn="r"/>
              </a:tabLst>
              <a:defRPr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Caveat:</a:t>
            </a: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914400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this is one basin:</a:t>
            </a:r>
          </a:p>
          <a:p>
            <a:pPr marL="1371600" lvl="1" eaLnBrk="0" hangingPunct="0">
              <a:buFont typeface="Arial" pitchFamily="34" charset="0"/>
              <a:buChar char="•"/>
              <a:defRPr/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ea typeface="Times New Roman" pitchFamily="18" charset="0"/>
                <a:cs typeface="Arial" pitchFamily="34" charset="0"/>
              </a:rPr>
              <a:t>Tenmile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Creek near Breckenridge, CO</a:t>
            </a:r>
          </a:p>
          <a:p>
            <a:pPr marL="1371600" lvl="1" eaLnBrk="0" hangingPunct="0">
              <a:buFont typeface="Arial" pitchFamily="34" charset="0"/>
              <a:buChar char="•"/>
              <a:defRPr/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high-elevation headwater basin,</a:t>
            </a:r>
          </a:p>
          <a:p>
            <a:pPr marL="1371600" lvl="1" eaLnBrk="0" hangingPunct="0">
              <a:buFont typeface="Arial" pitchFamily="34" charset="0"/>
              <a:buChar char="•"/>
              <a:defRPr/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snowmelt-dominated.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0" y="2362200"/>
            <a:ext cx="43195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buFontTx/>
              <a:buChar char="•"/>
              <a:defRPr/>
            </a:pPr>
            <a:r>
              <a:rPr lang="en-US" sz="1600" dirty="0">
                <a:latin typeface="Arial" pitchFamily="34" charset="0"/>
                <a:cs typeface="+mn-cs"/>
              </a:rPr>
              <a:t>adjusts Penman </a:t>
            </a:r>
            <a:r>
              <a:rPr lang="en-US" sz="1600" i="1" dirty="0" err="1">
                <a:latin typeface="Arial" pitchFamily="34" charset="0"/>
                <a:cs typeface="+mn-cs"/>
              </a:rPr>
              <a:t>E</a:t>
            </a:r>
            <a:r>
              <a:rPr lang="en-US" sz="1600" i="1" baseline="-25000" dirty="0" err="1">
                <a:latin typeface="Arial" pitchFamily="34" charset="0"/>
                <a:cs typeface="+mn-cs"/>
              </a:rPr>
              <a:t>p</a:t>
            </a:r>
            <a:r>
              <a:rPr lang="en-US" sz="1600" dirty="0">
                <a:latin typeface="Arial" pitchFamily="34" charset="0"/>
                <a:cs typeface="+mn-cs"/>
              </a:rPr>
              <a:t> to model seasonality in vapor transfer process through </a:t>
            </a:r>
            <a:r>
              <a:rPr lang="en-US" sz="1600" i="1" dirty="0" err="1">
                <a:latin typeface="Garamond" pitchFamily="18" charset="0"/>
                <a:cs typeface="+mn-cs"/>
              </a:rPr>
              <a:t>a</a:t>
            </a:r>
            <a:r>
              <a:rPr lang="en-US" sz="1600" baseline="-25000" dirty="0" err="1">
                <a:latin typeface="Garamond" pitchFamily="18" charset="0"/>
                <a:cs typeface="+mn-cs"/>
              </a:rPr>
              <a:t>KP</a:t>
            </a:r>
            <a:r>
              <a:rPr lang="en-US" sz="1600" dirty="0">
                <a:latin typeface="Arial" pitchFamily="34" charset="0"/>
                <a:cs typeface="+mn-cs"/>
              </a:rPr>
              <a:t> and </a:t>
            </a:r>
            <a:r>
              <a:rPr lang="en-US" sz="1600" i="1" dirty="0" err="1">
                <a:latin typeface="Garamond" pitchFamily="18" charset="0"/>
                <a:cs typeface="+mn-cs"/>
              </a:rPr>
              <a:t>b</a:t>
            </a:r>
            <a:r>
              <a:rPr lang="en-US" sz="1600" baseline="-25000" dirty="0" err="1">
                <a:latin typeface="Garamond" pitchFamily="18" charset="0"/>
                <a:cs typeface="+mn-cs"/>
              </a:rPr>
              <a:t>KP</a:t>
            </a:r>
            <a:r>
              <a:rPr lang="en-US" sz="1600" dirty="0">
                <a:latin typeface="Arial" pitchFamily="34" charset="0"/>
                <a:cs typeface="+mn-cs"/>
              </a:rPr>
              <a:t>:</a:t>
            </a:r>
          </a:p>
          <a:p>
            <a:pPr>
              <a:buFontTx/>
              <a:buChar char="•"/>
              <a:defRPr/>
            </a:pPr>
            <a:endParaRPr lang="en-US" sz="1600" dirty="0">
              <a:latin typeface="Arial" pitchFamily="34" charset="0"/>
              <a:cs typeface="+mn-cs"/>
            </a:endParaRPr>
          </a:p>
          <a:p>
            <a:pPr marL="341313" lvl="1" indent="-114300">
              <a:buFontTx/>
              <a:buChar char="•"/>
              <a:defRPr/>
            </a:pPr>
            <a:r>
              <a:rPr lang="en-US" sz="1600" dirty="0">
                <a:latin typeface="Arial" pitchFamily="34" charset="0"/>
                <a:cs typeface="+mn-cs"/>
              </a:rPr>
              <a:t>seasonal functions of day of year,</a:t>
            </a:r>
          </a:p>
          <a:p>
            <a:pPr marL="341313" lvl="1" indent="-114300">
              <a:buFontTx/>
              <a:buChar char="•"/>
              <a:defRPr/>
            </a:pPr>
            <a:endParaRPr lang="en-US" sz="1600" i="1" dirty="0">
              <a:latin typeface="Arial" pitchFamily="34" charset="0"/>
              <a:cs typeface="+mn-cs"/>
            </a:endParaRPr>
          </a:p>
          <a:p>
            <a:pPr marL="341313" lvl="1" indent="-114300">
              <a:buFontTx/>
              <a:buChar char="•"/>
              <a:defRPr/>
            </a:pPr>
            <a:r>
              <a:rPr lang="en-US" sz="1600" dirty="0">
                <a:latin typeface="Arial" pitchFamily="34" charset="0"/>
                <a:cs typeface="+mn-cs"/>
              </a:rPr>
              <a:t>calibrated in Kimberly, </a:t>
            </a:r>
            <a:r>
              <a:rPr lang="en-US" sz="1600" dirty="0" smtClean="0">
                <a:latin typeface="Arial" pitchFamily="34" charset="0"/>
                <a:cs typeface="+mn-cs"/>
              </a:rPr>
              <a:t>ID,</a:t>
            </a:r>
          </a:p>
          <a:p>
            <a:pPr marL="341313" lvl="1" indent="-114300">
              <a:buFontTx/>
              <a:buChar char="•"/>
              <a:defRPr/>
            </a:pPr>
            <a:endParaRPr lang="en-US" sz="1600" dirty="0" smtClean="0">
              <a:latin typeface="Arial" pitchFamily="34" charset="0"/>
            </a:endParaRPr>
          </a:p>
          <a:p>
            <a:pPr marL="341313" lvl="1" indent="-114300">
              <a:buFontTx/>
              <a:buChar char="•"/>
              <a:defRPr/>
            </a:pPr>
            <a:r>
              <a:rPr lang="en-US" sz="1600" dirty="0" smtClean="0">
                <a:latin typeface="Arial" pitchFamily="34" charset="0"/>
              </a:rPr>
              <a:t>uses regularly forecast meteorological data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en-US" sz="1600" dirty="0">
              <a:latin typeface="Arial" pitchFamily="34" charset="0"/>
              <a:cs typeface="+mn-cs"/>
            </a:endParaRPr>
          </a:p>
        </p:txBody>
      </p:sp>
      <p:pic>
        <p:nvPicPr>
          <p:cNvPr id="11" name="Picture 6" descr="C:\Users\mth\Desktop\ETrcKim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313" y="1851025"/>
            <a:ext cx="447833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512" y="2324100"/>
            <a:ext cx="42926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-109538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here, </a:t>
            </a:r>
            <a:r>
              <a:rPr lang="en-US" sz="16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lang="en-US" sz="1600" i="1" baseline="-30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rc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is a specific case of </a:t>
            </a:r>
            <a:r>
              <a:rPr lang="en-US" sz="16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lang="en-US" sz="1600" dirty="0">
                <a:latin typeface="Arial" pitchFamily="34" charset="0"/>
                <a:cs typeface="+mn-cs"/>
              </a:rPr>
              <a:t>calculated for specific biological and physical conditions </a:t>
            </a:r>
            <a:r>
              <a:rPr lang="en-US" sz="1600" dirty="0" smtClean="0">
                <a:latin typeface="Arial" pitchFamily="34" charset="0"/>
                <a:cs typeface="+mn-cs"/>
              </a:rPr>
              <a:t>(a hypothetical reference </a:t>
            </a:r>
            <a:r>
              <a:rPr lang="en-US" sz="1600" dirty="0">
                <a:latin typeface="Arial" pitchFamily="34" charset="0"/>
                <a:cs typeface="+mn-cs"/>
              </a:rPr>
              <a:t>crop):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cs typeface="+mn-cs"/>
            </a:endParaRPr>
          </a:p>
          <a:p>
            <a:pPr marL="457200" indent="-11430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+mn-cs"/>
              </a:rPr>
              <a:t>well-watered alfalfa/grass of </a:t>
            </a:r>
            <a:r>
              <a:rPr lang="en-US" sz="1600" dirty="0">
                <a:latin typeface="Arial" pitchFamily="34" charset="0"/>
                <a:cs typeface="+mn-cs"/>
              </a:rPr>
              <a:t>height </a:t>
            </a:r>
            <a:r>
              <a:rPr lang="en-US" sz="1600" dirty="0" smtClean="0">
                <a:latin typeface="Arial" pitchFamily="34" charset="0"/>
                <a:cs typeface="+mn-cs"/>
              </a:rPr>
              <a:t>0.12 </a:t>
            </a:r>
            <a:r>
              <a:rPr lang="en-US" sz="1600" dirty="0">
                <a:latin typeface="Arial" pitchFamily="34" charset="0"/>
                <a:cs typeface="+mn-cs"/>
              </a:rPr>
              <a:t>m, </a:t>
            </a:r>
            <a:r>
              <a:rPr lang="en-US" sz="1600" i="1" dirty="0" err="1">
                <a:latin typeface="Arial" pitchFamily="34" charset="0"/>
                <a:cs typeface="+mn-cs"/>
              </a:rPr>
              <a:t>r</a:t>
            </a:r>
            <a:r>
              <a:rPr lang="en-US" sz="1600" i="1" baseline="-25000" dirty="0" err="1">
                <a:latin typeface="Arial" pitchFamily="34" charset="0"/>
                <a:cs typeface="+mn-cs"/>
              </a:rPr>
              <a:t>s</a:t>
            </a:r>
            <a:r>
              <a:rPr lang="en-US" sz="1600" dirty="0">
                <a:latin typeface="Arial" pitchFamily="34" charset="0"/>
                <a:cs typeface="+mn-cs"/>
              </a:rPr>
              <a:t> = 70 sec/m, </a:t>
            </a:r>
            <a:r>
              <a:rPr lang="en-US" sz="1600" i="1" dirty="0">
                <a:latin typeface="Symbol" pitchFamily="18" charset="2"/>
                <a:cs typeface="+mn-cs"/>
              </a:rPr>
              <a:t>a</a:t>
            </a:r>
            <a:r>
              <a:rPr lang="en-US" sz="1600" dirty="0">
                <a:latin typeface="Arial" pitchFamily="34" charset="0"/>
                <a:cs typeface="+mn-cs"/>
              </a:rPr>
              <a:t> = 0.23</a:t>
            </a:r>
            <a:r>
              <a:rPr lang="en-US" sz="1600" dirty="0" smtClean="0">
                <a:latin typeface="Arial" pitchFamily="34" charset="0"/>
                <a:cs typeface="+mn-cs"/>
              </a:rPr>
              <a:t>, </a:t>
            </a:r>
            <a:r>
              <a:rPr lang="en-US" sz="1600" i="1" dirty="0" err="1" smtClean="0">
                <a:latin typeface="Arial" pitchFamily="34" charset="0"/>
                <a:cs typeface="+mn-cs"/>
              </a:rPr>
              <a:t>r</a:t>
            </a:r>
            <a:r>
              <a:rPr lang="en-US" sz="1600" i="1" baseline="-25000" dirty="0" err="1" smtClean="0">
                <a:latin typeface="Arial" pitchFamily="34" charset="0"/>
                <a:cs typeface="+mn-cs"/>
              </a:rPr>
              <a:t>s</a:t>
            </a:r>
            <a:r>
              <a:rPr lang="en-US" sz="1600" dirty="0" smtClean="0">
                <a:latin typeface="Arial" pitchFamily="34" charset="0"/>
                <a:cs typeface="+mn-cs"/>
              </a:rPr>
              <a:t> = 208 sec/m,</a:t>
            </a:r>
            <a:endParaRPr lang="en-US" sz="1600" dirty="0">
              <a:latin typeface="Arial" pitchFamily="34" charset="0"/>
              <a:cs typeface="+mn-cs"/>
            </a:endParaRPr>
          </a:p>
          <a:p>
            <a:pPr marL="457200" indent="-114300"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+mn-cs"/>
              </a:rPr>
              <a:t> uses regularly forecast meteorological data, </a:t>
            </a:r>
            <a:endParaRPr lang="en-US" sz="1600" dirty="0">
              <a:latin typeface="Arial" pitchFamily="34" charset="0"/>
              <a:cs typeface="+mn-cs"/>
            </a:endParaRPr>
          </a:p>
          <a:p>
            <a:pPr marL="465138"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+mn-cs"/>
              </a:rPr>
              <a:t> international standard (FAO-56).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latin typeface="Arial" pitchFamily="34" charset="0"/>
              <a:cs typeface="+mn-cs"/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+mn-cs"/>
              </a:rPr>
              <a:t>very commonly used in agricultural community.</a:t>
            </a:r>
          </a:p>
        </p:txBody>
      </p:sp>
      <p:pic>
        <p:nvPicPr>
          <p:cNvPr id="1029" name="Picture 5" descr="C:\Users\mth\Desktop\ETrcPenM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835150"/>
            <a:ext cx="447833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0" y="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Forecasting </a:t>
            </a:r>
            <a:r>
              <a:rPr lang="en-US" sz="2000" i="1" dirty="0" err="1" smtClean="0">
                <a:latin typeface="+mj-lt"/>
              </a:rPr>
              <a:t>ET</a:t>
            </a:r>
            <a:r>
              <a:rPr lang="en-US" sz="2000" i="1" baseline="-25000" dirty="0" err="1" smtClean="0">
                <a:latin typeface="+mj-lt"/>
              </a:rPr>
              <a:t>rc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across </a:t>
            </a:r>
            <a:r>
              <a:rPr lang="en-US" sz="2000" dirty="0" smtClean="0">
                <a:latin typeface="+mj-lt"/>
              </a:rPr>
              <a:t>NWS Western </a:t>
            </a:r>
            <a:r>
              <a:rPr lang="en-US" sz="2000" dirty="0">
                <a:latin typeface="+mj-lt"/>
              </a:rPr>
              <a:t>Region</a:t>
            </a:r>
            <a:r>
              <a:rPr lang="en-US" sz="2000" dirty="0" smtClean="0">
                <a:latin typeface="+mj-lt"/>
              </a:rPr>
              <a:t>: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28624" y="1219200"/>
          <a:ext cx="3875088" cy="430213"/>
        </p:xfrm>
        <a:graphic>
          <a:graphicData uri="http://schemas.openxmlformats.org/presentationml/2006/ole">
            <p:oleObj spid="_x0000_s23554" name="Equation" r:id="rId6" imgW="3860640" imgH="4316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101121" y="697468"/>
            <a:ext cx="233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Penman-</a:t>
            </a:r>
            <a:r>
              <a:rPr lang="en-US" dirty="0" err="1" smtClean="0"/>
              <a:t>Monteith</a:t>
            </a:r>
            <a:r>
              <a:rPr lang="en-US" dirty="0" smtClean="0"/>
              <a:t> </a:t>
            </a:r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029200" y="1219200"/>
          <a:ext cx="3281363" cy="420687"/>
        </p:xfrm>
        <a:graphic>
          <a:graphicData uri="http://schemas.openxmlformats.org/presentationml/2006/ole">
            <p:oleObj spid="_x0000_s23555" name="Equation" r:id="rId7" imgW="3263900" imgH="419100" progId="Equation.3">
              <p:embed/>
            </p:oleObj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48000" y="6260068"/>
            <a:ext cx="3465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r>
              <a:rPr lang="en-US" dirty="0" smtClean="0"/>
              <a:t> forecast for May 3, 2010 (mm)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36609" y="697468"/>
            <a:ext cx="228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Kimberly Penman </a:t>
            </a:r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endParaRPr lang="en-US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7"/>
          <p:cNvGrpSpPr/>
          <p:nvPr/>
        </p:nvGrpSpPr>
        <p:grpSpPr>
          <a:xfrm>
            <a:off x="39468" y="2078735"/>
            <a:ext cx="8571132" cy="1655064"/>
            <a:chOff x="39468" y="1621536"/>
            <a:chExt cx="8571132" cy="1655064"/>
          </a:xfrm>
        </p:grpSpPr>
        <p:sp>
          <p:nvSpPr>
            <p:cNvPr id="64" name="Rectangle 63"/>
            <p:cNvSpPr/>
            <p:nvPr/>
          </p:nvSpPr>
          <p:spPr>
            <a:xfrm>
              <a:off x="694944" y="1621536"/>
              <a:ext cx="7915656" cy="1655064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-285066" y="207713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 algn="ctr"/>
              <a:r>
                <a:rPr lang="en-US" b="1" dirty="0" err="1" smtClean="0">
                  <a:solidFill>
                    <a:schemeClr val="tx2"/>
                  </a:solidFill>
                </a:rPr>
                <a:t>CBRFC</a:t>
              </a:r>
              <a:r>
                <a:rPr lang="en-US" b="1" dirty="0" smtClean="0">
                  <a:solidFill>
                    <a:schemeClr val="tx2"/>
                  </a:solidFill>
                </a:rPr>
                <a:t> &amp; </a:t>
              </a:r>
              <a:r>
                <a:rPr lang="en-US" b="1" dirty="0" err="1" smtClean="0">
                  <a:solidFill>
                    <a:schemeClr val="tx2"/>
                  </a:solidFill>
                </a:rPr>
                <a:t>WR-SSD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35"/>
          <p:cNvGrpSpPr/>
          <p:nvPr/>
        </p:nvGrpSpPr>
        <p:grpSpPr>
          <a:xfrm>
            <a:off x="1" y="3886199"/>
            <a:ext cx="5257799" cy="2057401"/>
            <a:chOff x="1" y="3429000"/>
            <a:chExt cx="5257799" cy="2057401"/>
          </a:xfrm>
        </p:grpSpPr>
        <p:sp>
          <p:nvSpPr>
            <p:cNvPr id="278" name="Rectangle 277"/>
            <p:cNvSpPr/>
            <p:nvPr/>
          </p:nvSpPr>
          <p:spPr>
            <a:xfrm>
              <a:off x="685800" y="3429000"/>
              <a:ext cx="4572000" cy="205740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-324533" y="4210735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 algn="ctr"/>
              <a:r>
                <a:rPr lang="en-US" b="1" dirty="0" err="1" smtClean="0">
                  <a:solidFill>
                    <a:srgbClr val="FF0000"/>
                  </a:solidFill>
                </a:rPr>
                <a:t>WFO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PRODUCT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24" name="Straight Arrow Connector 323"/>
          <p:cNvCxnSpPr/>
          <p:nvPr/>
        </p:nvCxnSpPr>
        <p:spPr>
          <a:xfrm rot="5400000" flipH="1" flipV="1">
            <a:off x="1764792" y="3840480"/>
            <a:ext cx="365760" cy="1588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rot="5400000" flipH="1" flipV="1">
            <a:off x="1687068" y="2167128"/>
            <a:ext cx="512064" cy="1588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23"/>
          <p:cNvGrpSpPr/>
          <p:nvPr/>
        </p:nvGrpSpPr>
        <p:grpSpPr>
          <a:xfrm>
            <a:off x="914400" y="4038599"/>
            <a:ext cx="2133600" cy="1143000"/>
            <a:chOff x="914400" y="3581400"/>
            <a:chExt cx="2133600" cy="1143000"/>
          </a:xfrm>
        </p:grpSpPr>
        <p:sp>
          <p:nvSpPr>
            <p:cNvPr id="44" name="Parallelogram 43"/>
            <p:cNvSpPr/>
            <p:nvPr/>
          </p:nvSpPr>
          <p:spPr>
            <a:xfrm>
              <a:off x="914400" y="3581400"/>
              <a:ext cx="2133600" cy="1143000"/>
            </a:xfrm>
            <a:prstGeom prst="parallelogram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6800" y="3581400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/>
              <a:r>
                <a:rPr lang="en-US" dirty="0" err="1" smtClean="0"/>
                <a:t>ET</a:t>
              </a:r>
              <a:r>
                <a:rPr lang="en-US" baseline="-25000" dirty="0" err="1" smtClean="0"/>
                <a:t>rc</a:t>
              </a:r>
              <a:r>
                <a:rPr lang="en-US" dirty="0" smtClean="0"/>
                <a:t> forecast grid</a:t>
              </a:r>
            </a:p>
            <a:p>
              <a:r>
                <a:rPr lang="en-US" sz="1400" dirty="0" smtClean="0"/>
                <a:t> </a:t>
              </a:r>
              <a:endParaRPr lang="en-US" sz="1400" dirty="0"/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2.5-km resolution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daily/weekly outlook</a:t>
              </a:r>
              <a:endParaRPr lang="en-US" sz="1400" dirty="0"/>
            </a:p>
          </p:txBody>
        </p:sp>
      </p:grpSp>
      <p:cxnSp>
        <p:nvCxnSpPr>
          <p:cNvPr id="314" name="Elbow Connector 313"/>
          <p:cNvCxnSpPr/>
          <p:nvPr/>
        </p:nvCxnSpPr>
        <p:spPr>
          <a:xfrm flipV="1">
            <a:off x="4038600" y="3047999"/>
            <a:ext cx="1828800" cy="12954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429000" y="3977639"/>
            <a:ext cx="1828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</a:t>
            </a:r>
            <a:r>
              <a:rPr lang="en-US" baseline="-25000" dirty="0" err="1" smtClean="0"/>
              <a:t>rc</a:t>
            </a:r>
            <a:r>
              <a:rPr lang="en-US" baseline="-25000" dirty="0" smtClean="0"/>
              <a:t> </a:t>
            </a:r>
            <a:r>
              <a:rPr lang="en-US" dirty="0" smtClean="0"/>
              <a:t>point forecast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marL="509588">
              <a:buFont typeface="Arial" pitchFamily="34" charset="0"/>
              <a:buChar char="•"/>
            </a:pPr>
            <a:r>
              <a:rPr lang="en-US" sz="1400" dirty="0" smtClean="0"/>
              <a:t> value-added</a:t>
            </a:r>
          </a:p>
          <a:p>
            <a:pPr marL="627063" indent="-117475">
              <a:buFont typeface="Arial" pitchFamily="34" charset="0"/>
              <a:buChar char="•"/>
            </a:pPr>
            <a:r>
              <a:rPr lang="en-US" sz="1400" dirty="0" smtClean="0"/>
              <a:t>statistical context</a:t>
            </a:r>
          </a:p>
          <a:p>
            <a:pPr marL="627063" indent="-117475">
              <a:buFont typeface="Arial" pitchFamily="34" charset="0"/>
              <a:buChar char="•"/>
            </a:pPr>
            <a:r>
              <a:rPr lang="en-US" sz="1400" dirty="0" smtClean="0"/>
              <a:t>spatial context</a:t>
            </a:r>
          </a:p>
          <a:p>
            <a:pPr marL="627063" indent="-117475">
              <a:buFont typeface="Arial" pitchFamily="34" charset="0"/>
              <a:buChar char="•"/>
            </a:pPr>
            <a:endParaRPr lang="en-US" sz="1400" dirty="0" smtClean="0"/>
          </a:p>
        </p:txBody>
      </p:sp>
      <p:grpSp>
        <p:nvGrpSpPr>
          <p:cNvPr id="5" name="Group 110"/>
          <p:cNvGrpSpPr/>
          <p:nvPr/>
        </p:nvGrpSpPr>
        <p:grpSpPr>
          <a:xfrm>
            <a:off x="5943600" y="2057399"/>
            <a:ext cx="2743200" cy="1676400"/>
            <a:chOff x="5943600" y="1676400"/>
            <a:chExt cx="2743200" cy="1676400"/>
          </a:xfrm>
        </p:grpSpPr>
        <p:sp>
          <p:nvSpPr>
            <p:cNvPr id="100" name="Parallelogram 99"/>
            <p:cNvSpPr/>
            <p:nvPr/>
          </p:nvSpPr>
          <p:spPr>
            <a:xfrm>
              <a:off x="6019800" y="29718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>
              <a:off x="6019800" y="28194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6019800" y="26670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6019800" y="25146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6019800" y="23622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6019800" y="22098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6019800" y="20574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43600" y="1676400"/>
              <a:ext cx="27432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ET</a:t>
              </a:r>
              <a:r>
                <a:rPr lang="en-US" baseline="-25000" dirty="0" err="1" smtClean="0"/>
                <a:t>rc</a:t>
              </a:r>
              <a:r>
                <a:rPr lang="en-US" dirty="0" smtClean="0"/>
                <a:t> climatology grids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err="1" smtClean="0"/>
                <a:t>NLDAS</a:t>
              </a:r>
              <a:r>
                <a:rPr lang="en-US" sz="1400" dirty="0" smtClean="0"/>
                <a:t>-derived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smtClean="0"/>
                <a:t>0.125</a:t>
              </a:r>
              <a:r>
                <a:rPr lang="en-US" sz="1400" baseline="30000" dirty="0" smtClean="0"/>
                <a:t>o</a:t>
              </a:r>
              <a:r>
                <a:rPr lang="en-US" sz="1400" dirty="0" smtClean="0"/>
                <a:t> resolution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err="1" smtClean="0"/>
                <a:t>CONUS</a:t>
              </a:r>
              <a:r>
                <a:rPr lang="en-US" sz="1400" dirty="0" smtClean="0"/>
                <a:t>-wide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smtClean="0"/>
                <a:t>daily / weekly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smtClean="0"/>
                <a:t>moving window / static weeks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019800" y="2133601"/>
              <a:ext cx="685800" cy="228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mean</a:t>
              </a:r>
              <a:endParaRPr lang="en-US" sz="11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019800" y="2304127"/>
              <a:ext cx="685800" cy="2866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variance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019800" y="2438400"/>
              <a:ext cx="838200" cy="228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minimum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19800" y="2590800"/>
              <a:ext cx="1143000" cy="228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90% </a:t>
              </a:r>
              <a:r>
                <a:rPr lang="en-US" sz="1100" dirty="0" err="1" smtClean="0"/>
                <a:t>exceedance</a:t>
              </a:r>
              <a:endParaRPr lang="en-US" sz="1100" dirty="0" smtClean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19800" y="2743200"/>
              <a:ext cx="990600" cy="228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median (50%)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19800" y="2895600"/>
              <a:ext cx="1143000" cy="304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10% </a:t>
              </a:r>
              <a:r>
                <a:rPr lang="en-US" sz="1100" dirty="0" err="1" smtClean="0"/>
                <a:t>exceedance</a:t>
              </a:r>
              <a:endParaRPr lang="en-US" sz="1100" dirty="0" smtClean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019800" y="3048000"/>
              <a:ext cx="762000" cy="304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maximum</a:t>
              </a:r>
              <a:endParaRPr lang="en-US" sz="1100" dirty="0"/>
            </a:p>
          </p:txBody>
        </p:sp>
      </p:grpSp>
      <p:grpSp>
        <p:nvGrpSpPr>
          <p:cNvPr id="6" name="Group 296"/>
          <p:cNvGrpSpPr/>
          <p:nvPr/>
        </p:nvGrpSpPr>
        <p:grpSpPr>
          <a:xfrm>
            <a:off x="4636008" y="2133599"/>
            <a:ext cx="393192" cy="1524000"/>
            <a:chOff x="4102608" y="3124200"/>
            <a:chExt cx="393192" cy="1600200"/>
          </a:xfrm>
        </p:grpSpPr>
        <p:cxnSp>
          <p:nvCxnSpPr>
            <p:cNvPr id="137" name="Straight Connector 136"/>
            <p:cNvCxnSpPr/>
            <p:nvPr/>
          </p:nvCxnSpPr>
          <p:spPr>
            <a:xfrm rot="5400000">
              <a:off x="3497580" y="3924300"/>
              <a:ext cx="16002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4145280" y="3505200"/>
              <a:ext cx="304800" cy="9906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10800000">
              <a:off x="4130040" y="3124200"/>
              <a:ext cx="365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 flipV="1">
              <a:off x="4145280" y="4114798"/>
              <a:ext cx="30480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0800000">
              <a:off x="4102608" y="4724399"/>
              <a:ext cx="365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1"/>
          <p:cNvGrpSpPr/>
          <p:nvPr/>
        </p:nvGrpSpPr>
        <p:grpSpPr>
          <a:xfrm>
            <a:off x="1295400" y="2438399"/>
            <a:ext cx="1295400" cy="1219200"/>
            <a:chOff x="1295400" y="1981200"/>
            <a:chExt cx="1295400" cy="1219200"/>
          </a:xfrm>
        </p:grpSpPr>
        <p:sp>
          <p:nvSpPr>
            <p:cNvPr id="43" name="Diamond 42"/>
            <p:cNvSpPr/>
            <p:nvPr/>
          </p:nvSpPr>
          <p:spPr>
            <a:xfrm>
              <a:off x="1524000" y="1981200"/>
              <a:ext cx="838200" cy="1219200"/>
            </a:xfrm>
            <a:prstGeom prst="diamond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295400" y="22098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GFE</a:t>
              </a:r>
              <a:endParaRPr lang="en-US" dirty="0"/>
            </a:p>
            <a:p>
              <a:pPr algn="ctr"/>
              <a:r>
                <a:rPr lang="en-US" dirty="0" smtClean="0"/>
                <a:t>script</a:t>
              </a:r>
              <a:endParaRPr lang="en-US" dirty="0"/>
            </a:p>
          </p:txBody>
        </p:sp>
      </p:grpSp>
      <p:grpSp>
        <p:nvGrpSpPr>
          <p:cNvPr id="8" name="Group 127"/>
          <p:cNvGrpSpPr/>
          <p:nvPr/>
        </p:nvGrpSpPr>
        <p:grpSpPr>
          <a:xfrm>
            <a:off x="2971800" y="4914900"/>
            <a:ext cx="5867400" cy="1943100"/>
            <a:chOff x="2971800" y="4686300"/>
            <a:chExt cx="5867400" cy="1943100"/>
          </a:xfrm>
        </p:grpSpPr>
        <p:pic>
          <p:nvPicPr>
            <p:cNvPr id="1026" name="Picture 2" descr="C:\Program Files (x86)\Microsoft Office\MEDIA\CAGCAT10\j0300520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5502473"/>
              <a:ext cx="952500" cy="819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3962400" y="6321623"/>
              <a:ext cx="312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e.g., </a:t>
              </a:r>
              <a:r>
                <a:rPr lang="en-US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http</a:t>
              </a:r>
              <a:r>
                <a:rPr lang="en-US" sz="1400" u="sng" dirty="0">
                  <a:solidFill>
                    <a:schemeClr val="tx2">
                      <a:lumMod val="75000"/>
                    </a:schemeClr>
                  </a:solidFill>
                </a:rPr>
                <a:t>://</a:t>
              </a:r>
              <a:r>
                <a:rPr lang="en-US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www.wrh.noaa.gov/sto/et</a:t>
              </a:r>
              <a:endParaRPr lang="en-US" sz="1400" u="sng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039" name="Picture 15" descr="C:\Users\mth\AppData\Local\Microsoft\Windows\Temporary Internet Files\Content.IE5\Q62E9338\MC900039014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28104" y="4876800"/>
              <a:ext cx="1911096" cy="1705356"/>
            </a:xfrm>
            <a:prstGeom prst="rect">
              <a:avLst/>
            </a:prstGeom>
            <a:noFill/>
          </p:spPr>
        </p:pic>
        <p:cxnSp>
          <p:nvCxnSpPr>
            <p:cNvPr id="126" name="Straight Arrow Connector 125"/>
            <p:cNvCxnSpPr>
              <a:endCxn id="1026" idx="3"/>
            </p:cNvCxnSpPr>
            <p:nvPr/>
          </p:nvCxnSpPr>
          <p:spPr>
            <a:xfrm rot="10800000">
              <a:off x="5981700" y="5912049"/>
              <a:ext cx="106680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lbow Connector 204"/>
            <p:cNvCxnSpPr>
              <a:stCxn id="278" idx="2"/>
              <a:endCxn id="1026" idx="1"/>
            </p:cNvCxnSpPr>
            <p:nvPr/>
          </p:nvCxnSpPr>
          <p:spPr>
            <a:xfrm rot="16200000" flipH="1">
              <a:off x="3901976" y="4784824"/>
              <a:ext cx="197048" cy="2057400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hape 267"/>
            <p:cNvCxnSpPr>
              <a:stCxn id="1039" idx="0"/>
              <a:endCxn id="278" idx="3"/>
            </p:cNvCxnSpPr>
            <p:nvPr/>
          </p:nvCxnSpPr>
          <p:spPr>
            <a:xfrm rot="16200000" flipV="1">
              <a:off x="6475476" y="3468624"/>
              <a:ext cx="190500" cy="2625852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2"/>
          <p:cNvGrpSpPr/>
          <p:nvPr/>
        </p:nvGrpSpPr>
        <p:grpSpPr>
          <a:xfrm>
            <a:off x="2895600" y="4622631"/>
            <a:ext cx="990600" cy="558968"/>
            <a:chOff x="2895600" y="4165432"/>
            <a:chExt cx="990600" cy="558968"/>
          </a:xfrm>
        </p:grpSpPr>
        <p:cxnSp>
          <p:nvCxnSpPr>
            <p:cNvPr id="284" name="Elbow Connector 283"/>
            <p:cNvCxnSpPr>
              <a:stCxn id="72" idx="3"/>
              <a:endCxn id="327" idx="2"/>
            </p:cNvCxnSpPr>
            <p:nvPr/>
          </p:nvCxnSpPr>
          <p:spPr>
            <a:xfrm>
              <a:off x="2895600" y="4165432"/>
              <a:ext cx="838200" cy="48276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Flowchart: Connector 326"/>
            <p:cNvSpPr/>
            <p:nvPr/>
          </p:nvSpPr>
          <p:spPr>
            <a:xfrm>
              <a:off x="3733800" y="4572000"/>
              <a:ext cx="152400" cy="152400"/>
            </a:xfrm>
            <a:prstGeom prst="flowChartConnector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8"/>
          <p:cNvGrpSpPr/>
          <p:nvPr/>
        </p:nvGrpSpPr>
        <p:grpSpPr>
          <a:xfrm>
            <a:off x="39468" y="762000"/>
            <a:ext cx="8037732" cy="1295400"/>
            <a:chOff x="39468" y="304801"/>
            <a:chExt cx="8037732" cy="1295400"/>
          </a:xfrm>
        </p:grpSpPr>
        <p:sp>
          <p:nvSpPr>
            <p:cNvPr id="238" name="Rectangle 237"/>
            <p:cNvSpPr/>
            <p:nvPr/>
          </p:nvSpPr>
          <p:spPr>
            <a:xfrm>
              <a:off x="685800" y="381000"/>
              <a:ext cx="7391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-285066" y="629335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 algn="ctr"/>
              <a:r>
                <a:rPr lang="en-US" b="1" dirty="0" err="1" smtClean="0"/>
                <a:t>WFO</a:t>
              </a:r>
              <a:r>
                <a:rPr lang="en-US" b="1" dirty="0" smtClean="0"/>
                <a:t> FORECAST</a:t>
              </a:r>
              <a:endParaRPr lang="en-US" sz="1400" b="1" dirty="0"/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838200" y="835222"/>
            <a:ext cx="7239000" cy="1018640"/>
            <a:chOff x="838200" y="378023"/>
            <a:chExt cx="7239000" cy="1018640"/>
          </a:xfrm>
        </p:grpSpPr>
        <p:sp>
          <p:nvSpPr>
            <p:cNvPr id="88" name="TextBox 87"/>
            <p:cNvSpPr txBox="1"/>
            <p:nvPr/>
          </p:nvSpPr>
          <p:spPr>
            <a:xfrm>
              <a:off x="1752600" y="685800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>
                <a:tabLst>
                  <a:tab pos="1423988" algn="l"/>
                  <a:tab pos="2795588" algn="l"/>
                </a:tabLst>
              </a:pPr>
              <a:r>
                <a:rPr lang="en-US" sz="3600" b="1" dirty="0" smtClean="0"/>
                <a:t>+	+	+</a:t>
              </a:r>
              <a:endParaRPr lang="en-US" sz="3600" b="1" dirty="0"/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838200" y="11430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838200" y="9906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>
              <a:off x="838200" y="8382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>
              <a:off x="838200" y="6858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2209800" y="11430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2209800" y="9906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2209800" y="8382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2209800" y="6858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/>
            <p:cNvSpPr/>
            <p:nvPr/>
          </p:nvSpPr>
          <p:spPr>
            <a:xfrm>
              <a:off x="3581400" y="11430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Parallelogram 97"/>
            <p:cNvSpPr/>
            <p:nvPr/>
          </p:nvSpPr>
          <p:spPr>
            <a:xfrm>
              <a:off x="3581400" y="9906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3581400" y="8382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Parallelogram 100"/>
            <p:cNvSpPr/>
            <p:nvPr/>
          </p:nvSpPr>
          <p:spPr>
            <a:xfrm>
              <a:off x="3581400" y="6858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4953000" y="11430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arallelogram 102"/>
            <p:cNvSpPr/>
            <p:nvPr/>
          </p:nvSpPr>
          <p:spPr>
            <a:xfrm>
              <a:off x="4953000" y="9906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arallelogram 103"/>
            <p:cNvSpPr/>
            <p:nvPr/>
          </p:nvSpPr>
          <p:spPr>
            <a:xfrm>
              <a:off x="4953000" y="8382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Parallelogram 104"/>
            <p:cNvSpPr/>
            <p:nvPr/>
          </p:nvSpPr>
          <p:spPr>
            <a:xfrm>
              <a:off x="4953000" y="6858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096000" y="38100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 forecast grids</a:t>
              </a:r>
            </a:p>
            <a:p>
              <a:pPr marL="169863">
                <a:buFont typeface="Arial" pitchFamily="34" charset="0"/>
                <a:buChar char="•"/>
              </a:pPr>
              <a:r>
                <a:rPr lang="en-US" sz="1400" dirty="0"/>
                <a:t> </a:t>
              </a:r>
              <a:r>
                <a:rPr lang="en-US" sz="1400" dirty="0" err="1" smtClean="0"/>
                <a:t>NDFD</a:t>
              </a:r>
              <a:r>
                <a:rPr lang="en-US" sz="1400" dirty="0" smtClean="0"/>
                <a:t>-derived</a:t>
              </a:r>
            </a:p>
            <a:p>
              <a:pPr marL="169863">
                <a:buFont typeface="Arial" pitchFamily="34" charset="0"/>
                <a:buChar char="•"/>
              </a:pPr>
              <a:r>
                <a:rPr lang="en-US" sz="1400" dirty="0" smtClean="0"/>
                <a:t> 2.5-km resolution</a:t>
              </a:r>
            </a:p>
            <a:p>
              <a:pPr marL="169863">
                <a:buFont typeface="Arial" pitchFamily="34" charset="0"/>
                <a:buChar char="•"/>
              </a:pPr>
              <a:r>
                <a:rPr lang="en-US" sz="1400" dirty="0"/>
                <a:t> </a:t>
              </a:r>
              <a:r>
                <a:rPr lang="en-US" sz="1400" dirty="0" smtClean="0"/>
                <a:t>hourly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14400" y="3780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Wind</a:t>
              </a:r>
              <a:endParaRPr lang="en-US" sz="1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33600" y="3780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Temperature</a:t>
              </a:r>
              <a:endParaRPr lang="en-US" sz="1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657600" y="378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Dewpoint</a:t>
              </a:r>
              <a:endParaRPr lang="en-US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29200" y="378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Sky cover</a:t>
              </a:r>
              <a:endParaRPr lang="en-US" sz="1400" dirty="0"/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rot="10800000">
            <a:off x="5029200" y="3047999"/>
            <a:ext cx="914400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3048" y="0"/>
            <a:ext cx="6397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Forecasting </a:t>
            </a:r>
            <a:r>
              <a:rPr lang="en-US" sz="2000" i="1" dirty="0" err="1" smtClean="0">
                <a:latin typeface="+mj-lt"/>
              </a:rPr>
              <a:t>ET</a:t>
            </a:r>
            <a:r>
              <a:rPr lang="en-US" sz="2000" i="1" baseline="-25000" dirty="0" err="1" smtClean="0">
                <a:latin typeface="+mj-lt"/>
              </a:rPr>
              <a:t>rc</a:t>
            </a:r>
            <a:r>
              <a:rPr lang="en-US" sz="2000" dirty="0" smtClean="0">
                <a:latin typeface="+mj-lt"/>
              </a:rPr>
              <a:t> across NWS Western Region:</a:t>
            </a:r>
          </a:p>
          <a:p>
            <a:r>
              <a:rPr lang="en-US" dirty="0" smtClean="0">
                <a:latin typeface="+mj-lt"/>
              </a:rPr>
              <a:t>delivery concept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 0.32778 L -2.22222E-6 -1.11111E-6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657</Words>
  <Application>Microsoft Office PowerPoint</Application>
  <PresentationFormat>On-screen Show (4:3)</PresentationFormat>
  <Paragraphs>127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mth</dc:creator>
  <cp:lastModifiedBy>mth</cp:lastModifiedBy>
  <cp:revision>43</cp:revision>
  <dcterms:created xsi:type="dcterms:W3CDTF">2010-08-14T00:09:50Z</dcterms:created>
  <dcterms:modified xsi:type="dcterms:W3CDTF">2010-08-17T15:27:14Z</dcterms:modified>
</cp:coreProperties>
</file>