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Layouts/slideLayout13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9" r:id="rId3"/>
    <p:sldId id="258" r:id="rId4"/>
    <p:sldId id="261" r:id="rId5"/>
    <p:sldId id="27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3" r:id="rId17"/>
    <p:sldId id="260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46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6" d="100"/>
          <a:sy n="116" d="100"/>
        </p:scale>
        <p:origin x="-1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BCBD8C8-C4CB-6E4D-89CF-3C6906618935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9704E7B-40A7-3447-9764-398B1DC6B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 &amp; April-July </a:t>
            </a:r>
            <a:br>
              <a:rPr lang="en-US" dirty="0" smtClean="0"/>
            </a:br>
            <a:r>
              <a:rPr lang="en-US" dirty="0" smtClean="0"/>
              <a:t>Runoff Volume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Yeager</a:t>
            </a:r>
          </a:p>
          <a:p>
            <a:r>
              <a:rPr lang="en-US" dirty="0" smtClean="0"/>
              <a:t>Colorado Basin River Forecast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Colorado—Cameo NR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914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0.70601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correlation.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7" name="Picture Placeholder 6" descr="cameo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" r="-130"/>
          <a:stretch>
            <a:fillRect/>
          </a:stretch>
        </p:blipFill>
        <p:spPr>
          <a:xfrm>
            <a:off x="1066800" y="152400"/>
            <a:ext cx="7010400" cy="4371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Gunnison—Blue Mesa Reservoir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914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0.76428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correlation.</a:t>
            </a:r>
            <a:r>
              <a:rPr lang="en-US" sz="2400" dirty="0" smtClean="0"/>
              <a:t> </a:t>
            </a:r>
          </a:p>
        </p:txBody>
      </p:sp>
      <p:pic>
        <p:nvPicPr>
          <p:cNvPr id="8" name="Picture Placeholder 7" descr="gunnison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6" r="-149"/>
          <a:stretch>
            <a:fillRect/>
          </a:stretch>
        </p:blipFill>
        <p:spPr>
          <a:xfrm>
            <a:off x="1066800" y="152400"/>
            <a:ext cx="7086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San Juan—Bluff NR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8202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0.69158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correlation.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7" name="Picture Placeholder 6" descr="sanjuan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8" r="-182"/>
          <a:stretch>
            <a:fillRect/>
          </a:stretch>
        </p:blipFill>
        <p:spPr>
          <a:xfrm>
            <a:off x="1066800" y="152400"/>
            <a:ext cx="7010400" cy="4371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Weber—Oakley NR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914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0.75372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7" name="Picture Placeholder 6" descr="weber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5" r="-79"/>
          <a:stretch>
            <a:fillRect/>
          </a:stretch>
        </p:blipFill>
        <p:spPr>
          <a:xfrm>
            <a:off x="1066800" y="152400"/>
            <a:ext cx="7010401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Ogden—</a:t>
            </a:r>
            <a:r>
              <a:rPr lang="en-US" sz="3600" dirty="0" err="1" smtClean="0"/>
              <a:t>Pineview</a:t>
            </a:r>
            <a:r>
              <a:rPr lang="en-US" sz="3600" dirty="0" smtClean="0"/>
              <a:t> Reservoir, Ogden NR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914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0.8294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8" name="Picture Placeholder 7" descr="ogden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" r="-97"/>
          <a:stretch>
            <a:fillRect/>
          </a:stretch>
        </p:blipFill>
        <p:spPr>
          <a:xfrm>
            <a:off x="990600" y="152400"/>
            <a:ext cx="7086600" cy="4371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 all three scenarios, max-SWE-to-date is the better predictor of April-July runoff.</a:t>
            </a:r>
            <a:endParaRPr lang="en-US" sz="2400" dirty="0"/>
          </a:p>
        </p:txBody>
      </p:sp>
      <p:pic>
        <p:nvPicPr>
          <p:cNvPr id="6" name="Picture Placeholder 5" descr="ogdenba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9548" r="-19548"/>
          <a:stretch>
            <a:fillRect/>
          </a:stretch>
        </p:blipFill>
        <p:spPr>
          <a:xfrm>
            <a:off x="228600" y="228600"/>
            <a:ext cx="8677835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33400"/>
            <a:ext cx="4953000" cy="351908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156448" cy="160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mean date of max SWE is April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approximately three weeks before May 1. </a:t>
            </a:r>
            <a:r>
              <a:rPr lang="en-US" sz="2000" dirty="0" smtClean="0"/>
              <a:t>Significant melt out has already occurred, thus using the May 1 SWE may underestimate the runoff volume.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21324" y="685800"/>
            <a:ext cx="8366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PRPC2, SLMC2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ogdenpie.png"/>
          <p:cNvPicPr>
            <a:picLocks noChangeAspect="1"/>
          </p:cNvPicPr>
          <p:nvPr/>
        </p:nvPicPr>
        <p:blipFill>
          <a:blip r:embed="rId3"/>
          <a:srcRect l="20969" r="21848" b="4940"/>
          <a:stretch>
            <a:fillRect/>
          </a:stretch>
        </p:blipFill>
        <p:spPr>
          <a:xfrm>
            <a:off x="152400" y="152400"/>
            <a:ext cx="3775986" cy="4289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7400" y="698956"/>
            <a:ext cx="11870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mbria"/>
                <a:cs typeface="Cambria"/>
              </a:rPr>
              <a:t>BLPU1, HRGU1</a:t>
            </a:r>
            <a:endParaRPr lang="en-US" sz="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5556022" y="2203222"/>
            <a:ext cx="2603956" cy="1588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allyears.png"/>
          <p:cNvPicPr>
            <a:picLocks noChangeAspect="1"/>
          </p:cNvPicPr>
          <p:nvPr/>
        </p:nvPicPr>
        <p:blipFill>
          <a:blip r:embed="rId2"/>
          <a:srcRect l="691" r="191"/>
          <a:stretch>
            <a:fillRect/>
          </a:stretch>
        </p:blipFill>
        <p:spPr>
          <a:xfrm>
            <a:off x="304800" y="457200"/>
            <a:ext cx="8501368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ovea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261532"/>
            <a:ext cx="5257800" cy="3596468"/>
          </a:xfrm>
          <a:prstGeom prst="rect">
            <a:avLst/>
          </a:prstGeom>
        </p:spPr>
      </p:pic>
      <p:pic>
        <p:nvPicPr>
          <p:cNvPr id="7" name="Picture 6" descr="belowa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257800" cy="3596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Discussion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Spring SWE and April-July runoff volume display a linear relationship, but not a perfect linear relationship (100% average SWE will not necessarily produce 100% average runoff).</a:t>
            </a:r>
          </a:p>
          <a:p>
            <a:r>
              <a:rPr lang="en-US" dirty="0" smtClean="0"/>
              <a:t>Linearity varies from basin to basin.</a:t>
            </a:r>
          </a:p>
          <a:p>
            <a:r>
              <a:rPr lang="en-US" dirty="0" smtClean="0"/>
              <a:t> Using max-SWE-to-date instead of May 1 SWE does not yield more accurate runoff forecasts for most basins.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914400"/>
            <a:ext cx="3657600" cy="594360"/>
          </a:xfrm>
        </p:spPr>
        <p:txBody>
          <a:bodyPr>
            <a:no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0352" y="1508760"/>
            <a:ext cx="3657600" cy="4663440"/>
          </a:xfrm>
        </p:spPr>
        <p:txBody>
          <a:bodyPr>
            <a:normAutofit/>
          </a:bodyPr>
          <a:lstStyle/>
          <a:p>
            <a:pPr>
              <a:buFont typeface="Lucida Grande"/>
              <a:buChar char="+"/>
            </a:pPr>
            <a:r>
              <a:rPr lang="en-US" sz="2400" dirty="0" smtClean="0"/>
              <a:t> </a:t>
            </a:r>
            <a:r>
              <a:rPr lang="en-US" sz="2400" dirty="0" smtClean="0"/>
              <a:t>Motivation</a:t>
            </a:r>
          </a:p>
          <a:p>
            <a:pPr>
              <a:buFont typeface="Lucida Grande"/>
              <a:buChar char="+"/>
            </a:pPr>
            <a:r>
              <a:rPr lang="en-US" sz="2400" dirty="0" smtClean="0"/>
              <a:t> Objective</a:t>
            </a:r>
          </a:p>
          <a:p>
            <a:pPr>
              <a:buFont typeface="Lucida Grande"/>
              <a:buChar char="+"/>
            </a:pPr>
            <a:r>
              <a:rPr lang="en-US" sz="2400" dirty="0" smtClean="0"/>
              <a:t> Results</a:t>
            </a:r>
          </a:p>
          <a:p>
            <a:pPr>
              <a:buFont typeface="Lucida Grande"/>
              <a:buChar char="+"/>
            </a:pPr>
            <a:r>
              <a:rPr lang="en-US" sz="2400" dirty="0" smtClean="0"/>
              <a:t> Conclusions</a:t>
            </a:r>
          </a:p>
          <a:p>
            <a:pPr>
              <a:buFont typeface="Lucida Grande"/>
              <a:buChar char="+"/>
            </a:pPr>
            <a:r>
              <a:rPr lang="en-US" sz="2400" dirty="0" smtClean="0"/>
              <a:t> Future Work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 What factors may contribute to interannual variability?</a:t>
            </a:r>
          </a:p>
          <a:p>
            <a:r>
              <a:rPr lang="en-US" dirty="0" smtClean="0"/>
              <a:t> Does runoff efficiency (runoff/SWE) vary as a function of spring or winter temperatures?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0999" y="2209800"/>
            <a:ext cx="4589463" cy="3429000"/>
          </a:xfrm>
          <a:prstGeom prst="rect">
            <a:avLst/>
          </a:prstGeom>
          <a:solidFill>
            <a:schemeClr val="bg2">
              <a:alpha val="6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&amp;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2133600"/>
            <a:ext cx="3657600" cy="41038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CBRFC April 2010 analysis of Lake Powell inflows showed that spring SWE and April-July runoff exhibited a non-linear relationship, prompting questions from stakeholders who expect that “normal” conditions would produce “normal” runoff. </a:t>
            </a:r>
          </a:p>
          <a:p>
            <a:r>
              <a:rPr lang="en-US" dirty="0" smtClean="0"/>
              <a:t>To provide insight on the relationship between spring SWE and April-July runoff volume.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2" cstate="print"/>
          <a:srcRect t="-18076" b="-18076"/>
          <a:stretch>
            <a:fillRect/>
          </a:stretch>
        </p:blipFill>
        <p:spPr bwMode="auto">
          <a:xfrm>
            <a:off x="4343400" y="1852426"/>
            <a:ext cx="4284663" cy="410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Colorado—Glen Canyon Dam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990600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0.74738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Residual plot </a:t>
            </a:r>
            <a:r>
              <a:rPr lang="en-US" sz="2400" dirty="0" smtClean="0"/>
              <a:t>shows scatter with no obvious trend—indicative of a linear relationship.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Placeholder 6" descr="glencyn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" r="-114"/>
          <a:stretch>
            <a:fillRect/>
          </a:stretch>
        </p:blipFill>
        <p:spPr>
          <a:xfrm>
            <a:off x="1066800" y="152399"/>
            <a:ext cx="7086600" cy="4423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Colorado—Glen Canyon Dam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990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Residual plot </a:t>
            </a:r>
            <a:r>
              <a:rPr lang="en-US" sz="2400" dirty="0" smtClean="0"/>
              <a:t>shows scatter with no obvious trend—indicative of a linear relationship.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Picture Placeholder 8" descr="glencynresid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6" r="-149"/>
          <a:stretch>
            <a:fillRect/>
          </a:stretch>
        </p:blipFill>
        <p:spPr>
          <a:xfrm>
            <a:off x="990600" y="124522"/>
            <a:ext cx="7086600" cy="4371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Green—Above Flaming Gorge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820272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0.57421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correlation.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0.65992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 </a:t>
            </a:r>
            <a:r>
              <a:rPr lang="en-US" sz="2400" dirty="0" smtClean="0"/>
              <a:t>without 1983 .</a:t>
            </a:r>
            <a:endParaRPr lang="en-US" sz="2400" dirty="0"/>
          </a:p>
        </p:txBody>
      </p:sp>
      <p:pic>
        <p:nvPicPr>
          <p:cNvPr id="8" name="Picture Placeholder 7" descr="flaming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" r="-1315"/>
          <a:stretch>
            <a:fillRect/>
          </a:stretch>
        </p:blipFill>
        <p:spPr>
          <a:xfrm>
            <a:off x="1066800" y="125776"/>
            <a:ext cx="7162800" cy="4370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Yampa—</a:t>
            </a:r>
            <a:r>
              <a:rPr lang="en-US" sz="3600" dirty="0" err="1" smtClean="0"/>
              <a:t>Maybell</a:t>
            </a:r>
            <a:r>
              <a:rPr lang="en-US" sz="3600" dirty="0" smtClean="0"/>
              <a:t> NR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990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0.70364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7" name="Picture Placeholder 6" descr="yampa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" r="-46"/>
          <a:stretch>
            <a:fillRect/>
          </a:stretch>
        </p:blipFill>
        <p:spPr>
          <a:xfrm>
            <a:off x="1066800" y="152400"/>
            <a:ext cx="7086600" cy="4371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Duchesne—</a:t>
            </a:r>
            <a:r>
              <a:rPr lang="en-US" sz="3600" dirty="0" err="1" smtClean="0"/>
              <a:t>Myton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914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0.79128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7" name="Picture Placeholder 6" descr="duchesne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" r="-62"/>
          <a:stretch>
            <a:fillRect/>
          </a:stretch>
        </p:blipFill>
        <p:spPr>
          <a:xfrm>
            <a:off x="1066800" y="124522"/>
            <a:ext cx="7086600" cy="4371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52" y="48768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Colorado—Lake Granby, Granby NR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54152" y="5486400"/>
            <a:ext cx="8156448" cy="914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0.83629 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correlation</a:t>
            </a:r>
            <a:r>
              <a:rPr lang="en-US" sz="2400" dirty="0" smtClean="0"/>
              <a:t> </a:t>
            </a:r>
          </a:p>
        </p:txBody>
      </p:sp>
      <p:pic>
        <p:nvPicPr>
          <p:cNvPr id="14" name="Picture Placeholder 13" descr="granbyscatt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" r="-62"/>
          <a:stretch>
            <a:fillRect/>
          </a:stretch>
        </p:blipFill>
        <p:spPr>
          <a:xfrm>
            <a:off x="990600" y="76200"/>
            <a:ext cx="716279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312</TotalTime>
  <Words>392</Words>
  <Application>Microsoft Macintosh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Pixel</vt:lpstr>
      <vt:lpstr>SWE &amp; April-July  Runoff Volume</vt:lpstr>
      <vt:lpstr>Outline</vt:lpstr>
      <vt:lpstr>Motivation &amp; Objective</vt:lpstr>
      <vt:lpstr>Colorado—Glen Canyon Dam</vt:lpstr>
      <vt:lpstr>Colorado—Glen Canyon Dam</vt:lpstr>
      <vt:lpstr>Green—Above Flaming Gorge</vt:lpstr>
      <vt:lpstr>Yampa—Maybell NR</vt:lpstr>
      <vt:lpstr>Duchesne—Myton </vt:lpstr>
      <vt:lpstr>Colorado—Lake Granby, Granby NR</vt:lpstr>
      <vt:lpstr>Colorado—Cameo NR</vt:lpstr>
      <vt:lpstr>Gunnison—Blue Mesa Reservoir</vt:lpstr>
      <vt:lpstr>San Juan—Bluff NR</vt:lpstr>
      <vt:lpstr>Weber—Oakley NR</vt:lpstr>
      <vt:lpstr>Ogden—Pineview Reservoir, Ogden NR</vt:lpstr>
      <vt:lpstr>Slide 15</vt:lpstr>
      <vt:lpstr>Slide 16</vt:lpstr>
      <vt:lpstr>Slide 17</vt:lpstr>
      <vt:lpstr>Slide 18</vt:lpstr>
      <vt:lpstr>Conclusion and Discussion</vt:lpstr>
      <vt:lpstr>Future Work</vt:lpstr>
    </vt:vector>
  </TitlesOfParts>
  <Company>CBRFC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&amp; April-July  Runoff Volume</dc:title>
  <dc:creator>Kristen Yeager</dc:creator>
  <cp:lastModifiedBy>Kristen Yeager</cp:lastModifiedBy>
  <cp:revision>9</cp:revision>
  <dcterms:created xsi:type="dcterms:W3CDTF">2010-08-17T14:23:39Z</dcterms:created>
  <dcterms:modified xsi:type="dcterms:W3CDTF">2010-08-17T18:37:00Z</dcterms:modified>
</cp:coreProperties>
</file>