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theme/theme3.xml" ContentType="application/vnd.openxmlformats-officedocument.theme+xml"/>
  <Override PartName="/ppt/charts/chart1.xml" ContentType="application/vnd.openxmlformats-officedocument.drawingml.char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50" r:id="rId1"/>
  </p:sldMasterIdLst>
  <p:notesMasterIdLst>
    <p:notesMasterId r:id="rId18"/>
  </p:notesMasterIdLst>
  <p:handoutMasterIdLst>
    <p:handoutMasterId r:id="rId19"/>
  </p:handoutMasterIdLst>
  <p:sldIdLst>
    <p:sldId id="321" r:id="rId2"/>
    <p:sldId id="385" r:id="rId3"/>
    <p:sldId id="388" r:id="rId4"/>
    <p:sldId id="429" r:id="rId5"/>
    <p:sldId id="430" r:id="rId6"/>
    <p:sldId id="428" r:id="rId7"/>
    <p:sldId id="400" r:id="rId8"/>
    <p:sldId id="401" r:id="rId9"/>
    <p:sldId id="404" r:id="rId10"/>
    <p:sldId id="405" r:id="rId11"/>
    <p:sldId id="407" r:id="rId12"/>
    <p:sldId id="431" r:id="rId13"/>
    <p:sldId id="432" r:id="rId14"/>
    <p:sldId id="410" r:id="rId15"/>
    <p:sldId id="433" r:id="rId16"/>
    <p:sldId id="387"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FFFF"/>
    <a:srgbClr val="66FFFF"/>
    <a:srgbClr val="FFFF66"/>
    <a:srgbClr val="F1756B"/>
    <a:srgbClr val="EF6257"/>
    <a:srgbClr val="00FF99"/>
    <a:srgbClr val="5BBEEB"/>
    <a:srgbClr val="23D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54" d="100"/>
          <a:sy n="154" d="100"/>
        </p:scale>
        <p:origin x="-11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284" y="123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handoutMaster" Target="handoutMasters/handoutMaster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lajolla\bja\Alcorn\wsup\fcst_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200" b="1" i="0" u="none" strike="noStrike" baseline="0">
                <a:solidFill>
                  <a:srgbClr val="000000"/>
                </a:solidFill>
                <a:latin typeface="Arial"/>
                <a:ea typeface="Arial"/>
                <a:cs typeface="Arial"/>
              </a:defRPr>
            </a:pPr>
            <a:r>
              <a:rPr lang="en-US"/>
              <a:t>LAKE POWELL
FORECAST PROBABILITY DISTRIBUTION
OBSERVED INFLOW VOLUME
WATER YEAR 2010</a:t>
            </a:r>
          </a:p>
        </c:rich>
      </c:tx>
      <c:layout>
        <c:manualLayout>
          <c:xMode val="edge"/>
          <c:yMode val="edge"/>
          <c:x val="0.207207585538294"/>
          <c:y val="0.0347826086956522"/>
        </c:manualLayout>
      </c:layout>
      <c:spPr>
        <a:noFill/>
        <a:ln w="25400">
          <a:noFill/>
        </a:ln>
      </c:spPr>
    </c:title>
    <c:plotArea>
      <c:layout>
        <c:manualLayout>
          <c:layoutTarget val="inner"/>
          <c:xMode val="edge"/>
          <c:yMode val="edge"/>
          <c:x val="0.115315518221281"/>
          <c:y val="0.379711219744168"/>
          <c:w val="0.563964956300951"/>
          <c:h val="0.420291044754995"/>
        </c:manualLayout>
      </c:layout>
      <c:barChart>
        <c:barDir val="col"/>
        <c:grouping val="clustered"/>
        <c:ser>
          <c:idx val="3"/>
          <c:order val="0"/>
          <c:tx>
            <c:strRef>
              <c:f>glda3_eq!$A$20</c:f>
              <c:strCache>
                <c:ptCount val="1"/>
                <c:pt idx="0">
                  <c:v>required volume</c:v>
                </c:pt>
              </c:strCache>
            </c:strRef>
          </c:tx>
          <c:spPr>
            <a:solidFill>
              <a:srgbClr val="CCFFFF"/>
            </a:solidFill>
            <a:ln w="12700">
              <a:solidFill>
                <a:srgbClr val="000000"/>
              </a:solidFill>
              <a:prstDash val="solid"/>
            </a:ln>
          </c:spPr>
          <c:cat>
            <c:strRef>
              <c:f>glda3_eq!$B$19:$I$19</c:f>
              <c:strCache>
                <c:ptCount val="8"/>
                <c:pt idx="0">
                  <c:v>AUG-71%</c:v>
                </c:pt>
                <c:pt idx="1">
                  <c:v>SEP-65%</c:v>
                </c:pt>
                <c:pt idx="2">
                  <c:v>OCT-55%</c:v>
                </c:pt>
                <c:pt idx="3">
                  <c:v>NOV-50%</c:v>
                </c:pt>
                <c:pt idx="4">
                  <c:v>DEC-36%</c:v>
                </c:pt>
                <c:pt idx="5">
                  <c:v>JAN-21%</c:v>
                </c:pt>
                <c:pt idx="6">
                  <c:v>FEB-25%</c:v>
                </c:pt>
                <c:pt idx="7">
                  <c:v>MAR-19%</c:v>
                </c:pt>
              </c:strCache>
            </c:strRef>
          </c:cat>
          <c:val>
            <c:numRef>
              <c:f>glda3_eq!$B$20:$I$20</c:f>
              <c:numCache>
                <c:formatCode>General</c:formatCode>
                <c:ptCount val="8"/>
                <c:pt idx="0">
                  <c:v>8.92</c:v>
                </c:pt>
                <c:pt idx="1">
                  <c:v>9.360000000000002</c:v>
                </c:pt>
                <c:pt idx="2">
                  <c:v>9.52</c:v>
                </c:pt>
                <c:pt idx="3" formatCode="0.00">
                  <c:v>9.597000000000001</c:v>
                </c:pt>
                <c:pt idx="4" formatCode="0.00">
                  <c:v>9.655000000000004</c:v>
                </c:pt>
                <c:pt idx="5" formatCode="0.00">
                  <c:v>9.747999999999997</c:v>
                </c:pt>
                <c:pt idx="6" formatCode="0.00">
                  <c:v>9.601000000000001</c:v>
                </c:pt>
                <c:pt idx="7" formatCode="0.00">
                  <c:v>9.85500000000001</c:v>
                </c:pt>
              </c:numCache>
            </c:numRef>
          </c:val>
        </c:ser>
        <c:axId val="557993224"/>
        <c:axId val="557980696"/>
      </c:barChart>
      <c:stockChart>
        <c:ser>
          <c:idx val="0"/>
          <c:order val="1"/>
          <c:tx>
            <c:strRef>
              <c:f>glda3_eq!$A$21</c:f>
              <c:strCache>
                <c:ptCount val="1"/>
                <c:pt idx="0">
                  <c:v>30% exc volume</c:v>
                </c:pt>
              </c:strCache>
            </c:strRef>
          </c:tx>
          <c:spPr>
            <a:ln w="28575">
              <a:noFill/>
            </a:ln>
          </c:spPr>
          <c:marker>
            <c:symbol val="diamond"/>
            <c:size val="3"/>
            <c:spPr>
              <a:solidFill>
                <a:srgbClr val="0000FF"/>
              </a:solidFill>
              <a:ln>
                <a:solidFill>
                  <a:srgbClr val="0000FF"/>
                </a:solidFill>
                <a:prstDash val="solid"/>
              </a:ln>
            </c:spPr>
          </c:marker>
          <c:cat>
            <c:strRef>
              <c:f>glda3_eq!$B$19:$I$19</c:f>
              <c:strCache>
                <c:ptCount val="8"/>
                <c:pt idx="0">
                  <c:v>AUG-71%</c:v>
                </c:pt>
                <c:pt idx="1">
                  <c:v>SEP-65%</c:v>
                </c:pt>
                <c:pt idx="2">
                  <c:v>OCT-55%</c:v>
                </c:pt>
                <c:pt idx="3">
                  <c:v>NOV-50%</c:v>
                </c:pt>
                <c:pt idx="4">
                  <c:v>DEC-36%</c:v>
                </c:pt>
                <c:pt idx="5">
                  <c:v>JAN-21%</c:v>
                </c:pt>
                <c:pt idx="6">
                  <c:v>FEB-25%</c:v>
                </c:pt>
                <c:pt idx="7">
                  <c:v>MAR-19%</c:v>
                </c:pt>
              </c:strCache>
            </c:strRef>
          </c:cat>
          <c:val>
            <c:numRef>
              <c:f>glda3_eq!$B$21:$I$21</c:f>
              <c:numCache>
                <c:formatCode>0.00</c:formatCode>
                <c:ptCount val="8"/>
                <c:pt idx="0">
                  <c:v>13.83</c:v>
                </c:pt>
                <c:pt idx="1">
                  <c:v>13.2</c:v>
                </c:pt>
                <c:pt idx="2">
                  <c:v>12.15</c:v>
                </c:pt>
                <c:pt idx="3">
                  <c:v>11.688</c:v>
                </c:pt>
                <c:pt idx="4">
                  <c:v>10.099</c:v>
                </c:pt>
                <c:pt idx="5">
                  <c:v>9.326</c:v>
                </c:pt>
                <c:pt idx="6">
                  <c:v>9.444000000000001</c:v>
                </c:pt>
                <c:pt idx="7">
                  <c:v>9.216000000000001</c:v>
                </c:pt>
              </c:numCache>
            </c:numRef>
          </c:val>
        </c:ser>
        <c:ser>
          <c:idx val="1"/>
          <c:order val="2"/>
          <c:tx>
            <c:strRef>
              <c:f>glda3_eq!$A$22</c:f>
              <c:strCache>
                <c:ptCount val="1"/>
                <c:pt idx="0">
                  <c:v>70% exc volume</c:v>
                </c:pt>
              </c:strCache>
            </c:strRef>
          </c:tx>
          <c:spPr>
            <a:ln w="28575">
              <a:noFill/>
            </a:ln>
          </c:spPr>
          <c:marker>
            <c:symbol val="diamond"/>
            <c:size val="3"/>
            <c:spPr>
              <a:solidFill>
                <a:srgbClr val="FF0000"/>
              </a:solidFill>
              <a:ln>
                <a:solidFill>
                  <a:srgbClr val="FF0000"/>
                </a:solidFill>
                <a:prstDash val="solid"/>
              </a:ln>
            </c:spPr>
          </c:marker>
          <c:cat>
            <c:strRef>
              <c:f>glda3_eq!$B$19:$I$19</c:f>
              <c:strCache>
                <c:ptCount val="8"/>
                <c:pt idx="0">
                  <c:v>AUG-71%</c:v>
                </c:pt>
                <c:pt idx="1">
                  <c:v>SEP-65%</c:v>
                </c:pt>
                <c:pt idx="2">
                  <c:v>OCT-55%</c:v>
                </c:pt>
                <c:pt idx="3">
                  <c:v>NOV-50%</c:v>
                </c:pt>
                <c:pt idx="4">
                  <c:v>DEC-36%</c:v>
                </c:pt>
                <c:pt idx="5">
                  <c:v>JAN-21%</c:v>
                </c:pt>
                <c:pt idx="6">
                  <c:v>FEB-25%</c:v>
                </c:pt>
                <c:pt idx="7">
                  <c:v>MAR-19%</c:v>
                </c:pt>
              </c:strCache>
            </c:strRef>
          </c:cat>
          <c:val>
            <c:numRef>
              <c:f>glda3_eq!$B$22:$I$22</c:f>
              <c:numCache>
                <c:formatCode>0.00</c:formatCode>
                <c:ptCount val="8"/>
                <c:pt idx="0">
                  <c:v>9.02</c:v>
                </c:pt>
                <c:pt idx="1">
                  <c:v>8.780000000000001</c:v>
                </c:pt>
                <c:pt idx="2">
                  <c:v>8.15</c:v>
                </c:pt>
                <c:pt idx="3">
                  <c:v>8.068000000000001</c:v>
                </c:pt>
                <c:pt idx="4">
                  <c:v>7.528999999999995</c:v>
                </c:pt>
                <c:pt idx="5">
                  <c:v>8.106000000000003</c:v>
                </c:pt>
                <c:pt idx="6">
                  <c:v>7.946</c:v>
                </c:pt>
                <c:pt idx="7">
                  <c:v>7.826</c:v>
                </c:pt>
              </c:numCache>
            </c:numRef>
          </c:val>
        </c:ser>
        <c:ser>
          <c:idx val="2"/>
          <c:order val="3"/>
          <c:tx>
            <c:strRef>
              <c:f>glda3_eq!$A$23</c:f>
              <c:strCache>
                <c:ptCount val="1"/>
                <c:pt idx="0">
                  <c:v>50% exc volume</c:v>
                </c:pt>
              </c:strCache>
            </c:strRef>
          </c:tx>
          <c:spPr>
            <a:ln w="28575">
              <a:noFill/>
            </a:ln>
          </c:spPr>
          <c:marker>
            <c:symbol val="x"/>
            <c:size val="3"/>
            <c:spPr>
              <a:solidFill>
                <a:srgbClr val="000000"/>
              </a:solidFill>
              <a:ln>
                <a:solidFill>
                  <a:srgbClr val="000000"/>
                </a:solidFill>
                <a:prstDash val="solid"/>
              </a:ln>
            </c:spPr>
          </c:marker>
          <c:cat>
            <c:strRef>
              <c:f>glda3_eq!$B$19:$I$19</c:f>
              <c:strCache>
                <c:ptCount val="8"/>
                <c:pt idx="0">
                  <c:v>AUG-71%</c:v>
                </c:pt>
                <c:pt idx="1">
                  <c:v>SEP-65%</c:v>
                </c:pt>
                <c:pt idx="2">
                  <c:v>OCT-55%</c:v>
                </c:pt>
                <c:pt idx="3">
                  <c:v>NOV-50%</c:v>
                </c:pt>
                <c:pt idx="4">
                  <c:v>DEC-36%</c:v>
                </c:pt>
                <c:pt idx="5">
                  <c:v>JAN-21%</c:v>
                </c:pt>
                <c:pt idx="6">
                  <c:v>FEB-25%</c:v>
                </c:pt>
                <c:pt idx="7">
                  <c:v>MAR-19%</c:v>
                </c:pt>
              </c:strCache>
            </c:strRef>
          </c:cat>
          <c:val>
            <c:numRef>
              <c:f>glda3_eq!$B$23:$I$23</c:f>
              <c:numCache>
                <c:formatCode>0.00</c:formatCode>
                <c:ptCount val="8"/>
                <c:pt idx="0">
                  <c:v>11.32</c:v>
                </c:pt>
                <c:pt idx="1">
                  <c:v>10.95</c:v>
                </c:pt>
                <c:pt idx="2">
                  <c:v>9.950000000000002</c:v>
                </c:pt>
                <c:pt idx="3">
                  <c:v>9.627999999999998</c:v>
                </c:pt>
                <c:pt idx="4">
                  <c:v>8.689</c:v>
                </c:pt>
                <c:pt idx="5">
                  <c:v>8.746</c:v>
                </c:pt>
                <c:pt idx="6">
                  <c:v>8.563</c:v>
                </c:pt>
                <c:pt idx="7">
                  <c:v>8.416</c:v>
                </c:pt>
              </c:numCache>
            </c:numRef>
          </c:val>
        </c:ser>
        <c:hiLowLines>
          <c:spPr>
            <a:ln w="3175">
              <a:solidFill>
                <a:srgbClr val="000000"/>
              </a:solidFill>
              <a:prstDash val="solid"/>
            </a:ln>
          </c:spPr>
        </c:hiLowLines>
        <c:axId val="557961864"/>
        <c:axId val="557964264"/>
      </c:stockChart>
      <c:catAx>
        <c:axId val="557993224"/>
        <c:scaling>
          <c:orientation val="minMax"/>
        </c:scaling>
        <c:axPos val="b"/>
        <c:title>
          <c:tx>
            <c:rich>
              <a:bodyPr/>
              <a:lstStyle/>
              <a:p>
                <a:pPr>
                  <a:defRPr sz="1000" b="1" i="0" u="none" strike="noStrike" baseline="0">
                    <a:solidFill>
                      <a:srgbClr val="000000"/>
                    </a:solidFill>
                    <a:latin typeface="Arial"/>
                    <a:ea typeface="Arial"/>
                    <a:cs typeface="Arial"/>
                  </a:defRPr>
                </a:pPr>
                <a:r>
                  <a:rPr lang="en-US"/>
                  <a:t>CHANCE OF EQUALIZATION</a:t>
                </a:r>
              </a:p>
            </c:rich>
          </c:tx>
          <c:layout>
            <c:manualLayout>
              <c:xMode val="edge"/>
              <c:yMode val="edge"/>
              <c:x val="0.236036414367123"/>
              <c:y val="0.889857506942067"/>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557980696"/>
        <c:crosses val="autoZero"/>
        <c:auto val="1"/>
        <c:lblAlgn val="ctr"/>
        <c:lblOffset val="100"/>
        <c:tickLblSkip val="1"/>
        <c:tickMarkSkip val="1"/>
      </c:catAx>
      <c:valAx>
        <c:axId val="557980696"/>
        <c:scaling>
          <c:orientation val="minMax"/>
          <c:max val="14.0"/>
          <c:min val="6.0"/>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MAF</a:t>
                </a:r>
              </a:p>
            </c:rich>
          </c:tx>
          <c:layout>
            <c:manualLayout>
              <c:xMode val="edge"/>
              <c:yMode val="edge"/>
              <c:x val="0.0288288288288288"/>
              <c:y val="0.539131956331546"/>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57993224"/>
        <c:crosses val="autoZero"/>
        <c:crossBetween val="between"/>
      </c:valAx>
      <c:catAx>
        <c:axId val="557961864"/>
        <c:scaling>
          <c:orientation val="minMax"/>
        </c:scaling>
        <c:delete val="1"/>
        <c:axPos val="b"/>
        <c:tickLblPos val="none"/>
        <c:crossAx val="557964264"/>
        <c:crosses val="autoZero"/>
        <c:auto val="1"/>
        <c:lblAlgn val="ctr"/>
        <c:lblOffset val="100"/>
      </c:catAx>
      <c:valAx>
        <c:axId val="557964264"/>
        <c:scaling>
          <c:orientation val="minMax"/>
          <c:max val="14.0"/>
          <c:min val="6.0"/>
        </c:scaling>
        <c:axPos val="r"/>
        <c:numFmt formatCode="0.00" sourceLinked="1"/>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57961864"/>
        <c:crosses val="max"/>
        <c:crossBetween val="between"/>
      </c:valAx>
      <c:spPr>
        <a:solidFill>
          <a:srgbClr val="C0C0C0"/>
        </a:solidFill>
        <a:ln w="12700">
          <a:solidFill>
            <a:srgbClr val="808080"/>
          </a:solidFill>
          <a:prstDash val="solid"/>
        </a:ln>
      </c:spPr>
    </c:plotArea>
    <c:legend>
      <c:legendPos val="r"/>
      <c:layout>
        <c:manualLayout>
          <c:xMode val="edge"/>
          <c:yMode val="edge"/>
          <c:x val="0.778379702537184"/>
          <c:y val="0.466667883905817"/>
          <c:w val="0.207207585538294"/>
          <c:h val="0.246377420213778"/>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5A665-2137-674C-B91F-FA63392C2AAD}" type="doc">
      <dgm:prSet loTypeId="urn:microsoft.com/office/officeart/2005/8/layout/lProcess3" loCatId="process" qsTypeId="urn:microsoft.com/office/officeart/2005/8/quickstyle/simple1" qsCatId="simple" csTypeId="urn:microsoft.com/office/officeart/2005/8/colors/accent2_2" csCatId="accent2" phldr="1"/>
      <dgm:spPr>
        <a:scene3d>
          <a:camera prst="perspectiveFront">
            <a:rot lat="20999999" lon="1679998" rev="0"/>
          </a:camera>
          <a:lightRig rig="threePt" dir="t"/>
        </a:scene3d>
      </dgm:spPr>
      <dgm:t>
        <a:bodyPr/>
        <a:lstStyle/>
        <a:p>
          <a:endParaRPr lang="en-US"/>
        </a:p>
      </dgm:t>
    </dgm:pt>
    <dgm:pt modelId="{0DB32F7D-D719-5248-89BF-F9E4D0DC7C8E}">
      <dgm:prSet phldrT="[Text]" custT="1"/>
      <dgm:spPr>
        <a:solidFill>
          <a:schemeClr val="accent6">
            <a:lumMod val="75000"/>
          </a:schemeClr>
        </a:solidFill>
        <a:sp3d>
          <a:bevelT/>
          <a:bevelB/>
        </a:sp3d>
      </dgm:spPr>
      <dgm:t>
        <a:bodyPr/>
        <a:lstStyle/>
        <a:p>
          <a:r>
            <a:rPr lang="en-US" sz="2000" b="1" dirty="0" smtClean="0"/>
            <a:t>River Forecast Centers</a:t>
          </a:r>
          <a:endParaRPr lang="en-US" sz="2000" b="1" dirty="0"/>
        </a:p>
      </dgm:t>
    </dgm:pt>
    <dgm:pt modelId="{EE5E8E63-5144-5344-A31A-49AFA1532101}" type="parTrans" cxnId="{4A782A48-A437-984D-A64D-E80926221C97}">
      <dgm:prSet/>
      <dgm:spPr/>
      <dgm:t>
        <a:bodyPr/>
        <a:lstStyle/>
        <a:p>
          <a:endParaRPr lang="en-US"/>
        </a:p>
      </dgm:t>
    </dgm:pt>
    <dgm:pt modelId="{639F31DA-2BDB-174C-90D9-E09968B017E3}" type="sibTrans" cxnId="{4A782A48-A437-984D-A64D-E80926221C97}">
      <dgm:prSet/>
      <dgm:spPr/>
      <dgm:t>
        <a:bodyPr/>
        <a:lstStyle/>
        <a:p>
          <a:endParaRPr lang="en-US"/>
        </a:p>
      </dgm:t>
    </dgm:pt>
    <dgm:pt modelId="{D7BC9F04-A618-544D-B1EA-2C5A3CD1DF05}">
      <dgm:prSet phldrT="[Text]" custT="1"/>
      <dgm:spPr>
        <a:solidFill>
          <a:schemeClr val="accent6">
            <a:lumMod val="40000"/>
            <a:lumOff val="60000"/>
            <a:alpha val="90000"/>
          </a:schemeClr>
        </a:solidFill>
        <a:sp3d>
          <a:bevelT/>
          <a:bevelB/>
        </a:sp3d>
      </dgm:spPr>
      <dgm:t>
        <a:bodyPr/>
        <a:lstStyle/>
        <a:p>
          <a:r>
            <a:rPr lang="en-US" sz="2000" b="1" dirty="0" smtClean="0"/>
            <a:t>Water Resource Service Centers</a:t>
          </a:r>
          <a:endParaRPr lang="en-US" sz="2000" b="1" dirty="0"/>
        </a:p>
      </dgm:t>
    </dgm:pt>
    <dgm:pt modelId="{9C812FB5-D645-F744-9A3D-5597F24F11DC}" type="parTrans" cxnId="{C5F666DF-3C68-0E4E-87A0-EF755E232A4E}">
      <dgm:prSet/>
      <dgm:spPr/>
      <dgm:t>
        <a:bodyPr/>
        <a:lstStyle/>
        <a:p>
          <a:endParaRPr lang="en-US"/>
        </a:p>
      </dgm:t>
    </dgm:pt>
    <dgm:pt modelId="{AB2D0A93-DF09-204E-85D0-43DD23D089C2}" type="sibTrans" cxnId="{C5F666DF-3C68-0E4E-87A0-EF755E232A4E}">
      <dgm:prSet/>
      <dgm:spPr/>
      <dgm:t>
        <a:bodyPr/>
        <a:lstStyle/>
        <a:p>
          <a:endParaRPr lang="en-US"/>
        </a:p>
      </dgm:t>
    </dgm:pt>
    <dgm:pt modelId="{9EBB862B-89F0-1246-9BE9-BA20290B9CE2}">
      <dgm:prSet phldrT="[Text]" custT="1"/>
      <dgm:spPr>
        <a:solidFill>
          <a:schemeClr val="accent6">
            <a:lumMod val="75000"/>
          </a:schemeClr>
        </a:solidFill>
        <a:sp3d>
          <a:bevelT/>
          <a:bevelB/>
        </a:sp3d>
      </dgm:spPr>
      <dgm:t>
        <a:bodyPr/>
        <a:lstStyle/>
        <a:p>
          <a:r>
            <a:rPr lang="en-US" sz="2000" b="1" dirty="0" smtClean="0"/>
            <a:t>Weather Forecast Offices</a:t>
          </a:r>
          <a:endParaRPr lang="en-US" sz="2000" b="1" dirty="0"/>
        </a:p>
      </dgm:t>
    </dgm:pt>
    <dgm:pt modelId="{8409B4E9-18AB-3049-8DC7-8DBE477E93CF}" type="parTrans" cxnId="{6CCE78A4-543A-464C-B46C-5498231DB524}">
      <dgm:prSet/>
      <dgm:spPr/>
      <dgm:t>
        <a:bodyPr/>
        <a:lstStyle/>
        <a:p>
          <a:endParaRPr lang="en-US"/>
        </a:p>
      </dgm:t>
    </dgm:pt>
    <dgm:pt modelId="{8C04DE7C-3061-9D4E-B118-C4B55FE2AA1C}" type="sibTrans" cxnId="{6CCE78A4-543A-464C-B46C-5498231DB524}">
      <dgm:prSet/>
      <dgm:spPr/>
      <dgm:t>
        <a:bodyPr/>
        <a:lstStyle/>
        <a:p>
          <a:endParaRPr lang="en-US"/>
        </a:p>
      </dgm:t>
    </dgm:pt>
    <dgm:pt modelId="{90F23801-5C00-104E-8249-DA80141101CF}">
      <dgm:prSet phldrT="[Text]" custT="1"/>
      <dgm:spPr>
        <a:solidFill>
          <a:schemeClr val="accent6">
            <a:lumMod val="40000"/>
            <a:lumOff val="60000"/>
            <a:alpha val="90000"/>
          </a:schemeClr>
        </a:solidFill>
        <a:sp3d>
          <a:bevelT/>
          <a:bevelB/>
        </a:sp3d>
      </dgm:spPr>
      <dgm:t>
        <a:bodyPr/>
        <a:lstStyle/>
        <a:p>
          <a:r>
            <a:rPr lang="en-US" sz="2000" b="1" dirty="0" smtClean="0"/>
            <a:t>Water Resource Extension Agents</a:t>
          </a:r>
          <a:endParaRPr lang="en-US" sz="2000" b="1" dirty="0"/>
        </a:p>
      </dgm:t>
    </dgm:pt>
    <dgm:pt modelId="{7522B890-B3F3-164A-A951-53DEADDF6A4D}" type="parTrans" cxnId="{ECCB514A-FD44-254E-AEA8-B744411D9BC8}">
      <dgm:prSet/>
      <dgm:spPr/>
      <dgm:t>
        <a:bodyPr/>
        <a:lstStyle/>
        <a:p>
          <a:endParaRPr lang="en-US"/>
        </a:p>
      </dgm:t>
    </dgm:pt>
    <dgm:pt modelId="{BE980B6E-1F75-DE48-A6A0-65CEF197DAF3}" type="sibTrans" cxnId="{ECCB514A-FD44-254E-AEA8-B744411D9BC8}">
      <dgm:prSet/>
      <dgm:spPr/>
      <dgm:t>
        <a:bodyPr/>
        <a:lstStyle/>
        <a:p>
          <a:endParaRPr lang="en-US"/>
        </a:p>
      </dgm:t>
    </dgm:pt>
    <dgm:pt modelId="{21283E15-D4B3-064E-B5F1-6035E27173AC}">
      <dgm:prSet phldrT="[Text]"/>
      <dgm:spPr>
        <a:solidFill>
          <a:schemeClr val="accent6">
            <a:lumMod val="75000"/>
          </a:schemeClr>
        </a:solidFill>
        <a:sp3d>
          <a:bevelT/>
          <a:bevelB/>
        </a:sp3d>
      </dgm:spPr>
      <dgm:t>
        <a:bodyPr/>
        <a:lstStyle/>
        <a:p>
          <a:r>
            <a:rPr lang="en-US" b="1" dirty="0" smtClean="0"/>
            <a:t>Your Agency</a:t>
          </a:r>
          <a:endParaRPr lang="en-US" b="1" dirty="0"/>
        </a:p>
      </dgm:t>
    </dgm:pt>
    <dgm:pt modelId="{DF40D212-15F5-2A4E-9D0A-64509CB4007E}" type="parTrans" cxnId="{FE6FADF8-0C9D-0649-B9B1-CBE6253C2815}">
      <dgm:prSet/>
      <dgm:spPr/>
      <dgm:t>
        <a:bodyPr/>
        <a:lstStyle/>
        <a:p>
          <a:endParaRPr lang="en-US"/>
        </a:p>
      </dgm:t>
    </dgm:pt>
    <dgm:pt modelId="{75694267-8090-AC44-A68C-A8302CBF27E7}" type="sibTrans" cxnId="{FE6FADF8-0C9D-0649-B9B1-CBE6253C2815}">
      <dgm:prSet/>
      <dgm:spPr/>
      <dgm:t>
        <a:bodyPr/>
        <a:lstStyle/>
        <a:p>
          <a:endParaRPr lang="en-US"/>
        </a:p>
      </dgm:t>
    </dgm:pt>
    <dgm:pt modelId="{4819CD93-CB6F-9A44-A77E-F28AC98C2B6A}">
      <dgm:prSet phldrT="[Text]"/>
      <dgm:spPr>
        <a:solidFill>
          <a:schemeClr val="accent6">
            <a:lumMod val="40000"/>
            <a:lumOff val="60000"/>
            <a:alpha val="90000"/>
          </a:schemeClr>
        </a:solidFill>
        <a:sp3d>
          <a:bevelT/>
          <a:bevelB/>
        </a:sp3d>
      </dgm:spPr>
      <dgm:t>
        <a:bodyPr/>
        <a:lstStyle/>
        <a:p>
          <a:r>
            <a:rPr lang="en-US" b="1" dirty="0" smtClean="0"/>
            <a:t>Water Resource Stakeholder</a:t>
          </a:r>
          <a:endParaRPr lang="en-US" b="1" dirty="0"/>
        </a:p>
      </dgm:t>
    </dgm:pt>
    <dgm:pt modelId="{258E121B-3776-024E-B9C9-67C19B2D247E}" type="parTrans" cxnId="{491D5C9A-E4C6-DC4D-91BD-FA91EE160753}">
      <dgm:prSet/>
      <dgm:spPr/>
      <dgm:t>
        <a:bodyPr/>
        <a:lstStyle/>
        <a:p>
          <a:endParaRPr lang="en-US"/>
        </a:p>
      </dgm:t>
    </dgm:pt>
    <dgm:pt modelId="{D2D911EB-82EB-9E4A-AB94-B4DAF25B299E}" type="sibTrans" cxnId="{491D5C9A-E4C6-DC4D-91BD-FA91EE160753}">
      <dgm:prSet/>
      <dgm:spPr/>
      <dgm:t>
        <a:bodyPr/>
        <a:lstStyle/>
        <a:p>
          <a:endParaRPr lang="en-US"/>
        </a:p>
      </dgm:t>
    </dgm:pt>
    <dgm:pt modelId="{0FDA3DA2-80A9-5842-9581-05FEA8D7C44B}" type="pres">
      <dgm:prSet presAssocID="{DD25A665-2137-674C-B91F-FA63392C2AAD}" presName="Name0" presStyleCnt="0">
        <dgm:presLayoutVars>
          <dgm:chPref val="3"/>
          <dgm:dir/>
          <dgm:animLvl val="lvl"/>
          <dgm:resizeHandles/>
        </dgm:presLayoutVars>
      </dgm:prSet>
      <dgm:spPr/>
      <dgm:t>
        <a:bodyPr/>
        <a:lstStyle/>
        <a:p>
          <a:endParaRPr lang="en-US"/>
        </a:p>
      </dgm:t>
    </dgm:pt>
    <dgm:pt modelId="{85E3B7FD-D853-9243-A76F-059A3EE46EB0}" type="pres">
      <dgm:prSet presAssocID="{0DB32F7D-D719-5248-89BF-F9E4D0DC7C8E}" presName="horFlow" presStyleCnt="0"/>
      <dgm:spPr>
        <a:sp3d>
          <a:bevelT/>
          <a:bevelB/>
        </a:sp3d>
      </dgm:spPr>
    </dgm:pt>
    <dgm:pt modelId="{55B71494-9FC8-4845-8F2C-193CD1293B0E}" type="pres">
      <dgm:prSet presAssocID="{0DB32F7D-D719-5248-89BF-F9E4D0DC7C8E}" presName="bigChev" presStyleLbl="node1" presStyleIdx="0" presStyleCnt="3" custScaleX="150125"/>
      <dgm:spPr/>
      <dgm:t>
        <a:bodyPr/>
        <a:lstStyle/>
        <a:p>
          <a:endParaRPr lang="en-US"/>
        </a:p>
      </dgm:t>
    </dgm:pt>
    <dgm:pt modelId="{7FA86F20-0C0A-9540-8581-8785A15030E2}" type="pres">
      <dgm:prSet presAssocID="{9C812FB5-D645-F744-9A3D-5597F24F11DC}" presName="parTrans" presStyleCnt="0"/>
      <dgm:spPr>
        <a:sp3d>
          <a:bevelT/>
          <a:bevelB/>
        </a:sp3d>
      </dgm:spPr>
    </dgm:pt>
    <dgm:pt modelId="{EC4CEF4F-6911-2C4D-B322-674B0B71FFD3}" type="pres">
      <dgm:prSet presAssocID="{D7BC9F04-A618-544D-B1EA-2C5A3CD1DF05}" presName="node" presStyleLbl="alignAccFollowNode1" presStyleIdx="0" presStyleCnt="3" custScaleX="298041">
        <dgm:presLayoutVars>
          <dgm:bulletEnabled val="1"/>
        </dgm:presLayoutVars>
      </dgm:prSet>
      <dgm:spPr/>
      <dgm:t>
        <a:bodyPr/>
        <a:lstStyle/>
        <a:p>
          <a:endParaRPr lang="en-US"/>
        </a:p>
      </dgm:t>
    </dgm:pt>
    <dgm:pt modelId="{1B8927A3-E4F2-4E46-9EBF-142563CA6324}" type="pres">
      <dgm:prSet presAssocID="{0DB32F7D-D719-5248-89BF-F9E4D0DC7C8E}" presName="vSp" presStyleCnt="0"/>
      <dgm:spPr>
        <a:sp3d>
          <a:bevelT/>
          <a:bevelB/>
        </a:sp3d>
      </dgm:spPr>
    </dgm:pt>
    <dgm:pt modelId="{2B01AF63-17C2-7D44-966F-01103201C823}" type="pres">
      <dgm:prSet presAssocID="{9EBB862B-89F0-1246-9BE9-BA20290B9CE2}" presName="horFlow" presStyleCnt="0"/>
      <dgm:spPr>
        <a:sp3d>
          <a:bevelT/>
          <a:bevelB/>
        </a:sp3d>
      </dgm:spPr>
    </dgm:pt>
    <dgm:pt modelId="{100BC1DC-4DC8-9B40-B018-20C77578BACA}" type="pres">
      <dgm:prSet presAssocID="{9EBB862B-89F0-1246-9BE9-BA20290B9CE2}" presName="bigChev" presStyleLbl="node1" presStyleIdx="1" presStyleCnt="3" custScaleX="150125"/>
      <dgm:spPr/>
      <dgm:t>
        <a:bodyPr/>
        <a:lstStyle/>
        <a:p>
          <a:endParaRPr lang="en-US"/>
        </a:p>
      </dgm:t>
    </dgm:pt>
    <dgm:pt modelId="{2E3BCF05-AC67-C749-95D8-3D5FA84DB220}" type="pres">
      <dgm:prSet presAssocID="{7522B890-B3F3-164A-A951-53DEADDF6A4D}" presName="parTrans" presStyleCnt="0"/>
      <dgm:spPr>
        <a:sp3d>
          <a:bevelT/>
          <a:bevelB/>
        </a:sp3d>
      </dgm:spPr>
    </dgm:pt>
    <dgm:pt modelId="{658CB4FB-3DB2-3040-8CCF-8D4A46BDEFCF}" type="pres">
      <dgm:prSet presAssocID="{90F23801-5C00-104E-8249-DA80141101CF}" presName="node" presStyleLbl="alignAccFollowNode1" presStyleIdx="1" presStyleCnt="3" custScaleX="298259">
        <dgm:presLayoutVars>
          <dgm:bulletEnabled val="1"/>
        </dgm:presLayoutVars>
      </dgm:prSet>
      <dgm:spPr/>
      <dgm:t>
        <a:bodyPr/>
        <a:lstStyle/>
        <a:p>
          <a:endParaRPr lang="en-US"/>
        </a:p>
      </dgm:t>
    </dgm:pt>
    <dgm:pt modelId="{A8EDDFB6-E9BC-0E42-9301-91EFFA48837F}" type="pres">
      <dgm:prSet presAssocID="{9EBB862B-89F0-1246-9BE9-BA20290B9CE2}" presName="vSp" presStyleCnt="0"/>
      <dgm:spPr/>
    </dgm:pt>
    <dgm:pt modelId="{E28B8260-519B-9042-8BBB-CFC4B8227062}" type="pres">
      <dgm:prSet presAssocID="{21283E15-D4B3-064E-B5F1-6035E27173AC}" presName="horFlow" presStyleCnt="0"/>
      <dgm:spPr/>
    </dgm:pt>
    <dgm:pt modelId="{0EDC0014-6940-AC47-865A-01FB93AAAC95}" type="pres">
      <dgm:prSet presAssocID="{21283E15-D4B3-064E-B5F1-6035E27173AC}" presName="bigChev" presStyleLbl="node1" presStyleIdx="2" presStyleCnt="3" custScaleX="150125"/>
      <dgm:spPr/>
      <dgm:t>
        <a:bodyPr/>
        <a:lstStyle/>
        <a:p>
          <a:endParaRPr lang="en-US"/>
        </a:p>
      </dgm:t>
    </dgm:pt>
    <dgm:pt modelId="{D3D785CA-395C-EA4B-9136-8B1670D59F4A}" type="pres">
      <dgm:prSet presAssocID="{258E121B-3776-024E-B9C9-67C19B2D247E}" presName="parTrans" presStyleCnt="0"/>
      <dgm:spPr/>
    </dgm:pt>
    <dgm:pt modelId="{BA7B27AC-3FFA-6C48-913A-113C26A91355}" type="pres">
      <dgm:prSet presAssocID="{4819CD93-CB6F-9A44-A77E-F28AC98C2B6A}" presName="node" presStyleLbl="alignAccFollowNode1" presStyleIdx="2" presStyleCnt="3" custScaleX="298259">
        <dgm:presLayoutVars>
          <dgm:bulletEnabled val="1"/>
        </dgm:presLayoutVars>
      </dgm:prSet>
      <dgm:spPr/>
      <dgm:t>
        <a:bodyPr/>
        <a:lstStyle/>
        <a:p>
          <a:endParaRPr lang="en-US"/>
        </a:p>
      </dgm:t>
    </dgm:pt>
  </dgm:ptLst>
  <dgm:cxnLst>
    <dgm:cxn modelId="{5F5EC27C-2EBE-774A-BE7A-E1B60A87931E}" type="presOf" srcId="{D7BC9F04-A618-544D-B1EA-2C5A3CD1DF05}" destId="{EC4CEF4F-6911-2C4D-B322-674B0B71FFD3}" srcOrd="0" destOrd="0" presId="urn:microsoft.com/office/officeart/2005/8/layout/lProcess3"/>
    <dgm:cxn modelId="{37893CB8-AF1E-E246-8D32-CEEBF370E0A0}" type="presOf" srcId="{90F23801-5C00-104E-8249-DA80141101CF}" destId="{658CB4FB-3DB2-3040-8CCF-8D4A46BDEFCF}" srcOrd="0" destOrd="0" presId="urn:microsoft.com/office/officeart/2005/8/layout/lProcess3"/>
    <dgm:cxn modelId="{6CCE78A4-543A-464C-B46C-5498231DB524}" srcId="{DD25A665-2137-674C-B91F-FA63392C2AAD}" destId="{9EBB862B-89F0-1246-9BE9-BA20290B9CE2}" srcOrd="1" destOrd="0" parTransId="{8409B4E9-18AB-3049-8DC7-8DBE477E93CF}" sibTransId="{8C04DE7C-3061-9D4E-B118-C4B55FE2AA1C}"/>
    <dgm:cxn modelId="{ECCB514A-FD44-254E-AEA8-B744411D9BC8}" srcId="{9EBB862B-89F0-1246-9BE9-BA20290B9CE2}" destId="{90F23801-5C00-104E-8249-DA80141101CF}" srcOrd="0" destOrd="0" parTransId="{7522B890-B3F3-164A-A951-53DEADDF6A4D}" sibTransId="{BE980B6E-1F75-DE48-A6A0-65CEF197DAF3}"/>
    <dgm:cxn modelId="{0743C34F-C152-8243-AA8C-143A6155506F}" type="presOf" srcId="{0DB32F7D-D719-5248-89BF-F9E4D0DC7C8E}" destId="{55B71494-9FC8-4845-8F2C-193CD1293B0E}" srcOrd="0" destOrd="0" presId="urn:microsoft.com/office/officeart/2005/8/layout/lProcess3"/>
    <dgm:cxn modelId="{B8FD9AD6-CA2D-3D42-A3AC-34BFFD9177C9}" type="presOf" srcId="{DD25A665-2137-674C-B91F-FA63392C2AAD}" destId="{0FDA3DA2-80A9-5842-9581-05FEA8D7C44B}" srcOrd="0" destOrd="0" presId="urn:microsoft.com/office/officeart/2005/8/layout/lProcess3"/>
    <dgm:cxn modelId="{4A782A48-A437-984D-A64D-E80926221C97}" srcId="{DD25A665-2137-674C-B91F-FA63392C2AAD}" destId="{0DB32F7D-D719-5248-89BF-F9E4D0DC7C8E}" srcOrd="0" destOrd="0" parTransId="{EE5E8E63-5144-5344-A31A-49AFA1532101}" sibTransId="{639F31DA-2BDB-174C-90D9-E09968B017E3}"/>
    <dgm:cxn modelId="{C5F666DF-3C68-0E4E-87A0-EF755E232A4E}" srcId="{0DB32F7D-D719-5248-89BF-F9E4D0DC7C8E}" destId="{D7BC9F04-A618-544D-B1EA-2C5A3CD1DF05}" srcOrd="0" destOrd="0" parTransId="{9C812FB5-D645-F744-9A3D-5597F24F11DC}" sibTransId="{AB2D0A93-DF09-204E-85D0-43DD23D089C2}"/>
    <dgm:cxn modelId="{7244399C-2CFE-ED4B-8611-1EC3FA9B6E12}" type="presOf" srcId="{4819CD93-CB6F-9A44-A77E-F28AC98C2B6A}" destId="{BA7B27AC-3FFA-6C48-913A-113C26A91355}" srcOrd="0" destOrd="0" presId="urn:microsoft.com/office/officeart/2005/8/layout/lProcess3"/>
    <dgm:cxn modelId="{491D5C9A-E4C6-DC4D-91BD-FA91EE160753}" srcId="{21283E15-D4B3-064E-B5F1-6035E27173AC}" destId="{4819CD93-CB6F-9A44-A77E-F28AC98C2B6A}" srcOrd="0" destOrd="0" parTransId="{258E121B-3776-024E-B9C9-67C19B2D247E}" sibTransId="{D2D911EB-82EB-9E4A-AB94-B4DAF25B299E}"/>
    <dgm:cxn modelId="{F253AE96-68D0-8B4A-BBAB-8B19E32EEBBD}" type="presOf" srcId="{9EBB862B-89F0-1246-9BE9-BA20290B9CE2}" destId="{100BC1DC-4DC8-9B40-B018-20C77578BACA}" srcOrd="0" destOrd="0" presId="urn:microsoft.com/office/officeart/2005/8/layout/lProcess3"/>
    <dgm:cxn modelId="{E792E836-B318-8B49-9B91-6C057A43DF81}" type="presOf" srcId="{21283E15-D4B3-064E-B5F1-6035E27173AC}" destId="{0EDC0014-6940-AC47-865A-01FB93AAAC95}" srcOrd="0" destOrd="0" presId="urn:microsoft.com/office/officeart/2005/8/layout/lProcess3"/>
    <dgm:cxn modelId="{FE6FADF8-0C9D-0649-B9B1-CBE6253C2815}" srcId="{DD25A665-2137-674C-B91F-FA63392C2AAD}" destId="{21283E15-D4B3-064E-B5F1-6035E27173AC}" srcOrd="2" destOrd="0" parTransId="{DF40D212-15F5-2A4E-9D0A-64509CB4007E}" sibTransId="{75694267-8090-AC44-A68C-A8302CBF27E7}"/>
    <dgm:cxn modelId="{06658D02-15C0-3142-AC2C-F0D98B3A4247}" type="presParOf" srcId="{0FDA3DA2-80A9-5842-9581-05FEA8D7C44B}" destId="{85E3B7FD-D853-9243-A76F-059A3EE46EB0}" srcOrd="0" destOrd="0" presId="urn:microsoft.com/office/officeart/2005/8/layout/lProcess3"/>
    <dgm:cxn modelId="{E0097288-BFC7-A84E-B65D-19F8A1F1DB28}" type="presParOf" srcId="{85E3B7FD-D853-9243-A76F-059A3EE46EB0}" destId="{55B71494-9FC8-4845-8F2C-193CD1293B0E}" srcOrd="0" destOrd="0" presId="urn:microsoft.com/office/officeart/2005/8/layout/lProcess3"/>
    <dgm:cxn modelId="{B33B0DC2-DC24-B842-BA17-C9C1B1EFE6C4}" type="presParOf" srcId="{85E3B7FD-D853-9243-A76F-059A3EE46EB0}" destId="{7FA86F20-0C0A-9540-8581-8785A15030E2}" srcOrd="1" destOrd="0" presId="urn:microsoft.com/office/officeart/2005/8/layout/lProcess3"/>
    <dgm:cxn modelId="{400929D6-1BBB-924C-8ABB-D7897BCDA2FC}" type="presParOf" srcId="{85E3B7FD-D853-9243-A76F-059A3EE46EB0}" destId="{EC4CEF4F-6911-2C4D-B322-674B0B71FFD3}" srcOrd="2" destOrd="0" presId="urn:microsoft.com/office/officeart/2005/8/layout/lProcess3"/>
    <dgm:cxn modelId="{7EE24C97-0D80-5049-B1A6-EE9346C6999F}" type="presParOf" srcId="{0FDA3DA2-80A9-5842-9581-05FEA8D7C44B}" destId="{1B8927A3-E4F2-4E46-9EBF-142563CA6324}" srcOrd="1" destOrd="0" presId="urn:microsoft.com/office/officeart/2005/8/layout/lProcess3"/>
    <dgm:cxn modelId="{21C88E39-757C-494A-B5FC-83DF273F7040}" type="presParOf" srcId="{0FDA3DA2-80A9-5842-9581-05FEA8D7C44B}" destId="{2B01AF63-17C2-7D44-966F-01103201C823}" srcOrd="2" destOrd="0" presId="urn:microsoft.com/office/officeart/2005/8/layout/lProcess3"/>
    <dgm:cxn modelId="{A964E856-C1E7-A845-8A67-5D09F87DE2FA}" type="presParOf" srcId="{2B01AF63-17C2-7D44-966F-01103201C823}" destId="{100BC1DC-4DC8-9B40-B018-20C77578BACA}" srcOrd="0" destOrd="0" presId="urn:microsoft.com/office/officeart/2005/8/layout/lProcess3"/>
    <dgm:cxn modelId="{EBB3FA28-5C71-134F-A786-C784EFB33D96}" type="presParOf" srcId="{2B01AF63-17C2-7D44-966F-01103201C823}" destId="{2E3BCF05-AC67-C749-95D8-3D5FA84DB220}" srcOrd="1" destOrd="0" presId="urn:microsoft.com/office/officeart/2005/8/layout/lProcess3"/>
    <dgm:cxn modelId="{FB283E53-A88C-A841-99CC-5109707C88E4}" type="presParOf" srcId="{2B01AF63-17C2-7D44-966F-01103201C823}" destId="{658CB4FB-3DB2-3040-8CCF-8D4A46BDEFCF}" srcOrd="2" destOrd="0" presId="urn:microsoft.com/office/officeart/2005/8/layout/lProcess3"/>
    <dgm:cxn modelId="{0AE8536E-E186-3B47-91A1-5929E579F28C}" type="presParOf" srcId="{0FDA3DA2-80A9-5842-9581-05FEA8D7C44B}" destId="{A8EDDFB6-E9BC-0E42-9301-91EFFA48837F}" srcOrd="3" destOrd="0" presId="urn:microsoft.com/office/officeart/2005/8/layout/lProcess3"/>
    <dgm:cxn modelId="{90D93733-14DA-EC42-8FDE-FE403E5BDED7}" type="presParOf" srcId="{0FDA3DA2-80A9-5842-9581-05FEA8D7C44B}" destId="{E28B8260-519B-9042-8BBB-CFC4B8227062}" srcOrd="4" destOrd="0" presId="urn:microsoft.com/office/officeart/2005/8/layout/lProcess3"/>
    <dgm:cxn modelId="{63F6455F-1AD4-9A46-B546-30A8B2BB0A4C}" type="presParOf" srcId="{E28B8260-519B-9042-8BBB-CFC4B8227062}" destId="{0EDC0014-6940-AC47-865A-01FB93AAAC95}" srcOrd="0" destOrd="0" presId="urn:microsoft.com/office/officeart/2005/8/layout/lProcess3"/>
    <dgm:cxn modelId="{88DB2E91-08D5-6642-ABB1-1DFFF084E696}" type="presParOf" srcId="{E28B8260-519B-9042-8BBB-CFC4B8227062}" destId="{D3D785CA-395C-EA4B-9136-8B1670D59F4A}" srcOrd="1" destOrd="0" presId="urn:microsoft.com/office/officeart/2005/8/layout/lProcess3"/>
    <dgm:cxn modelId="{3300E05C-F26A-444F-8048-8C9D9DA9E750}" type="presParOf" srcId="{E28B8260-519B-9042-8BBB-CFC4B8227062}" destId="{BA7B27AC-3FFA-6C48-913A-113C26A91355}"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B71494-9FC8-4845-8F2C-193CD1293B0E}">
      <dsp:nvSpPr>
        <dsp:cNvPr id="0" name=""/>
        <dsp:cNvSpPr/>
      </dsp:nvSpPr>
      <dsp:spPr>
        <a:xfrm>
          <a:off x="2577" y="529751"/>
          <a:ext cx="2739897" cy="730031"/>
        </a:xfrm>
        <a:prstGeom prst="chevron">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perspectiveFront">
            <a:rot lat="20999999" lon="1679998" rev="0"/>
          </a:camera>
          <a:lightRig rig="threePt" dir="t"/>
        </a:scene3d>
        <a:sp3d>
          <a:bevelT/>
          <a:bevelB/>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River Forecast Centers</a:t>
          </a:r>
          <a:endParaRPr lang="en-US" sz="2000" b="1" kern="1200" dirty="0"/>
        </a:p>
      </dsp:txBody>
      <dsp:txXfrm>
        <a:off x="2577" y="529751"/>
        <a:ext cx="2739897" cy="730031"/>
      </dsp:txXfrm>
    </dsp:sp>
    <dsp:sp modelId="{EC4CEF4F-6911-2C4D-B322-674B0B71FFD3}">
      <dsp:nvSpPr>
        <dsp:cNvPr id="0" name=""/>
        <dsp:cNvSpPr/>
      </dsp:nvSpPr>
      <dsp:spPr>
        <a:xfrm>
          <a:off x="2505215" y="591803"/>
          <a:ext cx="4514768" cy="605925"/>
        </a:xfrm>
        <a:prstGeom prst="chevron">
          <a:avLst/>
        </a:prstGeom>
        <a:solidFill>
          <a:schemeClr val="accent6">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a:scene3d>
          <a:camera prst="perspectiveFront">
            <a:rot lat="20999999" lon="1679998" rev="0"/>
          </a:camera>
          <a:lightRig rig="threePt" dir="t"/>
        </a:scene3d>
        <a:sp3d>
          <a:bevelT/>
          <a:bevelB/>
        </a:sp3d>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Water Resource Service Centers</a:t>
          </a:r>
          <a:endParaRPr lang="en-US" sz="2000" b="1" kern="1200" dirty="0"/>
        </a:p>
      </dsp:txBody>
      <dsp:txXfrm>
        <a:off x="2505215" y="591803"/>
        <a:ext cx="4514768" cy="605925"/>
      </dsp:txXfrm>
    </dsp:sp>
    <dsp:sp modelId="{100BC1DC-4DC8-9B40-B018-20C77578BACA}">
      <dsp:nvSpPr>
        <dsp:cNvPr id="0" name=""/>
        <dsp:cNvSpPr/>
      </dsp:nvSpPr>
      <dsp:spPr>
        <a:xfrm>
          <a:off x="2577" y="1361986"/>
          <a:ext cx="2739897" cy="730031"/>
        </a:xfrm>
        <a:prstGeom prst="chevron">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perspectiveFront">
            <a:rot lat="20999999" lon="1679998" rev="0"/>
          </a:camera>
          <a:lightRig rig="threePt" dir="t"/>
        </a:scene3d>
        <a:sp3d>
          <a:bevelT/>
          <a:bevelB/>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Weather Forecast Offices</a:t>
          </a:r>
          <a:endParaRPr lang="en-US" sz="2000" b="1" kern="1200" dirty="0"/>
        </a:p>
      </dsp:txBody>
      <dsp:txXfrm>
        <a:off x="2577" y="1361986"/>
        <a:ext cx="2739897" cy="730031"/>
      </dsp:txXfrm>
    </dsp:sp>
    <dsp:sp modelId="{658CB4FB-3DB2-3040-8CCF-8D4A46BDEFCF}">
      <dsp:nvSpPr>
        <dsp:cNvPr id="0" name=""/>
        <dsp:cNvSpPr/>
      </dsp:nvSpPr>
      <dsp:spPr>
        <a:xfrm>
          <a:off x="2505215" y="1424039"/>
          <a:ext cx="4518070" cy="605925"/>
        </a:xfrm>
        <a:prstGeom prst="chevron">
          <a:avLst/>
        </a:prstGeom>
        <a:solidFill>
          <a:schemeClr val="accent6">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a:scene3d>
          <a:camera prst="perspectiveFront">
            <a:rot lat="20999999" lon="1679998" rev="0"/>
          </a:camera>
          <a:lightRig rig="threePt" dir="t"/>
        </a:scene3d>
        <a:sp3d>
          <a:bevelT/>
          <a:bevelB/>
        </a:sp3d>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Water Resource Extension Agents</a:t>
          </a:r>
          <a:endParaRPr lang="en-US" sz="2000" b="1" kern="1200" dirty="0"/>
        </a:p>
      </dsp:txBody>
      <dsp:txXfrm>
        <a:off x="2505215" y="1424039"/>
        <a:ext cx="4518070" cy="605925"/>
      </dsp:txXfrm>
    </dsp:sp>
    <dsp:sp modelId="{0EDC0014-6940-AC47-865A-01FB93AAAC95}">
      <dsp:nvSpPr>
        <dsp:cNvPr id="0" name=""/>
        <dsp:cNvSpPr/>
      </dsp:nvSpPr>
      <dsp:spPr>
        <a:xfrm>
          <a:off x="2577" y="2194221"/>
          <a:ext cx="2739897" cy="730031"/>
        </a:xfrm>
        <a:prstGeom prst="chevron">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perspectiveFront">
            <a:rot lat="20999999" lon="1679998" rev="0"/>
          </a:camera>
          <a:lightRig rig="threePt" dir="t"/>
        </a:scene3d>
        <a:sp3d>
          <a:bevelT/>
          <a:bevelB/>
        </a:sp3d>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n-US" sz="2500" b="1" kern="1200" dirty="0" smtClean="0"/>
            <a:t>Your Agency</a:t>
          </a:r>
          <a:endParaRPr lang="en-US" sz="2500" b="1" kern="1200" dirty="0"/>
        </a:p>
      </dsp:txBody>
      <dsp:txXfrm>
        <a:off x="2577" y="2194221"/>
        <a:ext cx="2739897" cy="730031"/>
      </dsp:txXfrm>
    </dsp:sp>
    <dsp:sp modelId="{BA7B27AC-3FFA-6C48-913A-113C26A91355}">
      <dsp:nvSpPr>
        <dsp:cNvPr id="0" name=""/>
        <dsp:cNvSpPr/>
      </dsp:nvSpPr>
      <dsp:spPr>
        <a:xfrm>
          <a:off x="2505215" y="2256274"/>
          <a:ext cx="4518070" cy="605925"/>
        </a:xfrm>
        <a:prstGeom prst="chevron">
          <a:avLst/>
        </a:prstGeom>
        <a:solidFill>
          <a:schemeClr val="accent6">
            <a:lumMod val="40000"/>
            <a:lumOff val="60000"/>
            <a:alpha val="90000"/>
          </a:schemeClr>
        </a:solidFill>
        <a:ln w="25400" cap="flat" cmpd="sng" algn="ctr">
          <a:solidFill>
            <a:schemeClr val="accent2">
              <a:alpha val="90000"/>
              <a:tint val="40000"/>
              <a:hueOff val="0"/>
              <a:satOff val="0"/>
              <a:lumOff val="0"/>
              <a:alphaOff val="0"/>
            </a:schemeClr>
          </a:solidFill>
          <a:prstDash val="solid"/>
        </a:ln>
        <a:effectLst/>
        <a:scene3d>
          <a:camera prst="perspectiveFront">
            <a:rot lat="20999999" lon="1679998" rev="0"/>
          </a:camera>
          <a:lightRig rig="threePt" dir="t"/>
        </a:scene3d>
        <a:sp3d>
          <a:bevelT/>
          <a:bevelB/>
        </a:sp3d>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t>Water Resource Stakeholder</a:t>
          </a:r>
          <a:endParaRPr lang="en-US" sz="2200" b="1" kern="1200" dirty="0"/>
        </a:p>
      </dsp:txBody>
      <dsp:txXfrm>
        <a:off x="2505215" y="2256274"/>
        <a:ext cx="4518070" cy="6059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lvl1pPr defTabSz="957263">
              <a:defRPr sz="1200">
                <a:latin typeface="Arial" pitchFamily="-108" charset="0"/>
              </a:defRPr>
            </a:lvl1pPr>
          </a:lstStyle>
          <a:p>
            <a:pPr>
              <a:defRPr/>
            </a:pPr>
            <a:endParaRPr lang="en-US"/>
          </a:p>
        </p:txBody>
      </p:sp>
      <p:sp>
        <p:nvSpPr>
          <p:cNvPr id="2765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lvl1pPr algn="r" defTabSz="957263">
              <a:defRPr sz="1200">
                <a:latin typeface="Arial" pitchFamily="-108" charset="0"/>
              </a:defRPr>
            </a:lvl1pPr>
          </a:lstStyle>
          <a:p>
            <a:pPr>
              <a:defRPr/>
            </a:pPr>
            <a:endParaRPr lang="en-US"/>
          </a:p>
        </p:txBody>
      </p:sp>
      <p:sp>
        <p:nvSpPr>
          <p:cNvPr id="2765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43" tIns="47871" rIns="95743" bIns="47871" numCol="1" anchor="b" anchorCtr="0" compatLnSpc="1">
            <a:prstTxWarp prst="textNoShape">
              <a:avLst/>
            </a:prstTxWarp>
          </a:bodyPr>
          <a:lstStyle>
            <a:lvl1pPr defTabSz="957263">
              <a:defRPr sz="1200">
                <a:latin typeface="Arial" pitchFamily="-108" charset="0"/>
              </a:defRPr>
            </a:lvl1pPr>
          </a:lstStyle>
          <a:p>
            <a:pPr>
              <a:defRPr/>
            </a:pPr>
            <a:endParaRPr lang="en-US"/>
          </a:p>
        </p:txBody>
      </p:sp>
      <p:sp>
        <p:nvSpPr>
          <p:cNvPr id="2765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43" tIns="47871" rIns="95743" bIns="47871" numCol="1" anchor="b" anchorCtr="0" compatLnSpc="1">
            <a:prstTxWarp prst="textNoShape">
              <a:avLst/>
            </a:prstTxWarp>
          </a:bodyPr>
          <a:lstStyle>
            <a:lvl1pPr algn="r" defTabSz="957263">
              <a:defRPr sz="1200">
                <a:latin typeface="Arial" pitchFamily="-108" charset="0"/>
              </a:defRPr>
            </a:lvl1pPr>
          </a:lstStyle>
          <a:p>
            <a:pPr>
              <a:defRPr/>
            </a:pPr>
            <a:fld id="{A14799B0-4C1D-374A-AE58-C75A8BF343C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lvl1pPr defTabSz="957263">
              <a:defRPr sz="1200">
                <a:latin typeface="Arial" pitchFamily="-108" charset="0"/>
              </a:defRPr>
            </a:lvl1pPr>
          </a:lstStyle>
          <a:p>
            <a:pPr>
              <a:defRPr/>
            </a:pPr>
            <a:endParaRPr lang="en-US"/>
          </a:p>
        </p:txBody>
      </p:sp>
      <p:sp>
        <p:nvSpPr>
          <p:cNvPr id="1433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lvl1pPr algn="r" defTabSz="957263">
              <a:defRPr sz="1200">
                <a:latin typeface="Arial" pitchFamily="-108"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3" tIns="47871" rIns="95743" bIns="47871" numCol="1" anchor="b" anchorCtr="0" compatLnSpc="1">
            <a:prstTxWarp prst="textNoShape">
              <a:avLst/>
            </a:prstTxWarp>
          </a:bodyPr>
          <a:lstStyle>
            <a:lvl1pPr defTabSz="957263">
              <a:defRPr sz="1200">
                <a:latin typeface="Arial" pitchFamily="-108" charset="0"/>
              </a:defRPr>
            </a:lvl1pPr>
          </a:lstStyle>
          <a:p>
            <a:pPr>
              <a:defRPr/>
            </a:pPr>
            <a:endParaRPr lang="en-US"/>
          </a:p>
        </p:txBody>
      </p:sp>
      <p:sp>
        <p:nvSpPr>
          <p:cNvPr id="1434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3" tIns="47871" rIns="95743" bIns="47871" numCol="1" anchor="b" anchorCtr="0" compatLnSpc="1">
            <a:prstTxWarp prst="textNoShape">
              <a:avLst/>
            </a:prstTxWarp>
          </a:bodyPr>
          <a:lstStyle>
            <a:lvl1pPr algn="r" defTabSz="957263">
              <a:defRPr sz="1200">
                <a:latin typeface="Arial" pitchFamily="-108" charset="0"/>
              </a:defRPr>
            </a:lvl1pPr>
          </a:lstStyle>
          <a:p>
            <a:pPr>
              <a:defRPr/>
            </a:pPr>
            <a:fld id="{7E1948E2-16D1-1840-B418-E94303160C0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587D6A6-0471-0C40-B08C-641E872DA228}" type="slidenum">
              <a:rPr lang="en-US">
                <a:latin typeface="Arial" charset="0"/>
              </a:rPr>
              <a:pPr/>
              <a:t>1</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76313" y="4560888"/>
            <a:ext cx="5362575" cy="4321175"/>
          </a:xfrm>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899C1497-1677-F741-B1CE-FAB5BC2B26AC}" type="slidenum">
              <a:rPr lang="en-US" sz="1300"/>
              <a:pPr algn="r" defTabSz="966788"/>
              <a:t>5</a:t>
            </a:fld>
            <a:endParaRPr lang="en-US" sz="1300"/>
          </a:p>
        </p:txBody>
      </p:sp>
      <p:sp>
        <p:nvSpPr>
          <p:cNvPr id="45059" name="Rectangle 7"/>
          <p:cNvSpPr txBox="1">
            <a:spLocks noGrp="1" noChangeArrowheads="1"/>
          </p:cNvSpPr>
          <p:nvPr/>
        </p:nvSpPr>
        <p:spPr bwMode="auto">
          <a:xfrm>
            <a:off x="4143375" y="9117013"/>
            <a:ext cx="3170238" cy="482600"/>
          </a:xfrm>
          <a:prstGeom prst="rect">
            <a:avLst/>
          </a:prstGeom>
          <a:noFill/>
          <a:ln w="9525">
            <a:noFill/>
            <a:miter lim="800000"/>
            <a:headEnd/>
            <a:tailEnd/>
          </a:ln>
        </p:spPr>
        <p:txBody>
          <a:bodyPr lIns="95003" tIns="47503" rIns="95003" bIns="47503" anchor="b">
            <a:prstTxWarp prst="textNoShape">
              <a:avLst/>
            </a:prstTxWarp>
          </a:bodyPr>
          <a:lstStyle/>
          <a:p>
            <a:pPr algn="r" defTabSz="950913"/>
            <a:fld id="{4BA3F2E7-3DA5-074B-AFDF-C4686A88EBCF}" type="slidenum">
              <a:rPr lang="en-US" sz="1200"/>
              <a:pPr algn="r" defTabSz="950913"/>
              <a:t>5</a:t>
            </a:fld>
            <a:endParaRPr lang="en-US" sz="1200"/>
          </a:p>
        </p:txBody>
      </p:sp>
      <p:sp>
        <p:nvSpPr>
          <p:cNvPr id="45060" name="Rectangle 2"/>
          <p:cNvSpPr>
            <a:spLocks noGrp="1" noRot="1" noChangeAspect="1" noChangeArrowheads="1" noTextEdit="1"/>
          </p:cNvSpPr>
          <p:nvPr>
            <p:ph type="sldImg"/>
          </p:nvPr>
        </p:nvSpPr>
        <p:spPr>
          <a:xfrm>
            <a:off x="1255713" y="715963"/>
            <a:ext cx="4805362" cy="3603625"/>
          </a:xfrm>
          <a:ln/>
        </p:spPr>
      </p:sp>
      <p:sp>
        <p:nvSpPr>
          <p:cNvPr id="45061" name="Rectangle 3"/>
          <p:cNvSpPr>
            <a:spLocks noGrp="1" noChangeArrowheads="1"/>
          </p:cNvSpPr>
          <p:nvPr>
            <p:ph type="body" idx="1"/>
          </p:nvPr>
        </p:nvSpPr>
        <p:spPr>
          <a:xfrm>
            <a:off x="731838" y="4560888"/>
            <a:ext cx="5851525" cy="4322762"/>
          </a:xfrm>
          <a:noFill/>
          <a:ln/>
        </p:spPr>
        <p:txBody>
          <a:bodyPr lIns="95003" tIns="47503" rIns="95003" bIns="47503"/>
          <a:lstStyle/>
          <a:p>
            <a:pPr marL="228600" indent="-228600" eaLnBrk="1" hangingPunct="1">
              <a:buFontTx/>
              <a:buAutoNum type="arabicPeriod"/>
            </a:pPr>
            <a:endParaRPr lang="en-US" sz="100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mtClean="0">
                <a:ea typeface="ＭＳ Ｐゴシック" charset="-128"/>
                <a:cs typeface="ＭＳ Ｐゴシック" charset="-128"/>
              </a:rPr>
              <a:t>A few weeks ago, workshop working with water resource managers on the West Slope: </a:t>
            </a:r>
          </a:p>
          <a:p>
            <a:r>
              <a:rPr lang="en-US" smtClean="0">
                <a:ea typeface="ＭＳ Ｐゴシック" charset="-128"/>
                <a:cs typeface="ＭＳ Ｐゴシック" charset="-128"/>
              </a:rPr>
              <a:t>Introduced participants to new Water Resources Outlook tool</a:t>
            </a:r>
          </a:p>
          <a:p>
            <a:r>
              <a:rPr lang="en-US" smtClean="0">
                <a:ea typeface="ＭＳ Ｐゴシック" charset="-128"/>
                <a:cs typeface="ＭＳ Ｐゴシック" charset="-128"/>
              </a:rPr>
              <a:t>Used climate literacy survey, computer-based usability survey and new iteration of the scenarios.</a:t>
            </a:r>
          </a:p>
        </p:txBody>
      </p:sp>
      <p:sp>
        <p:nvSpPr>
          <p:cNvPr id="53252" name="Slide Number Placeholder 3"/>
          <p:cNvSpPr>
            <a:spLocks noGrp="1"/>
          </p:cNvSpPr>
          <p:nvPr>
            <p:ph type="sldNum" sz="quarter" idx="5"/>
          </p:nvPr>
        </p:nvSpPr>
        <p:spPr>
          <a:noFill/>
        </p:spPr>
        <p:txBody>
          <a:bodyPr/>
          <a:lstStyle/>
          <a:p>
            <a:fld id="{F1AE01F3-1603-4F46-87F3-BA0989F7E216}" type="slidenum">
              <a:rPr lang="en-US" smtClean="0">
                <a:latin typeface="Arial" charset="0"/>
                <a:ea typeface="ＭＳ Ｐゴシック" charset="-128"/>
                <a:cs typeface="ＭＳ Ｐゴシック" charset="-128"/>
              </a:rPr>
              <a:pPr/>
              <a:t>12</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lIns="96616" tIns="48310" rIns="96616" bIns="48310"/>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prstTxWarp prst="textNoShape">
              <a:avLst/>
            </a:prstTxWarp>
          </a:bodyPr>
          <a:lstStyle/>
          <a:p>
            <a:pPr algn="r" defTabSz="482600"/>
            <a:fld id="{2953282A-B3B9-164F-9FB8-C44EA0360A64}" type="slidenum">
              <a:rPr lang="en-US" sz="1300"/>
              <a:pPr algn="r" defTabSz="482600"/>
              <a:t>14</a:t>
            </a:fld>
            <a:endParaRPr lang="en-US" sz="1300"/>
          </a:p>
        </p:txBody>
      </p:sp>
      <p:sp>
        <p:nvSpPr>
          <p:cNvPr id="57347" name="Rectangle 2"/>
          <p:cNvSpPr>
            <a:spLocks noGrp="1" noRot="1" noChangeAspect="1" noChangeArrowheads="1" noTextEdit="1"/>
          </p:cNvSpPr>
          <p:nvPr>
            <p:ph type="sldImg"/>
          </p:nvPr>
        </p:nvSpPr>
        <p:spPr>
          <a:xfrm>
            <a:off x="1276350" y="712788"/>
            <a:ext cx="4767263" cy="3575050"/>
          </a:xfrm>
          <a:ln/>
        </p:spPr>
      </p:sp>
      <p:sp>
        <p:nvSpPr>
          <p:cNvPr id="57348" name="Rectangle 3"/>
          <p:cNvSpPr>
            <a:spLocks noGrp="1" noChangeArrowheads="1"/>
          </p:cNvSpPr>
          <p:nvPr>
            <p:ph type="body" idx="1"/>
          </p:nvPr>
        </p:nvSpPr>
        <p:spPr>
          <a:xfrm>
            <a:off x="974725" y="4522788"/>
            <a:ext cx="5365750" cy="4365625"/>
          </a:xfrm>
          <a:noFill/>
          <a:ln/>
        </p:spPr>
        <p:txBody>
          <a:bodyPr/>
          <a:lstStyle/>
          <a:p>
            <a:pPr defTabSz="482600" eaLnBrk="1" hangingPunct="1">
              <a:spcBef>
                <a:spcPct val="0"/>
              </a:spcBef>
            </a:pPr>
            <a:r>
              <a:rPr lang="en-US" smtClean="0">
                <a:ea typeface="ＭＳ Ｐゴシック" charset="-128"/>
                <a:cs typeface="ＭＳ Ｐゴシック" charset="-128"/>
              </a:rPr>
              <a:t>The NWS started making water supply forecasts in the 1940s for the Colorado basin. Eventually these forecasts were expanded to cover most western snow melt dominated basins through cooperation with the NRCS. Seasonal streamflow forecasts tradionally derive nearly all of their skill from current snowpack conditions in the basin. In fact, the NRCS SNOTEL network was deployed beginning in the late 1970s explicitly to improve seasonal streamflow prediction. </a:t>
            </a:r>
          </a:p>
          <a:p>
            <a:pPr defTabSz="482600" eaLnBrk="1" hangingPunct="1">
              <a:spcBef>
                <a:spcPct val="0"/>
              </a:spcBef>
            </a:pPr>
            <a:endParaRPr lang="en-US" smtClean="0">
              <a:ea typeface="ＭＳ Ｐゴシック" charset="-128"/>
              <a:cs typeface="ＭＳ Ｐゴシック" charset="-128"/>
            </a:endParaRPr>
          </a:p>
          <a:p>
            <a:pPr defTabSz="482600" eaLnBrk="1" hangingPunct="1">
              <a:spcBef>
                <a:spcPct val="0"/>
              </a:spcBef>
            </a:pPr>
            <a:r>
              <a:rPr lang="en-US" smtClean="0">
                <a:ea typeface="ＭＳ Ｐゴシック" charset="-128"/>
                <a:cs typeface="ＭＳ Ｐゴシック" charset="-128"/>
              </a:rPr>
              <a:t>Bullets on left give background information on water supply forecasts.</a:t>
            </a:r>
          </a:p>
          <a:p>
            <a:pPr defTabSz="482600" eaLnBrk="1" hangingPunct="1">
              <a:spcBef>
                <a:spcPct val="0"/>
              </a:spcBef>
            </a:pPr>
            <a:endParaRPr lang="en-US" smtClean="0">
              <a:ea typeface="ＭＳ Ｐゴシック" charset="-128"/>
              <a:cs typeface="ＭＳ Ｐゴシック" charset="-128"/>
            </a:endParaRPr>
          </a:p>
          <a:p>
            <a:pPr defTabSz="482600" eaLnBrk="1" hangingPunct="1">
              <a:spcBef>
                <a:spcPct val="0"/>
              </a:spcBef>
            </a:pPr>
            <a:r>
              <a:rPr lang="en-US" smtClean="0">
                <a:ea typeface="ＭＳ Ｐゴシック" charset="-128"/>
                <a:cs typeface="ＭＳ Ｐゴシック" charset="-128"/>
              </a:rPr>
              <a:t>The upper right figure is hyperlinked to “live” website (www.cbrfc.noaa.gov/westernwater).  - Suggest clicking on website and giving a brief synopsis of current forecasts for western US. Note that most areas are extremely dry this year – particularly most all of California and the Colorado Basin. The Washington Cascades and the upper Arkansas River Basin are the only areas with above normal forecasts this year.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prstTxWarp prst="textNoShape">
              <a:avLst/>
            </a:prstTxWarp>
          </a:bodyPr>
          <a:lstStyle/>
          <a:p>
            <a:pPr algn="r" defTabSz="482600"/>
            <a:fld id="{2953282A-B3B9-164F-9FB8-C44EA0360A64}" type="slidenum">
              <a:rPr lang="en-US" sz="1300"/>
              <a:pPr algn="r" defTabSz="482600"/>
              <a:t>15</a:t>
            </a:fld>
            <a:endParaRPr lang="en-US" sz="1300"/>
          </a:p>
        </p:txBody>
      </p:sp>
      <p:sp>
        <p:nvSpPr>
          <p:cNvPr id="57347" name="Rectangle 2"/>
          <p:cNvSpPr>
            <a:spLocks noGrp="1" noRot="1" noChangeAspect="1" noChangeArrowheads="1" noTextEdit="1"/>
          </p:cNvSpPr>
          <p:nvPr>
            <p:ph type="sldImg"/>
          </p:nvPr>
        </p:nvSpPr>
        <p:spPr>
          <a:xfrm>
            <a:off x="1276350" y="712788"/>
            <a:ext cx="4767263" cy="3575050"/>
          </a:xfrm>
          <a:ln/>
        </p:spPr>
      </p:sp>
      <p:sp>
        <p:nvSpPr>
          <p:cNvPr id="57348" name="Rectangle 3"/>
          <p:cNvSpPr>
            <a:spLocks noGrp="1" noChangeArrowheads="1"/>
          </p:cNvSpPr>
          <p:nvPr>
            <p:ph type="body" idx="1"/>
          </p:nvPr>
        </p:nvSpPr>
        <p:spPr>
          <a:xfrm>
            <a:off x="974725" y="4522788"/>
            <a:ext cx="5365750" cy="4365625"/>
          </a:xfrm>
          <a:noFill/>
          <a:ln/>
        </p:spPr>
        <p:txBody>
          <a:bodyPr/>
          <a:lstStyle/>
          <a:p>
            <a:pPr defTabSz="482600" eaLnBrk="1" hangingPunct="1">
              <a:spcBef>
                <a:spcPct val="0"/>
              </a:spcBef>
            </a:pPr>
            <a:endParaRPr lang="en-US" dirty="0"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a:xfrm>
            <a:off x="228600" y="152400"/>
            <a:ext cx="8686800" cy="1752600"/>
          </a:xfrm>
          <a:effectLst>
            <a:outerShdw blurRad="63500" dist="17961" dir="2700000" algn="ctr" rotWithShape="0">
              <a:srgbClr val="CC9900">
                <a:alpha val="50000"/>
              </a:srgbClr>
            </a:outerShdw>
          </a:effectLst>
        </p:spPr>
        <p:txBody>
          <a:bodyPr/>
          <a:lstStyle>
            <a:lvl1pPr>
              <a:lnSpc>
                <a:spcPct val="80000"/>
              </a:lnSpc>
              <a:defRPr sz="6000">
                <a:solidFill>
                  <a:srgbClr val="FFFFCC"/>
                </a:solidFill>
              </a:defRPr>
            </a:lvl1pPr>
          </a:lstStyle>
          <a:p>
            <a:r>
              <a:rPr lang="en-US"/>
              <a:t>Click to edit Master title style</a:t>
            </a:r>
          </a:p>
        </p:txBody>
      </p:sp>
      <p:sp>
        <p:nvSpPr>
          <p:cNvPr id="287747" name="Rectangle 3"/>
          <p:cNvSpPr>
            <a:spLocks noGrp="1" noChangeArrowheads="1"/>
          </p:cNvSpPr>
          <p:nvPr>
            <p:ph type="subTitle" idx="1"/>
          </p:nvPr>
        </p:nvSpPr>
        <p:spPr>
          <a:xfrm>
            <a:off x="4191000" y="4841875"/>
            <a:ext cx="4953000" cy="1863725"/>
          </a:xfrm>
        </p:spPr>
        <p:txBody>
          <a:bodyPr lIns="0" rIns="182880"/>
          <a:lstStyle>
            <a:lvl1pPr algn="r">
              <a:defRPr sz="2000">
                <a:solidFill>
                  <a:srgbClr val="FFFFCC"/>
                </a:solidFill>
                <a:latin typeface="TradeGothicCondEighteen" pitchFamily="2"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5" name="Rectangle 6"/>
          <p:cNvSpPr>
            <a:spLocks noGrp="1" noChangeArrowheads="1"/>
          </p:cNvSpPr>
          <p:nvPr>
            <p:ph type="sldNum" sz="quarter" idx="11"/>
          </p:nvPr>
        </p:nvSpPr>
        <p:spPr/>
        <p:txBody>
          <a:bodyPr/>
          <a:lstStyle>
            <a:lvl1pPr>
              <a:defRPr/>
            </a:lvl1pPr>
          </a:lstStyle>
          <a:p>
            <a:pPr>
              <a:defRPr/>
            </a:pPr>
            <a:fld id="{10A36F55-7A71-2744-9FBC-BEB2CB4CDA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2288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5341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5" name="Rectangle 6"/>
          <p:cNvSpPr>
            <a:spLocks noGrp="1" noChangeArrowheads="1"/>
          </p:cNvSpPr>
          <p:nvPr>
            <p:ph type="sldNum" sz="quarter" idx="11"/>
          </p:nvPr>
        </p:nvSpPr>
        <p:spPr/>
        <p:txBody>
          <a:bodyPr/>
          <a:lstStyle>
            <a:lvl1pPr>
              <a:defRPr/>
            </a:lvl1pPr>
          </a:lstStyle>
          <a:p>
            <a:pPr>
              <a:defRPr/>
            </a:pPr>
            <a:fld id="{9621ABC6-5D00-6647-BAEF-B62DF8B2EE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5" name="Rectangle 6"/>
          <p:cNvSpPr>
            <a:spLocks noGrp="1" noChangeArrowheads="1"/>
          </p:cNvSpPr>
          <p:nvPr>
            <p:ph type="sldNum" sz="quarter" idx="11"/>
          </p:nvPr>
        </p:nvSpPr>
        <p:spPr/>
        <p:txBody>
          <a:bodyPr/>
          <a:lstStyle>
            <a:lvl1pPr>
              <a:defRPr/>
            </a:lvl1pPr>
          </a:lstStyle>
          <a:p>
            <a:pPr>
              <a:defRPr/>
            </a:pPr>
            <a:fld id="{26B185E4-C57D-064B-A587-80F2224B9C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5" name="Rectangle 6"/>
          <p:cNvSpPr>
            <a:spLocks noGrp="1" noChangeArrowheads="1"/>
          </p:cNvSpPr>
          <p:nvPr>
            <p:ph type="sldNum" sz="quarter" idx="11"/>
          </p:nvPr>
        </p:nvSpPr>
        <p:spPr/>
        <p:txBody>
          <a:bodyPr/>
          <a:lstStyle>
            <a:lvl1pPr>
              <a:defRPr/>
            </a:lvl1pPr>
          </a:lstStyle>
          <a:p>
            <a:pPr>
              <a:defRPr/>
            </a:pPr>
            <a:fld id="{7616550E-F575-D04A-A214-5120C05405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6002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6" name="Rectangle 6"/>
          <p:cNvSpPr>
            <a:spLocks noGrp="1" noChangeArrowheads="1"/>
          </p:cNvSpPr>
          <p:nvPr>
            <p:ph type="sldNum" sz="quarter" idx="11"/>
          </p:nvPr>
        </p:nvSpPr>
        <p:spPr/>
        <p:txBody>
          <a:bodyPr/>
          <a:lstStyle>
            <a:lvl1pPr>
              <a:defRPr/>
            </a:lvl1pPr>
          </a:lstStyle>
          <a:p>
            <a:pPr>
              <a:defRPr/>
            </a:pPr>
            <a:fld id="{D0E769FA-D9C7-EA44-996B-8E27011C2C7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8" name="Rectangle 6"/>
          <p:cNvSpPr>
            <a:spLocks noGrp="1" noChangeArrowheads="1"/>
          </p:cNvSpPr>
          <p:nvPr>
            <p:ph type="sldNum" sz="quarter" idx="11"/>
          </p:nvPr>
        </p:nvSpPr>
        <p:spPr/>
        <p:txBody>
          <a:bodyPr/>
          <a:lstStyle>
            <a:lvl1pPr>
              <a:defRPr/>
            </a:lvl1pPr>
          </a:lstStyle>
          <a:p>
            <a:pPr>
              <a:defRPr/>
            </a:pPr>
            <a:fld id="{B911D478-6206-6949-A139-BFEA9464D0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4" name="Rectangle 6"/>
          <p:cNvSpPr>
            <a:spLocks noGrp="1" noChangeArrowheads="1"/>
          </p:cNvSpPr>
          <p:nvPr>
            <p:ph type="sldNum" sz="quarter" idx="11"/>
          </p:nvPr>
        </p:nvSpPr>
        <p:spPr/>
        <p:txBody>
          <a:bodyPr/>
          <a:lstStyle>
            <a:lvl1pPr>
              <a:defRPr/>
            </a:lvl1pPr>
          </a:lstStyle>
          <a:p>
            <a:pPr>
              <a:defRPr/>
            </a:pPr>
            <a:fld id="{AC592E9E-8DD8-D844-BBA8-0D34467585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3" name="Rectangle 6"/>
          <p:cNvSpPr>
            <a:spLocks noGrp="1" noChangeArrowheads="1"/>
          </p:cNvSpPr>
          <p:nvPr>
            <p:ph type="sldNum" sz="quarter" idx="11"/>
          </p:nvPr>
        </p:nvSpPr>
        <p:spPr/>
        <p:txBody>
          <a:bodyPr/>
          <a:lstStyle>
            <a:lvl1pPr>
              <a:defRPr/>
            </a:lvl1pPr>
          </a:lstStyle>
          <a:p>
            <a:pPr>
              <a:defRPr/>
            </a:pPr>
            <a:fld id="{7F8ABA9F-11B0-4A46-9598-C3350CDD1E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6" name="Rectangle 6"/>
          <p:cNvSpPr>
            <a:spLocks noGrp="1" noChangeArrowheads="1"/>
          </p:cNvSpPr>
          <p:nvPr>
            <p:ph type="sldNum" sz="quarter" idx="11"/>
          </p:nvPr>
        </p:nvSpPr>
        <p:spPr/>
        <p:txBody>
          <a:bodyPr/>
          <a:lstStyle>
            <a:lvl1pPr>
              <a:defRPr/>
            </a:lvl1pPr>
          </a:lstStyle>
          <a:p>
            <a:pPr>
              <a:defRPr/>
            </a:pPr>
            <a:fld id="{72923BE6-32B9-024C-9067-FE52D708A9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434975" y="6553200"/>
            <a:ext cx="7718425" cy="3048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108" charset="0"/>
              </a:defRPr>
            </a:lvl1pPr>
          </a:lstStyle>
          <a:p>
            <a:pPr>
              <a:defRPr/>
            </a:pPr>
            <a:r>
              <a:rPr lang="en-US"/>
              <a:t>SES Summit 2007: NOAA's Integrated Water Resource Services</a:t>
            </a:r>
          </a:p>
        </p:txBody>
      </p:sp>
      <p:sp>
        <p:nvSpPr>
          <p:cNvPr id="6" name="Rectangle 6"/>
          <p:cNvSpPr>
            <a:spLocks noGrp="1" noChangeArrowheads="1"/>
          </p:cNvSpPr>
          <p:nvPr>
            <p:ph type="sldNum" sz="quarter" idx="11"/>
          </p:nvPr>
        </p:nvSpPr>
        <p:spPr/>
        <p:txBody>
          <a:bodyPr/>
          <a:lstStyle>
            <a:lvl1pPr>
              <a:defRPr/>
            </a:lvl1pPr>
          </a:lstStyle>
          <a:p>
            <a:pPr>
              <a:defRPr/>
            </a:pPr>
            <a:fld id="{143AE2D2-666B-AA46-8141-D2AA586B33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4.png"/><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3.png"/><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0" y="6553200"/>
            <a:ext cx="9144000" cy="304800"/>
          </a:xfrm>
          <a:prstGeom prst="rect">
            <a:avLst/>
          </a:prstGeom>
          <a:gradFill rotWithShape="1">
            <a:gsLst>
              <a:gs pos="0">
                <a:schemeClr val="bg1"/>
              </a:gs>
              <a:gs pos="100000">
                <a:srgbClr val="DDDDDD"/>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pitchFamily="-108" charset="0"/>
            </a:endParaRPr>
          </a:p>
        </p:txBody>
      </p:sp>
      <p:sp>
        <p:nvSpPr>
          <p:cNvPr id="286723" name="Rectangle 3"/>
          <p:cNvSpPr>
            <a:spLocks noGrp="1" noChangeArrowheads="1"/>
          </p:cNvSpPr>
          <p:nvPr>
            <p:ph type="title"/>
          </p:nvPr>
        </p:nvSpPr>
        <p:spPr bwMode="auto">
          <a:xfrm>
            <a:off x="1676400" y="0"/>
            <a:ext cx="7467600" cy="15240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28600" y="1600200"/>
            <a:ext cx="8458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86726" name="Rectangle 6"/>
          <p:cNvSpPr>
            <a:spLocks noGrp="1" noChangeArrowheads="1"/>
          </p:cNvSpPr>
          <p:nvPr>
            <p:ph type="sldNum" sz="quarter" idx="4"/>
          </p:nvPr>
        </p:nvSpPr>
        <p:spPr bwMode="auto">
          <a:xfrm>
            <a:off x="8153400" y="6553200"/>
            <a:ext cx="990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adeGothicBoldTwo" pitchFamily="2" charset="0"/>
              </a:defRPr>
            </a:lvl1pPr>
          </a:lstStyle>
          <a:p>
            <a:pPr>
              <a:defRPr/>
            </a:pPr>
            <a:fld id="{E0F03BEA-8715-AE40-AE58-A1AE132C3E65}" type="slidenum">
              <a:rPr lang="en-US"/>
              <a:pPr>
                <a:defRPr/>
              </a:pPr>
              <a:t>‹#›</a:t>
            </a:fld>
            <a:endParaRPr lang="en-US"/>
          </a:p>
        </p:txBody>
      </p:sp>
      <p:pic>
        <p:nvPicPr>
          <p:cNvPr id="1030" name="Picture 7" descr="Dept of Commerce Seal"/>
          <p:cNvPicPr>
            <a:picLocks noChangeAspect="1" noChangeArrowheads="1"/>
          </p:cNvPicPr>
          <p:nvPr/>
        </p:nvPicPr>
        <p:blipFill>
          <a:blip r:embed="rId14"/>
          <a:srcRect/>
          <a:stretch>
            <a:fillRect/>
          </a:stretch>
        </p:blipFill>
        <p:spPr bwMode="auto">
          <a:xfrm>
            <a:off x="42863" y="6597650"/>
            <a:ext cx="228600" cy="227013"/>
          </a:xfrm>
          <a:prstGeom prst="rect">
            <a:avLst/>
          </a:prstGeom>
          <a:noFill/>
          <a:ln w="9525">
            <a:noFill/>
            <a:miter lim="800000"/>
            <a:headEnd/>
            <a:tailEnd/>
          </a:ln>
        </p:spPr>
      </p:pic>
      <p:pic>
        <p:nvPicPr>
          <p:cNvPr id="1031" name="Picture 8" descr="NOAA"/>
          <p:cNvPicPr>
            <a:picLocks noChangeAspect="1" noChangeArrowheads="1"/>
          </p:cNvPicPr>
          <p:nvPr/>
        </p:nvPicPr>
        <p:blipFill>
          <a:blip r:embed="rId15"/>
          <a:srcRect/>
          <a:stretch>
            <a:fillRect/>
          </a:stretch>
        </p:blipFill>
        <p:spPr bwMode="auto">
          <a:xfrm>
            <a:off x="271463" y="6596063"/>
            <a:ext cx="228600"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dt="0"/>
  <p:txStyles>
    <p:titleStyle>
      <a:lvl1pPr algn="r" rtl="0" eaLnBrk="0" fontAlgn="base" hangingPunct="0">
        <a:lnSpc>
          <a:spcPct val="75000"/>
        </a:lnSpc>
        <a:spcBef>
          <a:spcPct val="0"/>
        </a:spcBef>
        <a:spcAft>
          <a:spcPct val="0"/>
        </a:spcAft>
        <a:defRPr sz="5400">
          <a:solidFill>
            <a:srgbClr val="006600"/>
          </a:solidFill>
          <a:latin typeface="+mj-lt"/>
          <a:ea typeface="ＭＳ Ｐゴシック" pitchFamily="-110" charset="-128"/>
          <a:cs typeface="ＭＳ Ｐゴシック" pitchFamily="-110" charset="-128"/>
        </a:defRPr>
      </a:lvl1pPr>
      <a:lvl2pPr algn="r" rtl="0" eaLnBrk="0" fontAlgn="base" hangingPunct="0">
        <a:lnSpc>
          <a:spcPct val="75000"/>
        </a:lnSpc>
        <a:spcBef>
          <a:spcPct val="0"/>
        </a:spcBef>
        <a:spcAft>
          <a:spcPct val="0"/>
        </a:spcAft>
        <a:defRPr sz="5400">
          <a:solidFill>
            <a:srgbClr val="006600"/>
          </a:solidFill>
          <a:latin typeface="PeignotDMed" pitchFamily="34" charset="0"/>
          <a:ea typeface="ＭＳ Ｐゴシック" pitchFamily="-110" charset="-128"/>
          <a:cs typeface="ＭＳ Ｐゴシック" pitchFamily="-110" charset="-128"/>
        </a:defRPr>
      </a:lvl2pPr>
      <a:lvl3pPr algn="r" rtl="0" eaLnBrk="0" fontAlgn="base" hangingPunct="0">
        <a:lnSpc>
          <a:spcPct val="75000"/>
        </a:lnSpc>
        <a:spcBef>
          <a:spcPct val="0"/>
        </a:spcBef>
        <a:spcAft>
          <a:spcPct val="0"/>
        </a:spcAft>
        <a:defRPr sz="5400">
          <a:solidFill>
            <a:srgbClr val="006600"/>
          </a:solidFill>
          <a:latin typeface="PeignotDMed" pitchFamily="34" charset="0"/>
          <a:ea typeface="ＭＳ Ｐゴシック" pitchFamily="-110" charset="-128"/>
          <a:cs typeface="ＭＳ Ｐゴシック" pitchFamily="-110" charset="-128"/>
        </a:defRPr>
      </a:lvl3pPr>
      <a:lvl4pPr algn="r" rtl="0" eaLnBrk="0" fontAlgn="base" hangingPunct="0">
        <a:lnSpc>
          <a:spcPct val="75000"/>
        </a:lnSpc>
        <a:spcBef>
          <a:spcPct val="0"/>
        </a:spcBef>
        <a:spcAft>
          <a:spcPct val="0"/>
        </a:spcAft>
        <a:defRPr sz="5400">
          <a:solidFill>
            <a:srgbClr val="006600"/>
          </a:solidFill>
          <a:latin typeface="PeignotDMed" pitchFamily="34" charset="0"/>
          <a:ea typeface="ＭＳ Ｐゴシック" pitchFamily="-110" charset="-128"/>
          <a:cs typeface="ＭＳ Ｐゴシック" pitchFamily="-110" charset="-128"/>
        </a:defRPr>
      </a:lvl4pPr>
      <a:lvl5pPr algn="r" rtl="0" eaLnBrk="0" fontAlgn="base" hangingPunct="0">
        <a:lnSpc>
          <a:spcPct val="75000"/>
        </a:lnSpc>
        <a:spcBef>
          <a:spcPct val="0"/>
        </a:spcBef>
        <a:spcAft>
          <a:spcPct val="0"/>
        </a:spcAft>
        <a:defRPr sz="5400">
          <a:solidFill>
            <a:srgbClr val="006600"/>
          </a:solidFill>
          <a:latin typeface="PeignotDMed" pitchFamily="34" charset="0"/>
          <a:ea typeface="ＭＳ Ｐゴシック" pitchFamily="-110" charset="-128"/>
          <a:cs typeface="ＭＳ Ｐゴシック" pitchFamily="-110" charset="-128"/>
        </a:defRPr>
      </a:lvl5pPr>
      <a:lvl6pPr marL="457200" algn="r" rtl="0" fontAlgn="base">
        <a:lnSpc>
          <a:spcPct val="75000"/>
        </a:lnSpc>
        <a:spcBef>
          <a:spcPct val="0"/>
        </a:spcBef>
        <a:spcAft>
          <a:spcPct val="0"/>
        </a:spcAft>
        <a:defRPr sz="5400">
          <a:solidFill>
            <a:srgbClr val="006600"/>
          </a:solidFill>
          <a:latin typeface="PeignotDMed" pitchFamily="34" charset="0"/>
        </a:defRPr>
      </a:lvl6pPr>
      <a:lvl7pPr marL="914400" algn="r" rtl="0" fontAlgn="base">
        <a:lnSpc>
          <a:spcPct val="75000"/>
        </a:lnSpc>
        <a:spcBef>
          <a:spcPct val="0"/>
        </a:spcBef>
        <a:spcAft>
          <a:spcPct val="0"/>
        </a:spcAft>
        <a:defRPr sz="5400">
          <a:solidFill>
            <a:srgbClr val="006600"/>
          </a:solidFill>
          <a:latin typeface="PeignotDMed" pitchFamily="34" charset="0"/>
        </a:defRPr>
      </a:lvl7pPr>
      <a:lvl8pPr marL="1371600" algn="r" rtl="0" fontAlgn="base">
        <a:lnSpc>
          <a:spcPct val="75000"/>
        </a:lnSpc>
        <a:spcBef>
          <a:spcPct val="0"/>
        </a:spcBef>
        <a:spcAft>
          <a:spcPct val="0"/>
        </a:spcAft>
        <a:defRPr sz="5400">
          <a:solidFill>
            <a:srgbClr val="006600"/>
          </a:solidFill>
          <a:latin typeface="PeignotDMed" pitchFamily="34" charset="0"/>
        </a:defRPr>
      </a:lvl8pPr>
      <a:lvl9pPr marL="1828800" algn="r" rtl="0" fontAlgn="base">
        <a:lnSpc>
          <a:spcPct val="75000"/>
        </a:lnSpc>
        <a:spcBef>
          <a:spcPct val="0"/>
        </a:spcBef>
        <a:spcAft>
          <a:spcPct val="0"/>
        </a:spcAft>
        <a:defRPr sz="5400">
          <a:solidFill>
            <a:srgbClr val="006600"/>
          </a:solidFill>
          <a:latin typeface="PeignotDMed" pitchFamily="34" charset="0"/>
        </a:defRPr>
      </a:lvl9pPr>
    </p:titleStyle>
    <p:bodyStyle>
      <a:lvl1pPr marL="342900" indent="-342900" algn="l" rtl="0" eaLnBrk="0" fontAlgn="base" hangingPunct="0">
        <a:spcBef>
          <a:spcPct val="35000"/>
        </a:spcBef>
        <a:spcAft>
          <a:spcPct val="0"/>
        </a:spcAft>
        <a:defRPr sz="2600">
          <a:solidFill>
            <a:schemeClr val="tx1"/>
          </a:solidFill>
          <a:latin typeface="+mn-lt"/>
          <a:ea typeface="ＭＳ Ｐゴシック" pitchFamily="-110" charset="-128"/>
          <a:cs typeface="ＭＳ Ｐゴシック" pitchFamily="-110" charset="-128"/>
        </a:defRPr>
      </a:lvl1pPr>
      <a:lvl2pPr marL="635000" indent="-285750" algn="l" rtl="0" eaLnBrk="0" fontAlgn="base" hangingPunct="0">
        <a:spcBef>
          <a:spcPct val="0"/>
        </a:spcBef>
        <a:spcAft>
          <a:spcPct val="20000"/>
        </a:spcAft>
        <a:buBlip>
          <a:blip r:embed="rId16"/>
        </a:buBlip>
        <a:defRPr sz="2000">
          <a:solidFill>
            <a:schemeClr val="tx1"/>
          </a:solidFill>
          <a:latin typeface="TradeGothicCondEighteen" pitchFamily="2" charset="0"/>
          <a:ea typeface="ＭＳ Ｐゴシック" charset="-128"/>
        </a:defRPr>
      </a:lvl2pPr>
      <a:lvl3pPr marL="1033463" indent="-228600" algn="l" rtl="0" eaLnBrk="0" fontAlgn="base" hangingPunct="0">
        <a:spcBef>
          <a:spcPct val="0"/>
        </a:spcBef>
        <a:spcAft>
          <a:spcPct val="20000"/>
        </a:spcAft>
        <a:buSzPct val="95000"/>
        <a:buBlip>
          <a:blip r:embed="rId17"/>
        </a:buBlip>
        <a:defRPr>
          <a:solidFill>
            <a:schemeClr val="tx1"/>
          </a:solidFill>
          <a:latin typeface="TradeGothicCondEighteen" pitchFamily="2" charset="0"/>
          <a:ea typeface="ＭＳ Ｐゴシック" charset="-128"/>
        </a:defRPr>
      </a:lvl3pPr>
      <a:lvl4pPr marL="1490663" indent="-228600" algn="l" rtl="0" eaLnBrk="0" fontAlgn="base" hangingPunct="0">
        <a:spcBef>
          <a:spcPct val="0"/>
        </a:spcBef>
        <a:spcAft>
          <a:spcPct val="20000"/>
        </a:spcAft>
        <a:buBlip>
          <a:blip r:embed="rId18"/>
        </a:buBlip>
        <a:defRPr sz="1600">
          <a:solidFill>
            <a:schemeClr val="tx1"/>
          </a:solidFill>
          <a:latin typeface="TradeGothicCondEighteen" pitchFamily="2" charset="0"/>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TradeGothicCondEighteen" pitchFamily="2" charset="0"/>
          <a:ea typeface="ＭＳ Ｐゴシック" charset="-128"/>
        </a:defRPr>
      </a:lvl5pPr>
      <a:lvl6pPr marL="2514600" indent="-228600" algn="l" rtl="0" fontAlgn="base">
        <a:spcBef>
          <a:spcPct val="20000"/>
        </a:spcBef>
        <a:spcAft>
          <a:spcPct val="0"/>
        </a:spcAft>
        <a:buChar char="»"/>
        <a:defRPr sz="1600">
          <a:solidFill>
            <a:schemeClr val="tx1"/>
          </a:solidFill>
          <a:latin typeface="TradeGothicCondEighteen" pitchFamily="2" charset="0"/>
          <a:ea typeface="ＭＳ Ｐゴシック" charset="-128"/>
        </a:defRPr>
      </a:lvl6pPr>
      <a:lvl7pPr marL="2971800" indent="-228600" algn="l" rtl="0" fontAlgn="base">
        <a:spcBef>
          <a:spcPct val="20000"/>
        </a:spcBef>
        <a:spcAft>
          <a:spcPct val="0"/>
        </a:spcAft>
        <a:buChar char="»"/>
        <a:defRPr sz="1600">
          <a:solidFill>
            <a:schemeClr val="tx1"/>
          </a:solidFill>
          <a:latin typeface="TradeGothicCondEighteen" pitchFamily="2" charset="0"/>
          <a:ea typeface="ＭＳ Ｐゴシック" charset="-128"/>
        </a:defRPr>
      </a:lvl7pPr>
      <a:lvl8pPr marL="3429000" indent="-228600" algn="l" rtl="0" fontAlgn="base">
        <a:spcBef>
          <a:spcPct val="20000"/>
        </a:spcBef>
        <a:spcAft>
          <a:spcPct val="0"/>
        </a:spcAft>
        <a:buChar char="»"/>
        <a:defRPr sz="1600">
          <a:solidFill>
            <a:schemeClr val="tx1"/>
          </a:solidFill>
          <a:latin typeface="TradeGothicCondEighteen" pitchFamily="2" charset="0"/>
          <a:ea typeface="ＭＳ Ｐゴシック" charset="-128"/>
        </a:defRPr>
      </a:lvl8pPr>
      <a:lvl9pPr marL="3886200" indent="-228600" algn="l" rtl="0" fontAlgn="base">
        <a:spcBef>
          <a:spcPct val="20000"/>
        </a:spcBef>
        <a:spcAft>
          <a:spcPct val="0"/>
        </a:spcAft>
        <a:buChar char="»"/>
        <a:defRPr sz="1600">
          <a:solidFill>
            <a:schemeClr val="tx1"/>
          </a:solidFill>
          <a:latin typeface="TradeGothicCondEighteen" pitchFamily="2"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hyperlink" Target="mailto:kevin.werner@noaa" TargetMode="External"/><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9.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4" Type="http://schemas.openxmlformats.org/officeDocument/2006/relationships/image" Target="../media/image22.png"/><Relationship Id="rId20" Type="http://schemas.openxmlformats.org/officeDocument/2006/relationships/image" Target="../media/image28.png"/><Relationship Id="rId4"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5.png"/><Relationship Id="rId11"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14.png"/><Relationship Id="rId16" Type="http://schemas.openxmlformats.org/officeDocument/2006/relationships/image" Target="../media/image24.png"/><Relationship Id="rId8" Type="http://schemas.openxmlformats.org/officeDocument/2006/relationships/image" Target="../media/image16.png"/><Relationship Id="rId13" Type="http://schemas.openxmlformats.org/officeDocument/2006/relationships/image" Target="../media/image21.png"/><Relationship Id="rId10"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3.png"/><Relationship Id="rId12" Type="http://schemas.openxmlformats.org/officeDocument/2006/relationships/image" Target="../media/image20.png"/><Relationship Id="rId17" Type="http://schemas.openxmlformats.org/officeDocument/2006/relationships/image" Target="../media/image25.png"/><Relationship Id="rId19" Type="http://schemas.openxmlformats.org/officeDocument/2006/relationships/image" Target="../media/image27.png"/><Relationship Id="rId2" Type="http://schemas.openxmlformats.org/officeDocument/2006/relationships/image" Target="../media/image10.png"/><Relationship Id="rId9" Type="http://schemas.openxmlformats.org/officeDocument/2006/relationships/image" Target="../media/image17.png"/><Relationship Id="rId3" Type="http://schemas.openxmlformats.org/officeDocument/2006/relationships/image" Target="../media/image11.png"/><Relationship Id="rId18"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4506" name="Rectangle 10"/>
          <p:cNvSpPr>
            <a:spLocks noGrp="1" noChangeArrowheads="1"/>
          </p:cNvSpPr>
          <p:nvPr>
            <p:ph type="ctrTitle"/>
          </p:nvPr>
        </p:nvSpPr>
        <p:spPr/>
        <p:txBody>
          <a:bodyPr/>
          <a:lstStyle/>
          <a:p>
            <a:pPr eaLnBrk="1" hangingPunct="1">
              <a:defRPr/>
            </a:pPr>
            <a:r>
              <a:rPr lang="en-US" dirty="0" smtClean="0">
                <a:ea typeface="ＭＳ Ｐゴシック" pitchFamily="-108" charset="-128"/>
                <a:cs typeface="ＭＳ Ｐゴシック" pitchFamily="-108" charset="-128"/>
              </a:rPr>
              <a:t>Decision Support</a:t>
            </a:r>
          </a:p>
        </p:txBody>
      </p:sp>
      <p:sp>
        <p:nvSpPr>
          <p:cNvPr id="16387" name="Rectangle 11"/>
          <p:cNvSpPr>
            <a:spLocks noGrp="1" noChangeArrowheads="1"/>
          </p:cNvSpPr>
          <p:nvPr>
            <p:ph type="subTitle" idx="1"/>
          </p:nvPr>
        </p:nvSpPr>
        <p:spPr/>
        <p:txBody>
          <a:bodyPr/>
          <a:lstStyle/>
          <a:p>
            <a:pPr marL="0" indent="0" eaLnBrk="1" hangingPunct="1"/>
            <a:r>
              <a:rPr lang="en-US" dirty="0" smtClean="0">
                <a:latin typeface="TradeGothicBoldTwo" charset="0"/>
                <a:ea typeface="ＭＳ Ｐゴシック" charset="-128"/>
                <a:cs typeface="ＭＳ Ｐゴシック" charset="-128"/>
              </a:rPr>
              <a:t>Kevin Werner</a:t>
            </a:r>
          </a:p>
          <a:p>
            <a:pPr marL="0" indent="0" eaLnBrk="1" hangingPunct="1"/>
            <a:r>
              <a:rPr lang="en-US" dirty="0" smtClean="0">
                <a:latin typeface="TradeGothicBoldTwo" charset="0"/>
                <a:ea typeface="ＭＳ Ｐゴシック" charset="-128"/>
                <a:cs typeface="ＭＳ Ｐゴシック" charset="-128"/>
              </a:rPr>
              <a:t>Service Coordination Hydrologist</a:t>
            </a:r>
          </a:p>
          <a:p>
            <a:pPr marL="0" indent="0" eaLnBrk="1" hangingPunct="1"/>
            <a:r>
              <a:rPr lang="en-US" dirty="0" smtClean="0">
                <a:latin typeface="TradeGothicBoldTwo" charset="0"/>
                <a:ea typeface="ＭＳ Ｐゴシック" charset="-128"/>
                <a:cs typeface="ＭＳ Ｐゴシック" charset="-128"/>
              </a:rPr>
              <a:t>Colorado Basin RFC</a:t>
            </a:r>
          </a:p>
        </p:txBody>
      </p:sp>
      <p:sp>
        <p:nvSpPr>
          <p:cNvPr id="16388" name="Rectangle 6"/>
          <p:cNvSpPr>
            <a:spLocks noChangeArrowheads="1"/>
          </p:cNvSpPr>
          <p:nvPr/>
        </p:nvSpPr>
        <p:spPr bwMode="auto">
          <a:xfrm>
            <a:off x="4479925" y="5791200"/>
            <a:ext cx="184150" cy="366713"/>
          </a:xfrm>
          <a:prstGeom prst="rect">
            <a:avLst/>
          </a:prstGeom>
          <a:noFill/>
          <a:ln w="9525">
            <a:noFill/>
            <a:miter lim="800000"/>
            <a:headEnd/>
            <a:tailEnd/>
          </a:ln>
        </p:spPr>
        <p:txBody>
          <a:bodyPr wrap="none">
            <a:prstTxWarp prst="textNoShape">
              <a:avLst/>
            </a:prstTxWarp>
            <a:spAutoFit/>
          </a:bodyPr>
          <a:lstStyle/>
          <a:p>
            <a:pPr algn="ctr"/>
            <a:endParaRPr lang="en-US" b="1">
              <a:solidFill>
                <a:schemeClr val="bg1"/>
              </a:solidFill>
            </a:endParaRPr>
          </a:p>
        </p:txBody>
      </p:sp>
      <p:sp>
        <p:nvSpPr>
          <p:cNvPr id="16389" name="TextBox 4"/>
          <p:cNvSpPr txBox="1">
            <a:spLocks noChangeArrowheads="1"/>
          </p:cNvSpPr>
          <p:nvPr/>
        </p:nvSpPr>
        <p:spPr bwMode="auto">
          <a:xfrm>
            <a:off x="6019800" y="1981200"/>
            <a:ext cx="2667000" cy="2585323"/>
          </a:xfrm>
          <a:prstGeom prst="rect">
            <a:avLst/>
          </a:prstGeom>
          <a:solidFill>
            <a:srgbClr val="5BBEEB"/>
          </a:solidFill>
          <a:ln w="9525">
            <a:noFill/>
            <a:miter lim="800000"/>
            <a:headEnd/>
            <a:tailEnd/>
          </a:ln>
        </p:spPr>
        <p:txBody>
          <a:bodyPr>
            <a:prstTxWarp prst="textNoShape">
              <a:avLst/>
            </a:prstTxWarp>
            <a:spAutoFit/>
          </a:bodyPr>
          <a:lstStyle/>
          <a:p>
            <a:endParaRPr lang="en-US" dirty="0" smtClean="0"/>
          </a:p>
          <a:p>
            <a:pPr algn="ctr"/>
            <a:endParaRPr lang="en-US" dirty="0" smtClean="0"/>
          </a:p>
          <a:p>
            <a:pPr algn="ctr"/>
            <a:endParaRPr lang="en-US" dirty="0" smtClean="0"/>
          </a:p>
          <a:p>
            <a:pPr algn="ctr"/>
            <a:r>
              <a:rPr lang="en-US" dirty="0" smtClean="0"/>
              <a:t>CBRFC</a:t>
            </a:r>
          </a:p>
          <a:p>
            <a:pPr algn="ctr"/>
            <a:r>
              <a:rPr lang="en-US" dirty="0" smtClean="0"/>
              <a:t>Stakeholder Workshop</a:t>
            </a:r>
          </a:p>
          <a:p>
            <a:endParaRPr lang="en-US" dirty="0"/>
          </a:p>
          <a:p>
            <a:endParaRPr lang="en-US" dirty="0"/>
          </a:p>
          <a:p>
            <a:endParaRPr lang="en-US" dirty="0"/>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762000" y="533400"/>
          <a:ext cx="7620000" cy="4386262"/>
        </p:xfrm>
        <a:graphic>
          <a:graphicData uri="http://schemas.openxmlformats.org/drawingml/2006/chart">
            <c:chart xmlns:c="http://schemas.openxmlformats.org/drawingml/2006/chart" xmlns:r="http://schemas.openxmlformats.org/officeDocument/2006/relationships" r:id="rId2"/>
          </a:graphicData>
        </a:graphic>
      </p:graphicFrame>
      <p:sp>
        <p:nvSpPr>
          <p:cNvPr id="50179" name="TextBox 2"/>
          <p:cNvSpPr txBox="1">
            <a:spLocks noChangeArrowheads="1"/>
          </p:cNvSpPr>
          <p:nvPr/>
        </p:nvSpPr>
        <p:spPr bwMode="auto">
          <a:xfrm>
            <a:off x="1219200" y="1524000"/>
            <a:ext cx="5546725" cy="276225"/>
          </a:xfrm>
          <a:prstGeom prst="rect">
            <a:avLst/>
          </a:prstGeom>
          <a:noFill/>
          <a:ln w="9525">
            <a:noFill/>
            <a:miter lim="800000"/>
            <a:headEnd/>
            <a:tailEnd/>
          </a:ln>
        </p:spPr>
        <p:txBody>
          <a:bodyPr wrap="none">
            <a:prstTxWarp prst="textNoShape">
              <a:avLst/>
            </a:prstTxWarp>
            <a:spAutoFit/>
          </a:bodyPr>
          <a:lstStyle/>
          <a:p>
            <a:pPr>
              <a:buFont typeface="Arial" charset="0"/>
              <a:buChar char="•"/>
            </a:pPr>
            <a:r>
              <a:rPr lang="en-US" sz="1200">
                <a:latin typeface="Calibri" charset="0"/>
              </a:rPr>
              <a:t>After October the water year to date observed volume is include in all numbers</a:t>
            </a:r>
          </a:p>
        </p:txBody>
      </p:sp>
      <p:sp>
        <p:nvSpPr>
          <p:cNvPr id="50180" name="Rectangle 3"/>
          <p:cNvSpPr>
            <a:spLocks noChangeArrowheads="1"/>
          </p:cNvSpPr>
          <p:nvPr/>
        </p:nvSpPr>
        <p:spPr bwMode="auto">
          <a:xfrm>
            <a:off x="838200" y="5257800"/>
            <a:ext cx="7543800" cy="762000"/>
          </a:xfrm>
          <a:prstGeom prst="rect">
            <a:avLst/>
          </a:prstGeom>
          <a:noFill/>
          <a:ln w="9525">
            <a:noFill/>
            <a:miter lim="800000"/>
            <a:headEnd/>
            <a:tailEnd/>
          </a:ln>
        </p:spPr>
        <p:txBody>
          <a:bodyPr>
            <a:prstTxWarp prst="textNoShape">
              <a:avLst/>
            </a:prstTxWarp>
            <a:spAutoFit/>
          </a:bodyPr>
          <a:lstStyle/>
          <a:p>
            <a:pPr>
              <a:lnSpc>
                <a:spcPct val="80000"/>
              </a:lnSpc>
            </a:pPr>
            <a:r>
              <a:rPr lang="en-US">
                <a:latin typeface="Calibri" charset="0"/>
              </a:rPr>
              <a:t>This is the forecast of the chance that Lake Powell will reach the equalization level by the end of the water year – not the chance that</a:t>
            </a:r>
          </a:p>
          <a:p>
            <a:pPr>
              <a:lnSpc>
                <a:spcPct val="80000"/>
              </a:lnSpc>
            </a:pPr>
            <a:r>
              <a:rPr lang="en-US">
                <a:latin typeface="Calibri" charset="0"/>
              </a:rPr>
              <a:t>equalization will be triggered.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defRPr/>
            </a:pPr>
            <a:r>
              <a:rPr lang="en-US" smtClean="0">
                <a:ea typeface="ＭＳ Ｐゴシック" pitchFamily="-108" charset="-128"/>
                <a:cs typeface="ＭＳ Ｐゴシック" pitchFamily="-108" charset="-128"/>
              </a:rPr>
              <a:t>Toolkit for User Engagement </a:t>
            </a:r>
          </a:p>
        </p:txBody>
      </p:sp>
      <p:sp>
        <p:nvSpPr>
          <p:cNvPr id="51203" name="Content Placeholder 2"/>
          <p:cNvSpPr>
            <a:spLocks noGrp="1"/>
          </p:cNvSpPr>
          <p:nvPr>
            <p:ph idx="1"/>
          </p:nvPr>
        </p:nvSpPr>
        <p:spPr/>
        <p:txBody>
          <a:bodyPr/>
          <a:lstStyle/>
          <a:p>
            <a:pPr eaLnBrk="1" hangingPunct="1">
              <a:lnSpc>
                <a:spcPct val="80000"/>
              </a:lnSpc>
            </a:pPr>
            <a:r>
              <a:rPr lang="en-US" sz="2500" smtClean="0">
                <a:ea typeface="ＭＳ Ｐゴシック" charset="-128"/>
                <a:cs typeface="ＭＳ Ｐゴシック" charset="-128"/>
              </a:rPr>
              <a:t>Previous efforts:</a:t>
            </a:r>
          </a:p>
          <a:p>
            <a:pPr lvl="1" eaLnBrk="1" hangingPunct="1">
              <a:lnSpc>
                <a:spcPct val="80000"/>
              </a:lnSpc>
              <a:buFont typeface="Arial" charset="0"/>
              <a:buChar char="•"/>
            </a:pPr>
            <a:r>
              <a:rPr lang="en-US" sz="2200" smtClean="0">
                <a:latin typeface="TradeGothicCondEighteen" charset="0"/>
              </a:rPr>
              <a:t>Forecast verification – Large workshop in Boulder, CO in 2008 with hands on lab exercises and presentations (collaboration with WWA)</a:t>
            </a:r>
          </a:p>
          <a:p>
            <a:pPr lvl="1" eaLnBrk="1" hangingPunct="1">
              <a:lnSpc>
                <a:spcPct val="80000"/>
              </a:lnSpc>
              <a:buFont typeface="Arial" charset="0"/>
              <a:buChar char="•"/>
            </a:pPr>
            <a:r>
              <a:rPr lang="en-US" sz="2200" smtClean="0">
                <a:latin typeface="TradeGothicCondEighteen" charset="0"/>
              </a:rPr>
              <a:t>Soil moisture – Focus group workshop in Tucson, AZ in 2009 with specific questions and social science techniques (collaboration with CLIMAS)</a:t>
            </a:r>
          </a:p>
          <a:p>
            <a:pPr eaLnBrk="1" hangingPunct="1">
              <a:lnSpc>
                <a:spcPct val="80000"/>
              </a:lnSpc>
            </a:pPr>
            <a:r>
              <a:rPr lang="en-US" sz="2500" smtClean="0">
                <a:ea typeface="ＭＳ Ｐゴシック" charset="-128"/>
                <a:cs typeface="ＭＳ Ｐゴシック" charset="-128"/>
              </a:rPr>
              <a:t>Goal: Develop a systematic workshop to gauge forecast usage, potential usage, and </a:t>
            </a:r>
          </a:p>
          <a:p>
            <a:pPr eaLnBrk="1" hangingPunct="1">
              <a:lnSpc>
                <a:spcPct val="80000"/>
              </a:lnSpc>
            </a:pPr>
            <a:r>
              <a:rPr lang="en-US" sz="2500" smtClean="0">
                <a:ea typeface="ＭＳ Ｐゴシック" charset="-128"/>
                <a:cs typeface="ＭＳ Ｐゴシック" charset="-128"/>
              </a:rPr>
              <a:t>Engaged with WWA (Kristen Averyt) and CLIMAS (Gigi Owen) to develop toolkit</a:t>
            </a:r>
          </a:p>
          <a:p>
            <a:pPr eaLnBrk="1" hangingPunct="1">
              <a:lnSpc>
                <a:spcPct val="80000"/>
              </a:lnSpc>
            </a:pPr>
            <a:r>
              <a:rPr lang="en-US" sz="2500" smtClean="0">
                <a:ea typeface="ＭＳ Ｐゴシック" charset="-128"/>
                <a:cs typeface="ＭＳ Ｐゴシック" charset="-128"/>
              </a:rPr>
              <a:t>Dry run at CBRFC in March 2010</a:t>
            </a:r>
          </a:p>
          <a:p>
            <a:pPr eaLnBrk="1" hangingPunct="1">
              <a:lnSpc>
                <a:spcPct val="80000"/>
              </a:lnSpc>
            </a:pPr>
            <a:r>
              <a:rPr lang="en-US" sz="2500" smtClean="0">
                <a:ea typeface="ＭＳ Ｐゴシック" charset="-128"/>
                <a:cs typeface="ＭＳ Ｐゴシック" charset="-128"/>
              </a:rPr>
              <a:t>First toolkit workshop April 2010 in Grand Junction, CO</a:t>
            </a:r>
          </a:p>
          <a:p>
            <a:pPr eaLnBrk="1" hangingPunct="1">
              <a:lnSpc>
                <a:spcPct val="80000"/>
              </a:lnSpc>
            </a:pPr>
            <a:r>
              <a:rPr lang="en-US" sz="2500" smtClean="0">
                <a:ea typeface="ＭＳ Ｐゴシック" charset="-128"/>
                <a:cs typeface="ＭＳ Ｐゴシック" charset="-128"/>
              </a:rPr>
              <a:t>Follow on workshops in Utah and SE USA.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5308600" y="6019800"/>
            <a:ext cx="3670300" cy="755650"/>
          </a:xfrm>
        </p:spPr>
        <p:txBody>
          <a:bodyPr>
            <a:normAutofit fontScale="70000" lnSpcReduction="20000"/>
          </a:bodyPr>
          <a:lstStyle/>
          <a:p>
            <a:pPr algn="r">
              <a:defRPr/>
            </a:pPr>
            <a:r>
              <a:rPr lang="en-US" sz="2100" b="1" dirty="0" smtClean="0"/>
              <a:t>WWA Funding: </a:t>
            </a:r>
            <a:r>
              <a:rPr lang="en-US" sz="2100" dirty="0" smtClean="0"/>
              <a:t>July 2009–onward</a:t>
            </a:r>
          </a:p>
          <a:p>
            <a:pPr algn="r">
              <a:defRPr/>
            </a:pPr>
            <a:r>
              <a:rPr lang="en-US" sz="2100" b="1" dirty="0" smtClean="0"/>
              <a:t>Leveraged Funding: </a:t>
            </a:r>
            <a:r>
              <a:rPr lang="en-US" sz="2100" dirty="0" smtClean="0"/>
              <a:t>NOAA NWS CBRFC</a:t>
            </a:r>
          </a:p>
        </p:txBody>
      </p:sp>
      <p:sp>
        <p:nvSpPr>
          <p:cNvPr id="6" name="Title 1"/>
          <p:cNvSpPr>
            <a:spLocks noGrp="1"/>
          </p:cNvSpPr>
          <p:nvPr>
            <p:ph type="title"/>
          </p:nvPr>
        </p:nvSpPr>
        <p:spPr>
          <a:xfrm>
            <a:off x="0" y="274638"/>
            <a:ext cx="9144000" cy="546100"/>
          </a:xfrm>
        </p:spPr>
        <p:txBody>
          <a:bodyPr/>
          <a:lstStyle/>
          <a:p>
            <a:pPr>
              <a:defRPr/>
            </a:pPr>
            <a:r>
              <a:rPr lang="en-US" sz="2900" b="1" dirty="0" smtClean="0">
                <a:latin typeface="Calibri"/>
                <a:cs typeface="Calibri"/>
              </a:rPr>
              <a:t>NWS River Forecast Center</a:t>
            </a:r>
            <a:endParaRPr lang="en-US" sz="2900" b="1" dirty="0">
              <a:latin typeface="Calibri"/>
              <a:cs typeface="Calibri"/>
            </a:endParaRPr>
          </a:p>
        </p:txBody>
      </p:sp>
      <p:sp>
        <p:nvSpPr>
          <p:cNvPr id="52228" name="TextBox 3"/>
          <p:cNvSpPr txBox="1">
            <a:spLocks noChangeArrowheads="1"/>
          </p:cNvSpPr>
          <p:nvPr/>
        </p:nvSpPr>
        <p:spPr bwMode="auto">
          <a:xfrm>
            <a:off x="0" y="2667000"/>
            <a:ext cx="8788400" cy="2524125"/>
          </a:xfrm>
          <a:prstGeom prst="rect">
            <a:avLst/>
          </a:prstGeom>
          <a:noFill/>
          <a:ln w="9525">
            <a:noFill/>
            <a:miter lim="800000"/>
            <a:headEnd/>
            <a:tailEnd/>
          </a:ln>
        </p:spPr>
        <p:txBody>
          <a:bodyPr>
            <a:prstTxWarp prst="textNoShape">
              <a:avLst/>
            </a:prstTxWarp>
            <a:spAutoFit/>
          </a:bodyPr>
          <a:lstStyle/>
          <a:p>
            <a:pPr marL="342900" indent="-342900">
              <a:spcAft>
                <a:spcPts val="600"/>
              </a:spcAft>
              <a:buFont typeface="Arial" charset="0"/>
              <a:buChar char="•"/>
            </a:pPr>
            <a:r>
              <a:rPr lang="en-US" sz="2300" b="1">
                <a:solidFill>
                  <a:srgbClr val="FF6600"/>
                </a:solidFill>
                <a:ea typeface="Calibri" charset="0"/>
                <a:cs typeface="Calibri" charset="0"/>
              </a:rPr>
              <a:t>Climate Literacy and Information Use Survey </a:t>
            </a:r>
          </a:p>
          <a:p>
            <a:pPr marL="800100" lvl="1" indent="-342900">
              <a:spcAft>
                <a:spcPts val="600"/>
              </a:spcAft>
              <a:buFont typeface="Arial" charset="0"/>
              <a:buChar char="•"/>
            </a:pPr>
            <a:r>
              <a:rPr lang="en-US" sz="2300">
                <a:ea typeface="Calibri" charset="0"/>
                <a:cs typeface="Calibri" charset="0"/>
              </a:rPr>
              <a:t>(Pre- and Post-Workshop)</a:t>
            </a:r>
          </a:p>
          <a:p>
            <a:pPr marL="342900" indent="-342900">
              <a:spcAft>
                <a:spcPts val="600"/>
              </a:spcAft>
              <a:buFont typeface="Arial" charset="0"/>
              <a:buChar char="•"/>
            </a:pPr>
            <a:r>
              <a:rPr lang="en-US" sz="2300" b="1">
                <a:solidFill>
                  <a:srgbClr val="FF6600"/>
                </a:solidFill>
                <a:ea typeface="Calibri" charset="0"/>
                <a:cs typeface="Calibri" charset="0"/>
              </a:rPr>
              <a:t>Computer-based usability evaluation</a:t>
            </a:r>
          </a:p>
          <a:p>
            <a:pPr marL="342900" indent="-342900">
              <a:spcAft>
                <a:spcPts val="600"/>
              </a:spcAft>
              <a:buFont typeface="Arial" charset="0"/>
              <a:buChar char="•"/>
            </a:pPr>
            <a:r>
              <a:rPr lang="en-US" sz="2300" b="1">
                <a:solidFill>
                  <a:srgbClr val="FF6600"/>
                </a:solidFill>
                <a:ea typeface="Calibri" charset="0"/>
                <a:cs typeface="Calibri" charset="0"/>
              </a:rPr>
              <a:t>Scenario Exercises </a:t>
            </a:r>
          </a:p>
          <a:p>
            <a:pPr marL="800100" lvl="1" indent="-342900">
              <a:spcAft>
                <a:spcPts val="600"/>
              </a:spcAft>
              <a:buFont typeface="Arial" charset="0"/>
              <a:buChar char="•"/>
            </a:pPr>
            <a:r>
              <a:rPr lang="en-US" sz="2300">
                <a:ea typeface="Calibri" charset="0"/>
                <a:cs typeface="Calibri" charset="0"/>
              </a:rPr>
              <a:t>Used to evaluate how the tool might be used &amp; what information people use to make decisions</a:t>
            </a:r>
          </a:p>
        </p:txBody>
      </p:sp>
      <p:sp>
        <p:nvSpPr>
          <p:cNvPr id="52229" name="Rectangle 4"/>
          <p:cNvSpPr>
            <a:spLocks noChangeArrowheads="1"/>
          </p:cNvSpPr>
          <p:nvPr/>
        </p:nvSpPr>
        <p:spPr bwMode="auto">
          <a:xfrm>
            <a:off x="190500" y="887413"/>
            <a:ext cx="8699500" cy="1768475"/>
          </a:xfrm>
          <a:prstGeom prst="rect">
            <a:avLst/>
          </a:prstGeom>
          <a:noFill/>
          <a:ln w="9525">
            <a:noFill/>
            <a:miter lim="800000"/>
            <a:headEnd/>
            <a:tailEnd/>
          </a:ln>
        </p:spPr>
        <p:txBody>
          <a:bodyPr>
            <a:prstTxWarp prst="textNoShape">
              <a:avLst/>
            </a:prstTxWarp>
            <a:spAutoFit/>
          </a:bodyPr>
          <a:lstStyle/>
          <a:p>
            <a:pPr marL="342900" indent="-342900" algn="r">
              <a:spcAft>
                <a:spcPts val="600"/>
              </a:spcAft>
            </a:pPr>
            <a:r>
              <a:rPr lang="en-US" sz="2600" b="1">
                <a:solidFill>
                  <a:srgbClr val="0000FF"/>
                </a:solidFill>
                <a:ea typeface="Calibri" charset="0"/>
                <a:cs typeface="Calibri" charset="0"/>
              </a:rPr>
              <a:t>April 23, 2010: Grand Junction, CO</a:t>
            </a:r>
          </a:p>
          <a:p>
            <a:pPr marL="342900" indent="-342900">
              <a:spcAft>
                <a:spcPts val="600"/>
              </a:spcAft>
            </a:pPr>
            <a:r>
              <a:rPr lang="en-US" sz="2600" b="1">
                <a:ea typeface="Calibri" charset="0"/>
                <a:cs typeface="Calibri" charset="0"/>
              </a:rPr>
              <a:t>Introduce and evaluate the new national Water Resource Outlook web-based tool developed by the CBRFC</a:t>
            </a:r>
          </a:p>
        </p:txBody>
      </p:sp>
      <p:cxnSp>
        <p:nvCxnSpPr>
          <p:cNvPr id="7" name="Straight Connector 6"/>
          <p:cNvCxnSpPr/>
          <p:nvPr/>
        </p:nvCxnSpPr>
        <p:spPr>
          <a:xfrm>
            <a:off x="0" y="2667000"/>
            <a:ext cx="91440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362200" y="76200"/>
            <a:ext cx="6553200" cy="1143000"/>
          </a:xfrm>
        </p:spPr>
        <p:txBody>
          <a:bodyPr/>
          <a:lstStyle/>
          <a:p>
            <a:pPr algn="ctr" eaLnBrk="1" hangingPunct="1">
              <a:defRPr/>
            </a:pPr>
            <a:r>
              <a:rPr lang="en-US" sz="3200" dirty="0" smtClean="0"/>
              <a:t>Working with NOAA West…</a:t>
            </a:r>
            <a:endParaRPr lang="en-US" sz="3200" dirty="0"/>
          </a:p>
        </p:txBody>
      </p:sp>
      <p:sp>
        <p:nvSpPr>
          <p:cNvPr id="7" name="Text Box 6"/>
          <p:cNvSpPr txBox="1">
            <a:spLocks noChangeArrowheads="1"/>
          </p:cNvSpPr>
          <p:nvPr/>
        </p:nvSpPr>
        <p:spPr bwMode="auto">
          <a:xfrm>
            <a:off x="188913" y="1384300"/>
            <a:ext cx="8753475" cy="927100"/>
          </a:xfrm>
          <a:prstGeom prst="rect">
            <a:avLst/>
          </a:prstGeom>
          <a:solidFill>
            <a:schemeClr val="accent6">
              <a:lumMod val="50000"/>
            </a:schemeClr>
          </a:solidFill>
          <a:ln w="19050">
            <a:noFill/>
            <a:miter lim="800000"/>
            <a:headEnd/>
            <a:tailEnd/>
          </a:ln>
        </p:spPr>
        <p:txBody>
          <a:bodyPr anchor="ctr">
            <a:prstTxWarp prst="textNoShape">
              <a:avLst/>
            </a:prstTxWarp>
          </a:bodyPr>
          <a:lstStyle/>
          <a:p>
            <a:pPr algn="ctr">
              <a:spcAft>
                <a:spcPts val="300"/>
              </a:spcAft>
              <a:defRPr/>
            </a:pPr>
            <a:r>
              <a:rPr lang="en-US" sz="2300">
                <a:solidFill>
                  <a:schemeClr val="bg1"/>
                </a:solidFill>
              </a:rPr>
              <a:t>Deliver a broader suite of improved water services to support management of the Nation’s Water Supply</a:t>
            </a:r>
            <a:endParaRPr lang="en-US" sz="2300" i="1">
              <a:solidFill>
                <a:schemeClr val="bg1"/>
              </a:solidFill>
            </a:endParaRPr>
          </a:p>
        </p:txBody>
      </p:sp>
      <p:graphicFrame>
        <p:nvGraphicFramePr>
          <p:cNvPr id="8" name="Diagram 7"/>
          <p:cNvGraphicFramePr/>
          <p:nvPr/>
        </p:nvGraphicFramePr>
        <p:xfrm>
          <a:off x="990600" y="2286000"/>
          <a:ext cx="7025863" cy="345400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4277" name="Rectangle 3"/>
          <p:cNvSpPr txBox="1">
            <a:spLocks noChangeArrowheads="1"/>
          </p:cNvSpPr>
          <p:nvPr/>
        </p:nvSpPr>
        <p:spPr bwMode="auto">
          <a:xfrm>
            <a:off x="2305050" y="4043363"/>
            <a:ext cx="6838950" cy="1343025"/>
          </a:xfrm>
          <a:prstGeom prst="rect">
            <a:avLst/>
          </a:prstGeom>
          <a:noFill/>
          <a:ln w="9525">
            <a:noFill/>
            <a:miter lim="800000"/>
            <a:headEnd/>
            <a:tailEnd/>
          </a:ln>
        </p:spPr>
        <p:txBody>
          <a:bodyPr>
            <a:prstTxWarp prst="textNoShape">
              <a:avLst/>
            </a:prstTxWarp>
          </a:bodyPr>
          <a:lstStyle/>
          <a:p>
            <a:pPr marL="171450" indent="-171450"/>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57200" y="0"/>
            <a:ext cx="8229600" cy="1143000"/>
          </a:xfrm>
        </p:spPr>
        <p:txBody>
          <a:bodyPr/>
          <a:lstStyle/>
          <a:p>
            <a:pPr defTabSz="457200" eaLnBrk="1" hangingPunct="1">
              <a:defRPr/>
            </a:pPr>
            <a:r>
              <a:rPr lang="en-US" sz="4000" dirty="0" smtClean="0">
                <a:ea typeface="ＭＳ Ｐゴシック" pitchFamily="-108" charset="-128"/>
                <a:cs typeface="ＭＳ Ｐゴシック" pitchFamily="-108" charset="-128"/>
              </a:rPr>
              <a:t>Summary</a:t>
            </a:r>
          </a:p>
        </p:txBody>
      </p:sp>
      <p:sp>
        <p:nvSpPr>
          <p:cNvPr id="56323" name="Rectangle 3"/>
          <p:cNvSpPr>
            <a:spLocks noGrp="1" noChangeArrowheads="1"/>
          </p:cNvSpPr>
          <p:nvPr>
            <p:ph type="body" sz="half" idx="4294967295"/>
          </p:nvPr>
        </p:nvSpPr>
        <p:spPr>
          <a:xfrm>
            <a:off x="838200" y="1905000"/>
            <a:ext cx="7620000" cy="4297363"/>
          </a:xfrm>
        </p:spPr>
        <p:txBody>
          <a:bodyPr/>
          <a:lstStyle/>
          <a:p>
            <a:pPr marL="339725" lvl="1" indent="-225425" defTabSz="457200" eaLnBrk="1" hangingPunct="1">
              <a:lnSpc>
                <a:spcPct val="70000"/>
              </a:lnSpc>
            </a:pPr>
            <a:r>
              <a:rPr lang="en-US" sz="2400" dirty="0" err="1" smtClean="0">
                <a:latin typeface="TradeGothicCondEighteen" charset="0"/>
              </a:rPr>
              <a:t>RFCs</a:t>
            </a:r>
            <a:r>
              <a:rPr lang="en-US" sz="2400" dirty="0" smtClean="0">
                <a:latin typeface="TradeGothicCondEighteen" charset="0"/>
              </a:rPr>
              <a:t> develop and maintain a real time hydrologic modeling and forecasting environment to support water related decisions nation wide</a:t>
            </a:r>
          </a:p>
          <a:p>
            <a:pPr marL="339725" lvl="1" indent="-225425" defTabSz="457200" eaLnBrk="1" hangingPunct="1">
              <a:lnSpc>
                <a:spcPct val="70000"/>
              </a:lnSpc>
            </a:pPr>
            <a:endParaRPr lang="en-US" sz="2400" dirty="0" smtClean="0">
              <a:latin typeface="TradeGothicCondEighteen" charset="0"/>
            </a:endParaRPr>
          </a:p>
          <a:p>
            <a:pPr marL="339725" lvl="1" indent="-225425" defTabSz="457200" eaLnBrk="1" hangingPunct="1">
              <a:lnSpc>
                <a:spcPct val="70000"/>
              </a:lnSpc>
            </a:pPr>
            <a:r>
              <a:rPr lang="en-US" sz="2400" dirty="0" err="1" smtClean="0">
                <a:latin typeface="TradeGothicCondEighteen" charset="0"/>
              </a:rPr>
              <a:t>RFCs</a:t>
            </a:r>
            <a:r>
              <a:rPr lang="en-US" sz="2400" dirty="0" smtClean="0">
                <a:latin typeface="TradeGothicCondEighteen" charset="0"/>
              </a:rPr>
              <a:t> are looking more to provide water resources decision support</a:t>
            </a:r>
          </a:p>
          <a:p>
            <a:pPr marL="339725" lvl="1" indent="-225425" defTabSz="457200" eaLnBrk="1" hangingPunct="1">
              <a:lnSpc>
                <a:spcPct val="70000"/>
              </a:lnSpc>
            </a:pPr>
            <a:endParaRPr lang="en-US" sz="2400" dirty="0" smtClean="0">
              <a:latin typeface="TradeGothicCondEighteen" charset="0"/>
            </a:endParaRPr>
          </a:p>
          <a:p>
            <a:pPr marL="339725" lvl="1" indent="-225425" defTabSz="457200" eaLnBrk="1" hangingPunct="1">
              <a:lnSpc>
                <a:spcPct val="70000"/>
              </a:lnSpc>
            </a:pPr>
            <a:r>
              <a:rPr lang="en-US" sz="2400" dirty="0" smtClean="0">
                <a:latin typeface="TradeGothicCondEighteen" charset="0"/>
              </a:rPr>
              <a:t>We’re looking to work with groups like yours to develop these concepts and </a:t>
            </a:r>
            <a:r>
              <a:rPr lang="en-US" sz="2400" smtClean="0">
                <a:latin typeface="TradeGothicCondEighteen" charset="0"/>
              </a:rPr>
              <a:t>prototype services</a:t>
            </a:r>
          </a:p>
          <a:p>
            <a:pPr marL="339725" lvl="1" indent="-225425" defTabSz="457200" eaLnBrk="1" hangingPunct="1">
              <a:lnSpc>
                <a:spcPct val="70000"/>
              </a:lnSpc>
            </a:pPr>
            <a:endParaRPr lang="en-US" sz="2400" dirty="0" smtClean="0">
              <a:latin typeface="TradeGothicCondEighteen" charset="0"/>
            </a:endParaRPr>
          </a:p>
          <a:p>
            <a:pPr marL="339725" lvl="1" indent="-225425" defTabSz="457200" eaLnBrk="1" hangingPunct="1">
              <a:lnSpc>
                <a:spcPct val="70000"/>
              </a:lnSpc>
            </a:pPr>
            <a:endParaRPr lang="en-US" sz="2400" dirty="0" smtClean="0">
              <a:latin typeface="TradeGothicCondEighteen" charset="0"/>
            </a:endParaRPr>
          </a:p>
          <a:p>
            <a:pPr marL="0" indent="0" defTabSz="457200" eaLnBrk="1" hangingPunct="1">
              <a:lnSpc>
                <a:spcPct val="70000"/>
              </a:lnSpc>
            </a:pPr>
            <a:endParaRPr lang="en-US" sz="2400" dirty="0" smtClean="0">
              <a:ea typeface="ＭＳ Ｐゴシック" charset="-128"/>
              <a:cs typeface="ＭＳ Ｐゴシック" charset="-128"/>
            </a:endParaRPr>
          </a:p>
          <a:p>
            <a:pPr marL="0" indent="0" defTabSz="457200" eaLnBrk="1" hangingPunct="1">
              <a:lnSpc>
                <a:spcPct val="70000"/>
              </a:lnSpc>
            </a:pPr>
            <a:endParaRPr lang="en-US" sz="2400" dirty="0" smtClean="0">
              <a:ea typeface="ＭＳ Ｐゴシック" charset="-128"/>
              <a:cs typeface="ＭＳ Ｐゴシック" charset="-128"/>
            </a:endParaRPr>
          </a:p>
          <a:p>
            <a:pPr marL="0" indent="0" defTabSz="457200" eaLnBrk="1" hangingPunct="1">
              <a:lnSpc>
                <a:spcPct val="70000"/>
              </a:lnSpc>
            </a:pPr>
            <a:endParaRPr lang="en-US" sz="2400" dirty="0" smtClean="0">
              <a:ea typeface="ＭＳ Ｐゴシック" charset="-128"/>
              <a:cs typeface="ＭＳ Ｐゴシック" charset="-128"/>
            </a:endParaRPr>
          </a:p>
          <a:p>
            <a:pPr marL="0" indent="0" defTabSz="457200" eaLnBrk="1" hangingPunct="1">
              <a:lnSpc>
                <a:spcPct val="70000"/>
              </a:lnSpc>
            </a:pPr>
            <a:r>
              <a:rPr lang="en-US" dirty="0" smtClean="0">
                <a:ea typeface="ＭＳ Ｐゴシック" charset="-128"/>
                <a:cs typeface="ＭＳ Ｐゴシック" charset="-128"/>
              </a:rPr>
              <a:t>	</a:t>
            </a:r>
            <a:endParaRPr lang="en-US" sz="2400" dirty="0" smtClean="0">
              <a:ea typeface="ＭＳ Ｐゴシック" charset="-128"/>
              <a:cs typeface="ＭＳ Ｐゴシック" charset="-128"/>
            </a:endParaRPr>
          </a:p>
          <a:p>
            <a:pPr marL="0" indent="0" defTabSz="457200" eaLnBrk="1" hangingPunct="1">
              <a:lnSpc>
                <a:spcPct val="70000"/>
              </a:lnSpc>
            </a:pPr>
            <a:endParaRPr lang="en-US" sz="2400" b="1" i="1" dirty="0" smtClean="0">
              <a:solidFill>
                <a:srgbClr val="FFFFFF"/>
              </a:solidFill>
              <a:ea typeface="ＭＳ Ｐゴシック" charset="-128"/>
              <a:cs typeface="ＭＳ Ｐゴシック" charset="-128"/>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57200" y="0"/>
            <a:ext cx="8229600" cy="1143000"/>
          </a:xfrm>
        </p:spPr>
        <p:txBody>
          <a:bodyPr/>
          <a:lstStyle/>
          <a:p>
            <a:pPr defTabSz="457200" eaLnBrk="1" hangingPunct="1">
              <a:defRPr/>
            </a:pPr>
            <a:r>
              <a:rPr lang="en-US" sz="4000" dirty="0" smtClean="0">
                <a:ea typeface="ＭＳ Ｐゴシック" pitchFamily="-108" charset="-128"/>
                <a:cs typeface="ＭＳ Ｐゴシック" pitchFamily="-108" charset="-128"/>
              </a:rPr>
              <a:t>Wrap up from this meeting</a:t>
            </a:r>
            <a:endParaRPr lang="en-US" sz="4000" dirty="0" smtClean="0">
              <a:ea typeface="ＭＳ Ｐゴシック" pitchFamily="-108" charset="-128"/>
              <a:cs typeface="ＭＳ Ｐゴシック" pitchFamily="-108" charset="-128"/>
            </a:endParaRPr>
          </a:p>
        </p:txBody>
      </p:sp>
      <p:sp>
        <p:nvSpPr>
          <p:cNvPr id="56323" name="Rectangle 3"/>
          <p:cNvSpPr>
            <a:spLocks noGrp="1" noChangeArrowheads="1"/>
          </p:cNvSpPr>
          <p:nvPr>
            <p:ph type="body" sz="half" idx="4294967295"/>
          </p:nvPr>
        </p:nvSpPr>
        <p:spPr>
          <a:xfrm>
            <a:off x="838200" y="1905000"/>
            <a:ext cx="7620000" cy="4297363"/>
          </a:xfrm>
        </p:spPr>
        <p:txBody>
          <a:bodyPr/>
          <a:lstStyle/>
          <a:p>
            <a:pPr marL="339725" lvl="1" indent="-225425" defTabSz="457200" eaLnBrk="1" hangingPunct="1">
              <a:lnSpc>
                <a:spcPct val="70000"/>
              </a:lnSpc>
            </a:pPr>
            <a:r>
              <a:rPr lang="en-US" sz="2400" dirty="0" smtClean="0">
                <a:latin typeface="TradeGothicCondEighteen" charset="0"/>
              </a:rPr>
              <a:t>Action Items….</a:t>
            </a:r>
            <a:endParaRPr lang="en-US" sz="2400" dirty="0" smtClean="0">
              <a:latin typeface="TradeGothicCondEighteen" charset="0"/>
            </a:endParaRPr>
          </a:p>
          <a:p>
            <a:pPr marL="339725" lvl="1" indent="-225425" defTabSz="457200" eaLnBrk="1" hangingPunct="1">
              <a:lnSpc>
                <a:spcPct val="70000"/>
              </a:lnSpc>
            </a:pPr>
            <a:endParaRPr lang="en-US" sz="2400" dirty="0" smtClean="0">
              <a:latin typeface="TradeGothicCondEighteen" charset="0"/>
            </a:endParaRPr>
          </a:p>
          <a:p>
            <a:pPr marL="339725" lvl="1" indent="-225425" defTabSz="457200" eaLnBrk="1" hangingPunct="1">
              <a:lnSpc>
                <a:spcPct val="70000"/>
              </a:lnSpc>
            </a:pPr>
            <a:endParaRPr lang="en-US" sz="2400" dirty="0" smtClean="0">
              <a:latin typeface="TradeGothicCondEighteen" charset="0"/>
            </a:endParaRPr>
          </a:p>
          <a:p>
            <a:pPr marL="0" indent="0" defTabSz="457200" eaLnBrk="1" hangingPunct="1">
              <a:lnSpc>
                <a:spcPct val="70000"/>
              </a:lnSpc>
            </a:pPr>
            <a:endParaRPr lang="en-US" sz="2400" dirty="0" smtClean="0">
              <a:ea typeface="ＭＳ Ｐゴシック" charset="-128"/>
              <a:cs typeface="ＭＳ Ｐゴシック" charset="-128"/>
            </a:endParaRPr>
          </a:p>
          <a:p>
            <a:pPr marL="0" indent="0" defTabSz="457200" eaLnBrk="1" hangingPunct="1">
              <a:lnSpc>
                <a:spcPct val="70000"/>
              </a:lnSpc>
            </a:pPr>
            <a:endParaRPr lang="en-US" sz="2400" dirty="0" smtClean="0">
              <a:ea typeface="ＭＳ Ｐゴシック" charset="-128"/>
              <a:cs typeface="ＭＳ Ｐゴシック" charset="-128"/>
            </a:endParaRPr>
          </a:p>
          <a:p>
            <a:pPr marL="0" indent="0" defTabSz="457200" eaLnBrk="1" hangingPunct="1">
              <a:lnSpc>
                <a:spcPct val="70000"/>
              </a:lnSpc>
            </a:pPr>
            <a:endParaRPr lang="en-US" sz="2400" dirty="0" smtClean="0">
              <a:ea typeface="ＭＳ Ｐゴシック" charset="-128"/>
              <a:cs typeface="ＭＳ Ｐゴシック" charset="-128"/>
            </a:endParaRPr>
          </a:p>
          <a:p>
            <a:pPr marL="0" indent="0" defTabSz="457200" eaLnBrk="1" hangingPunct="1">
              <a:lnSpc>
                <a:spcPct val="70000"/>
              </a:lnSpc>
            </a:pPr>
            <a:r>
              <a:rPr lang="en-US" dirty="0" smtClean="0">
                <a:ea typeface="ＭＳ Ｐゴシック" charset="-128"/>
                <a:cs typeface="ＭＳ Ｐゴシック" charset="-128"/>
              </a:rPr>
              <a:t>	</a:t>
            </a:r>
            <a:endParaRPr lang="en-US" sz="2400" dirty="0" smtClean="0">
              <a:ea typeface="ＭＳ Ｐゴシック" charset="-128"/>
              <a:cs typeface="ＭＳ Ｐゴシック" charset="-128"/>
            </a:endParaRPr>
          </a:p>
          <a:p>
            <a:pPr marL="0" indent="0" defTabSz="457200" eaLnBrk="1" hangingPunct="1">
              <a:lnSpc>
                <a:spcPct val="70000"/>
              </a:lnSpc>
            </a:pPr>
            <a:endParaRPr lang="en-US" sz="2400" b="1" i="1" dirty="0" smtClean="0">
              <a:solidFill>
                <a:srgbClr val="FFFFFF"/>
              </a:solidFill>
              <a:ea typeface="ＭＳ Ｐゴシック" charset="-128"/>
              <a:cs typeface="ＭＳ Ｐゴシック" charset="-128"/>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8370" name="Group 7"/>
          <p:cNvGrpSpPr>
            <a:grpSpLocks/>
          </p:cNvGrpSpPr>
          <p:nvPr/>
        </p:nvGrpSpPr>
        <p:grpSpPr bwMode="auto">
          <a:xfrm>
            <a:off x="1143000" y="2209800"/>
            <a:ext cx="6591300" cy="2020888"/>
            <a:chOff x="720" y="2352"/>
            <a:chExt cx="4152" cy="1273"/>
          </a:xfrm>
        </p:grpSpPr>
        <p:pic>
          <p:nvPicPr>
            <p:cNvPr id="58371" name="Picture 4"/>
            <p:cNvPicPr>
              <a:picLocks noChangeAspect="1"/>
            </p:cNvPicPr>
            <p:nvPr/>
          </p:nvPicPr>
          <p:blipFill>
            <a:blip r:embed="rId2"/>
            <a:srcRect/>
            <a:stretch>
              <a:fillRect/>
            </a:stretch>
          </p:blipFill>
          <p:spPr bwMode="auto">
            <a:xfrm>
              <a:off x="3936" y="2352"/>
              <a:ext cx="936" cy="936"/>
            </a:xfrm>
            <a:prstGeom prst="rect">
              <a:avLst/>
            </a:prstGeom>
            <a:noFill/>
            <a:ln w="9525">
              <a:noFill/>
              <a:miter lim="800000"/>
              <a:headEnd/>
              <a:tailEnd/>
            </a:ln>
          </p:spPr>
        </p:pic>
        <p:pic>
          <p:nvPicPr>
            <p:cNvPr id="58372" name="Picture 6"/>
            <p:cNvPicPr>
              <a:picLocks noChangeAspect="1"/>
            </p:cNvPicPr>
            <p:nvPr/>
          </p:nvPicPr>
          <p:blipFill>
            <a:blip r:embed="rId3"/>
            <a:srcRect/>
            <a:stretch>
              <a:fillRect/>
            </a:stretch>
          </p:blipFill>
          <p:spPr bwMode="auto">
            <a:xfrm>
              <a:off x="816" y="2352"/>
              <a:ext cx="774" cy="768"/>
            </a:xfrm>
            <a:prstGeom prst="rect">
              <a:avLst/>
            </a:prstGeom>
            <a:noFill/>
            <a:ln w="9525">
              <a:noFill/>
              <a:miter lim="800000"/>
              <a:headEnd/>
              <a:tailEnd/>
            </a:ln>
          </p:spPr>
        </p:pic>
        <p:sp>
          <p:nvSpPr>
            <p:cNvPr id="58373" name="TextBox 3"/>
            <p:cNvSpPr txBox="1">
              <a:spLocks noChangeArrowheads="1"/>
            </p:cNvSpPr>
            <p:nvPr/>
          </p:nvSpPr>
          <p:spPr bwMode="auto">
            <a:xfrm>
              <a:off x="720" y="2352"/>
              <a:ext cx="4152" cy="1273"/>
            </a:xfrm>
            <a:prstGeom prst="rect">
              <a:avLst/>
            </a:prstGeom>
            <a:noFill/>
            <a:ln w="9525">
              <a:solidFill>
                <a:schemeClr val="tx1"/>
              </a:solidFill>
              <a:miter lim="800000"/>
              <a:headEnd/>
              <a:tailEnd/>
            </a:ln>
          </p:spPr>
          <p:txBody>
            <a:bodyPr>
              <a:prstTxWarp prst="textNoShape">
                <a:avLst/>
              </a:prstTxWarp>
              <a:spAutoFit/>
            </a:bodyPr>
            <a:lstStyle/>
            <a:p>
              <a:pPr algn="ctr" defTabSz="457200"/>
              <a:endParaRPr lang="en-US" b="1">
                <a:latin typeface="Calibri" charset="0"/>
              </a:endParaRPr>
            </a:p>
            <a:p>
              <a:pPr algn="ctr" defTabSz="457200"/>
              <a:r>
                <a:rPr lang="en-US" b="1">
                  <a:latin typeface="Calibri" charset="0"/>
                </a:rPr>
                <a:t>Kevin Werner</a:t>
              </a:r>
            </a:p>
            <a:p>
              <a:pPr algn="ctr" defTabSz="457200"/>
              <a:endParaRPr lang="en-US" b="1">
                <a:latin typeface="Calibri" charset="0"/>
              </a:endParaRPr>
            </a:p>
            <a:p>
              <a:pPr algn="ctr" defTabSz="457200"/>
              <a:r>
                <a:rPr lang="en-US">
                  <a:latin typeface="Calibri" charset="0"/>
                </a:rPr>
                <a:t>CBRFC Service Coordination Hydrologist</a:t>
              </a:r>
            </a:p>
            <a:p>
              <a:pPr algn="ctr" defTabSz="457200"/>
              <a:r>
                <a:rPr lang="en-US">
                  <a:latin typeface="Calibri" charset="0"/>
                </a:rPr>
                <a:t>Phone: 801.524.5130</a:t>
              </a:r>
            </a:p>
            <a:p>
              <a:pPr algn="ctr" defTabSz="457200"/>
              <a:r>
                <a:rPr lang="en-US">
                  <a:latin typeface="Calibri" charset="0"/>
                </a:rPr>
                <a:t>Email: </a:t>
              </a:r>
              <a:r>
                <a:rPr lang="en-US">
                  <a:latin typeface="Calibri" charset="0"/>
                  <a:hlinkClick r:id="rId4"/>
                </a:rPr>
                <a:t>kevin.werner@noaa</a:t>
              </a:r>
              <a:r>
                <a:rPr lang="en-US">
                  <a:latin typeface="Calibri" charset="0"/>
                </a:rPr>
                <a:t>.gov</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1536700" y="3794125"/>
            <a:ext cx="1504950" cy="641350"/>
            <a:chOff x="987" y="2012"/>
            <a:chExt cx="948" cy="404"/>
          </a:xfrm>
        </p:grpSpPr>
        <p:sp>
          <p:nvSpPr>
            <p:cNvPr id="40984" name="Line 3"/>
            <p:cNvSpPr>
              <a:spLocks noChangeShapeType="1"/>
            </p:cNvSpPr>
            <p:nvPr/>
          </p:nvSpPr>
          <p:spPr bwMode="auto">
            <a:xfrm>
              <a:off x="1048" y="2228"/>
              <a:ext cx="887" cy="1"/>
            </a:xfrm>
            <a:prstGeom prst="line">
              <a:avLst/>
            </a:prstGeom>
            <a:noFill/>
            <a:ln w="25400">
              <a:solidFill>
                <a:schemeClr val="tx1"/>
              </a:solidFill>
              <a:round/>
              <a:headEnd type="none" w="sm" len="sm"/>
              <a:tailEnd type="stealth" w="med" len="med"/>
            </a:ln>
          </p:spPr>
          <p:txBody>
            <a:bodyPr wrap="none" anchor="ctr">
              <a:prstTxWarp prst="textNoShape">
                <a:avLst/>
              </a:prstTxWarp>
            </a:bodyPr>
            <a:lstStyle/>
            <a:p>
              <a:endParaRPr lang="en-US"/>
            </a:p>
          </p:txBody>
        </p:sp>
        <p:sp>
          <p:nvSpPr>
            <p:cNvPr id="40985" name="Rectangle 4"/>
            <p:cNvSpPr>
              <a:spLocks noChangeArrowheads="1"/>
            </p:cNvSpPr>
            <p:nvPr/>
          </p:nvSpPr>
          <p:spPr bwMode="auto">
            <a:xfrm>
              <a:off x="987" y="2012"/>
              <a:ext cx="948" cy="404"/>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a:t>Forecast</a:t>
              </a:r>
            </a:p>
            <a:p>
              <a:pPr algn="ctr"/>
              <a:r>
                <a:rPr lang="en-US"/>
                <a:t>precip / temp</a:t>
              </a:r>
            </a:p>
          </p:txBody>
        </p:sp>
      </p:grpSp>
      <p:sp>
        <p:nvSpPr>
          <p:cNvPr id="40963" name="Rectangle 8"/>
          <p:cNvSpPr>
            <a:spLocks noChangeArrowheads="1"/>
          </p:cNvSpPr>
          <p:nvPr/>
        </p:nvSpPr>
        <p:spPr bwMode="auto">
          <a:xfrm rot="-5400000">
            <a:off x="-996156" y="3585369"/>
            <a:ext cx="4191000" cy="830262"/>
          </a:xfrm>
          <a:prstGeom prst="rect">
            <a:avLst/>
          </a:prstGeom>
          <a:solidFill>
            <a:schemeClr val="accent1"/>
          </a:solidFill>
          <a:ln w="25400">
            <a:solidFill>
              <a:schemeClr val="tx1"/>
            </a:solidFill>
            <a:miter lim="800000"/>
            <a:headEnd/>
            <a:tailEnd/>
          </a:ln>
        </p:spPr>
        <p:txBody>
          <a:bodyPr lIns="92075" tIns="46038" rIns="92075" bIns="46038">
            <a:prstTxWarp prst="textNoShape">
              <a:avLst/>
            </a:prstTxWarp>
            <a:spAutoFit/>
          </a:bodyPr>
          <a:lstStyle/>
          <a:p>
            <a:pPr algn="ctr"/>
            <a:r>
              <a:rPr lang="en-US" sz="2400"/>
              <a:t>Weather and Climate Forecasts</a:t>
            </a:r>
          </a:p>
        </p:txBody>
      </p:sp>
      <p:sp>
        <p:nvSpPr>
          <p:cNvPr id="40964" name="Rectangle 9"/>
          <p:cNvSpPr>
            <a:spLocks noChangeArrowheads="1"/>
          </p:cNvSpPr>
          <p:nvPr/>
        </p:nvSpPr>
        <p:spPr bwMode="auto">
          <a:xfrm>
            <a:off x="3275013" y="3422650"/>
            <a:ext cx="1679575" cy="1422400"/>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40965" name="Rectangle 10"/>
          <p:cNvSpPr>
            <a:spLocks noChangeArrowheads="1"/>
          </p:cNvSpPr>
          <p:nvPr/>
        </p:nvSpPr>
        <p:spPr bwMode="auto">
          <a:xfrm>
            <a:off x="3429000" y="3505200"/>
            <a:ext cx="1390650" cy="1201738"/>
          </a:xfrm>
          <a:prstGeom prst="rect">
            <a:avLst/>
          </a:prstGeom>
          <a:noFill/>
          <a:ln w="25400">
            <a:noFill/>
            <a:miter lim="800000"/>
            <a:headEnd/>
            <a:tailEnd/>
          </a:ln>
        </p:spPr>
        <p:txBody>
          <a:bodyPr wrap="none" lIns="92075" tIns="46038" rIns="92075" bIns="46038">
            <a:prstTxWarp prst="textNoShape">
              <a:avLst/>
            </a:prstTxWarp>
            <a:spAutoFit/>
          </a:bodyPr>
          <a:lstStyle/>
          <a:p>
            <a:pPr algn="ctr"/>
            <a:r>
              <a:rPr lang="en-US" sz="2400"/>
              <a:t>River</a:t>
            </a:r>
          </a:p>
          <a:p>
            <a:pPr algn="ctr"/>
            <a:r>
              <a:rPr lang="en-US" sz="2400"/>
              <a:t>Forecast</a:t>
            </a:r>
          </a:p>
          <a:p>
            <a:pPr algn="ctr"/>
            <a:r>
              <a:rPr lang="en-US" sz="2400"/>
              <a:t>System</a:t>
            </a:r>
          </a:p>
        </p:txBody>
      </p:sp>
      <p:sp>
        <p:nvSpPr>
          <p:cNvPr id="40966" name="Rectangle 11"/>
          <p:cNvSpPr>
            <a:spLocks noChangeArrowheads="1"/>
          </p:cNvSpPr>
          <p:nvPr/>
        </p:nvSpPr>
        <p:spPr bwMode="auto">
          <a:xfrm>
            <a:off x="4800600" y="4876800"/>
            <a:ext cx="1339850" cy="366713"/>
          </a:xfrm>
          <a:prstGeom prst="rect">
            <a:avLst/>
          </a:prstGeom>
          <a:noFill/>
          <a:ln w="9525">
            <a:noFill/>
            <a:miter lim="800000"/>
            <a:headEnd/>
            <a:tailEnd/>
          </a:ln>
        </p:spPr>
        <p:txBody>
          <a:bodyPr wrap="none" lIns="92075" tIns="46038" rIns="92075" bIns="46038">
            <a:prstTxWarp prst="textNoShape">
              <a:avLst/>
            </a:prstTxWarp>
            <a:spAutoFit/>
          </a:bodyPr>
          <a:lstStyle/>
          <a:p>
            <a:r>
              <a:rPr lang="en-US"/>
              <a:t>parameters</a:t>
            </a:r>
          </a:p>
        </p:txBody>
      </p:sp>
      <p:sp>
        <p:nvSpPr>
          <p:cNvPr id="40967" name="Line 12"/>
          <p:cNvSpPr>
            <a:spLocks noChangeShapeType="1"/>
          </p:cNvSpPr>
          <p:nvPr/>
        </p:nvSpPr>
        <p:spPr bwMode="auto">
          <a:xfrm flipH="1" flipV="1">
            <a:off x="4724400" y="4953000"/>
            <a:ext cx="76200" cy="533400"/>
          </a:xfrm>
          <a:prstGeom prst="line">
            <a:avLst/>
          </a:prstGeom>
          <a:noFill/>
          <a:ln w="25400">
            <a:solidFill>
              <a:schemeClr val="tx1"/>
            </a:solidFill>
            <a:round/>
            <a:headEnd type="none" w="sm" len="sm"/>
            <a:tailEnd type="stealth" w="med" len="med"/>
          </a:ln>
        </p:spPr>
        <p:txBody>
          <a:bodyPr wrap="none" anchor="ctr">
            <a:prstTxWarp prst="textNoShape">
              <a:avLst/>
            </a:prstTxWarp>
          </a:bodyPr>
          <a:lstStyle/>
          <a:p>
            <a:endParaRPr lang="en-US"/>
          </a:p>
        </p:txBody>
      </p:sp>
      <p:sp>
        <p:nvSpPr>
          <p:cNvPr id="40968" name="Rectangle 14"/>
          <p:cNvSpPr>
            <a:spLocks noChangeArrowheads="1"/>
          </p:cNvSpPr>
          <p:nvPr/>
        </p:nvSpPr>
        <p:spPr bwMode="auto">
          <a:xfrm>
            <a:off x="2286000" y="5562600"/>
            <a:ext cx="1590675" cy="822325"/>
          </a:xfrm>
          <a:prstGeom prst="rect">
            <a:avLst/>
          </a:prstGeom>
          <a:solidFill>
            <a:schemeClr val="accent1"/>
          </a:solidFill>
          <a:ln w="25400">
            <a:solidFill>
              <a:schemeClr val="tx1"/>
            </a:solidFill>
            <a:miter lim="800000"/>
            <a:headEnd/>
            <a:tailEnd/>
          </a:ln>
        </p:spPr>
        <p:txBody>
          <a:bodyPr wrap="none" lIns="92075" tIns="46038" rIns="92075" bIns="46038">
            <a:prstTxWarp prst="textNoShape">
              <a:avLst/>
            </a:prstTxWarp>
            <a:spAutoFit/>
          </a:bodyPr>
          <a:lstStyle/>
          <a:p>
            <a:pPr algn="ctr"/>
            <a:r>
              <a:rPr lang="en-US" sz="2400"/>
              <a:t>Observed </a:t>
            </a:r>
          </a:p>
          <a:p>
            <a:pPr algn="ctr"/>
            <a:r>
              <a:rPr lang="en-US" sz="2400"/>
              <a:t>Data</a:t>
            </a:r>
          </a:p>
        </p:txBody>
      </p:sp>
      <p:sp>
        <p:nvSpPr>
          <p:cNvPr id="40969" name="Rectangle 15"/>
          <p:cNvSpPr>
            <a:spLocks noChangeArrowheads="1"/>
          </p:cNvSpPr>
          <p:nvPr/>
        </p:nvSpPr>
        <p:spPr bwMode="auto">
          <a:xfrm>
            <a:off x="1828800" y="4724400"/>
            <a:ext cx="1725613" cy="647700"/>
          </a:xfrm>
          <a:prstGeom prst="rect">
            <a:avLst/>
          </a:prstGeom>
          <a:noFill/>
          <a:ln w="9525">
            <a:noFill/>
            <a:miter lim="800000"/>
            <a:headEnd/>
            <a:tailEnd/>
          </a:ln>
        </p:spPr>
        <p:txBody>
          <a:bodyPr wrap="none" lIns="92075" tIns="46038" rIns="92075" bIns="46038">
            <a:prstTxWarp prst="textNoShape">
              <a:avLst/>
            </a:prstTxWarp>
            <a:spAutoFit/>
          </a:bodyPr>
          <a:lstStyle/>
          <a:p>
            <a:r>
              <a:rPr lang="en-US"/>
              <a:t>Analysis &amp;</a:t>
            </a:r>
          </a:p>
          <a:p>
            <a:r>
              <a:rPr lang="en-US"/>
              <a:t>Quality Control</a:t>
            </a:r>
          </a:p>
        </p:txBody>
      </p:sp>
      <p:sp>
        <p:nvSpPr>
          <p:cNvPr id="40970" name="Line 16"/>
          <p:cNvSpPr>
            <a:spLocks noChangeShapeType="1"/>
          </p:cNvSpPr>
          <p:nvPr/>
        </p:nvSpPr>
        <p:spPr bwMode="auto">
          <a:xfrm flipV="1">
            <a:off x="3429000" y="4968875"/>
            <a:ext cx="65088" cy="517525"/>
          </a:xfrm>
          <a:prstGeom prst="line">
            <a:avLst/>
          </a:prstGeom>
          <a:noFill/>
          <a:ln w="25400">
            <a:solidFill>
              <a:schemeClr val="tx1"/>
            </a:solidFill>
            <a:round/>
            <a:headEnd type="none" w="sm" len="sm"/>
            <a:tailEnd type="stealth" w="med" len="med"/>
          </a:ln>
        </p:spPr>
        <p:txBody>
          <a:bodyPr wrap="none" anchor="ctr">
            <a:prstTxWarp prst="textNoShape">
              <a:avLst/>
            </a:prstTxWarp>
          </a:bodyPr>
          <a:lstStyle/>
          <a:p>
            <a:endParaRPr lang="en-US"/>
          </a:p>
        </p:txBody>
      </p:sp>
      <p:sp>
        <p:nvSpPr>
          <p:cNvPr id="40971" name="Rectangle 17"/>
          <p:cNvSpPr>
            <a:spLocks noChangeArrowheads="1"/>
          </p:cNvSpPr>
          <p:nvPr/>
        </p:nvSpPr>
        <p:spPr bwMode="auto">
          <a:xfrm>
            <a:off x="4343400" y="5562600"/>
            <a:ext cx="1644650" cy="457200"/>
          </a:xfrm>
          <a:prstGeom prst="rect">
            <a:avLst/>
          </a:prstGeom>
          <a:solidFill>
            <a:schemeClr val="accent1"/>
          </a:solidFill>
          <a:ln w="25400">
            <a:solidFill>
              <a:schemeClr val="tx1"/>
            </a:solidFill>
            <a:miter lim="800000"/>
            <a:headEnd/>
            <a:tailEnd/>
          </a:ln>
        </p:spPr>
        <p:txBody>
          <a:bodyPr wrap="none" lIns="92075" tIns="46038" rIns="92075" bIns="46038">
            <a:prstTxWarp prst="textNoShape">
              <a:avLst/>
            </a:prstTxWarp>
            <a:spAutoFit/>
          </a:bodyPr>
          <a:lstStyle/>
          <a:p>
            <a:pPr algn="ctr"/>
            <a:r>
              <a:rPr lang="en-US" sz="2400"/>
              <a:t>Calibration</a:t>
            </a:r>
          </a:p>
        </p:txBody>
      </p:sp>
      <p:sp>
        <p:nvSpPr>
          <p:cNvPr id="40972" name="Line 18"/>
          <p:cNvSpPr>
            <a:spLocks noChangeShapeType="1"/>
          </p:cNvSpPr>
          <p:nvPr/>
        </p:nvSpPr>
        <p:spPr bwMode="auto">
          <a:xfrm flipV="1">
            <a:off x="4191000" y="2514600"/>
            <a:ext cx="0" cy="762000"/>
          </a:xfrm>
          <a:prstGeom prst="line">
            <a:avLst/>
          </a:prstGeom>
          <a:noFill/>
          <a:ln w="25400">
            <a:solidFill>
              <a:schemeClr val="tx1"/>
            </a:solidFill>
            <a:round/>
            <a:headEnd/>
            <a:tailEnd type="stealth" w="med" len="med"/>
          </a:ln>
        </p:spPr>
        <p:txBody>
          <a:bodyPr wrap="none" anchor="ctr">
            <a:prstTxWarp prst="textNoShape">
              <a:avLst/>
            </a:prstTxWarp>
          </a:bodyPr>
          <a:lstStyle/>
          <a:p>
            <a:endParaRPr lang="en-US"/>
          </a:p>
        </p:txBody>
      </p:sp>
      <p:sp>
        <p:nvSpPr>
          <p:cNvPr id="40973" name="Rectangle 19"/>
          <p:cNvSpPr>
            <a:spLocks noChangeArrowheads="1"/>
          </p:cNvSpPr>
          <p:nvPr/>
        </p:nvSpPr>
        <p:spPr bwMode="auto">
          <a:xfrm>
            <a:off x="4343400" y="2514600"/>
            <a:ext cx="1111250" cy="64135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a:t>model</a:t>
            </a:r>
          </a:p>
          <a:p>
            <a:pPr algn="ctr"/>
            <a:r>
              <a:rPr lang="en-US"/>
              <a:t>guidance</a:t>
            </a:r>
          </a:p>
        </p:txBody>
      </p:sp>
      <p:sp>
        <p:nvSpPr>
          <p:cNvPr id="40974" name="Rectangle 22"/>
          <p:cNvSpPr>
            <a:spLocks noChangeArrowheads="1"/>
          </p:cNvSpPr>
          <p:nvPr/>
        </p:nvSpPr>
        <p:spPr bwMode="auto">
          <a:xfrm>
            <a:off x="2286000" y="1752600"/>
            <a:ext cx="3778250" cy="461963"/>
          </a:xfrm>
          <a:prstGeom prst="rect">
            <a:avLst/>
          </a:prstGeom>
          <a:solidFill>
            <a:schemeClr val="accent1"/>
          </a:solidFill>
          <a:ln w="25400">
            <a:solidFill>
              <a:schemeClr val="tx1"/>
            </a:solidFill>
            <a:miter lim="800000"/>
            <a:headEnd/>
            <a:tailEnd/>
          </a:ln>
        </p:spPr>
        <p:txBody>
          <a:bodyPr wrap="none" lIns="92075" tIns="46038" rIns="92075" bIns="46038">
            <a:prstTxWarp prst="textNoShape">
              <a:avLst/>
            </a:prstTxWarp>
            <a:spAutoFit/>
          </a:bodyPr>
          <a:lstStyle/>
          <a:p>
            <a:pPr algn="ctr"/>
            <a:r>
              <a:rPr lang="en-US" sz="2400"/>
              <a:t>Hydrologic Model Analysis</a:t>
            </a:r>
          </a:p>
        </p:txBody>
      </p:sp>
      <p:sp>
        <p:nvSpPr>
          <p:cNvPr id="40975" name="Rectangle 23"/>
          <p:cNvSpPr>
            <a:spLocks noChangeArrowheads="1"/>
          </p:cNvSpPr>
          <p:nvPr/>
        </p:nvSpPr>
        <p:spPr bwMode="auto">
          <a:xfrm>
            <a:off x="2362200" y="2438400"/>
            <a:ext cx="1327150" cy="915988"/>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a:t>hydrologic</a:t>
            </a:r>
          </a:p>
          <a:p>
            <a:pPr algn="ctr"/>
            <a:r>
              <a:rPr lang="en-US"/>
              <a:t>expertise &amp;</a:t>
            </a:r>
          </a:p>
          <a:p>
            <a:pPr algn="ctr"/>
            <a:r>
              <a:rPr lang="en-US"/>
              <a:t>judgment</a:t>
            </a:r>
          </a:p>
        </p:txBody>
      </p:sp>
      <p:sp>
        <p:nvSpPr>
          <p:cNvPr id="40976" name="Line 24"/>
          <p:cNvSpPr>
            <a:spLocks noChangeShapeType="1"/>
          </p:cNvSpPr>
          <p:nvPr/>
        </p:nvSpPr>
        <p:spPr bwMode="auto">
          <a:xfrm flipV="1">
            <a:off x="3886200" y="2514600"/>
            <a:ext cx="0" cy="762000"/>
          </a:xfrm>
          <a:prstGeom prst="line">
            <a:avLst/>
          </a:prstGeom>
          <a:noFill/>
          <a:ln w="25400">
            <a:solidFill>
              <a:schemeClr val="tx1"/>
            </a:solidFill>
            <a:round/>
            <a:headEnd type="stealth" w="med" len="med"/>
            <a:tailEnd/>
          </a:ln>
        </p:spPr>
        <p:txBody>
          <a:bodyPr wrap="none" anchor="ctr">
            <a:prstTxWarp prst="textNoShape">
              <a:avLst/>
            </a:prstTxWarp>
          </a:bodyPr>
          <a:lstStyle/>
          <a:p>
            <a:endParaRPr lang="en-US"/>
          </a:p>
        </p:txBody>
      </p:sp>
      <p:sp>
        <p:nvSpPr>
          <p:cNvPr id="40977" name="Line 25"/>
          <p:cNvSpPr>
            <a:spLocks noChangeShapeType="1"/>
          </p:cNvSpPr>
          <p:nvPr/>
        </p:nvSpPr>
        <p:spPr bwMode="auto">
          <a:xfrm>
            <a:off x="5029200" y="4114800"/>
            <a:ext cx="990600" cy="0"/>
          </a:xfrm>
          <a:prstGeom prst="line">
            <a:avLst/>
          </a:prstGeom>
          <a:noFill/>
          <a:ln w="25400">
            <a:solidFill>
              <a:schemeClr val="tx1"/>
            </a:solidFill>
            <a:round/>
            <a:headEnd type="none" w="sm" len="sm"/>
            <a:tailEnd type="stealth" w="med" len="med"/>
          </a:ln>
        </p:spPr>
        <p:txBody>
          <a:bodyPr wrap="none" anchor="ctr">
            <a:prstTxWarp prst="textNoShape">
              <a:avLst/>
            </a:prstTxWarp>
          </a:bodyPr>
          <a:lstStyle/>
          <a:p>
            <a:endParaRPr lang="en-US"/>
          </a:p>
        </p:txBody>
      </p:sp>
      <p:sp>
        <p:nvSpPr>
          <p:cNvPr id="40978" name="Rectangle 26"/>
          <p:cNvSpPr>
            <a:spLocks noChangeArrowheads="1"/>
          </p:cNvSpPr>
          <p:nvPr/>
        </p:nvSpPr>
        <p:spPr bwMode="auto">
          <a:xfrm>
            <a:off x="5003800" y="3794125"/>
            <a:ext cx="1098550" cy="64135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a:t>Outputs</a:t>
            </a:r>
          </a:p>
          <a:p>
            <a:pPr algn="ctr"/>
            <a:r>
              <a:rPr lang="en-US"/>
              <a:t>Graphics</a:t>
            </a:r>
          </a:p>
        </p:txBody>
      </p:sp>
      <p:sp>
        <p:nvSpPr>
          <p:cNvPr id="40979" name="Rectangle 28"/>
          <p:cNvSpPr>
            <a:spLocks noChangeArrowheads="1"/>
          </p:cNvSpPr>
          <p:nvPr/>
        </p:nvSpPr>
        <p:spPr bwMode="auto">
          <a:xfrm>
            <a:off x="6248400" y="3657600"/>
            <a:ext cx="1712913" cy="831850"/>
          </a:xfrm>
          <a:prstGeom prst="rect">
            <a:avLst/>
          </a:prstGeom>
          <a:solidFill>
            <a:schemeClr val="accent1"/>
          </a:solidFill>
          <a:ln w="25400">
            <a:solidFill>
              <a:schemeClr val="tx1"/>
            </a:solidFill>
            <a:miter lim="800000"/>
            <a:headEnd/>
            <a:tailEnd/>
          </a:ln>
        </p:spPr>
        <p:txBody>
          <a:bodyPr lIns="92075" tIns="46038" rIns="92075" bIns="46038">
            <a:prstTxWarp prst="textNoShape">
              <a:avLst/>
            </a:prstTxWarp>
            <a:spAutoFit/>
          </a:bodyPr>
          <a:lstStyle/>
          <a:p>
            <a:pPr algn="ctr"/>
            <a:r>
              <a:rPr lang="en-US" sz="2400"/>
              <a:t>River Forecasts</a:t>
            </a:r>
          </a:p>
        </p:txBody>
      </p:sp>
      <p:sp>
        <p:nvSpPr>
          <p:cNvPr id="40980" name="Line 12"/>
          <p:cNvSpPr>
            <a:spLocks noChangeShapeType="1"/>
          </p:cNvSpPr>
          <p:nvPr/>
        </p:nvSpPr>
        <p:spPr bwMode="auto">
          <a:xfrm>
            <a:off x="7086600" y="4572000"/>
            <a:ext cx="304800" cy="685800"/>
          </a:xfrm>
          <a:prstGeom prst="line">
            <a:avLst/>
          </a:prstGeom>
          <a:noFill/>
          <a:ln w="25400">
            <a:solidFill>
              <a:schemeClr val="tx1"/>
            </a:solidFill>
            <a:round/>
            <a:headEnd type="none" w="sm" len="sm"/>
            <a:tailEnd type="stealth" w="med" len="med"/>
          </a:ln>
        </p:spPr>
        <p:txBody>
          <a:bodyPr wrap="none" anchor="ctr">
            <a:prstTxWarp prst="textNoShape">
              <a:avLst/>
            </a:prstTxWarp>
          </a:bodyPr>
          <a:lstStyle/>
          <a:p>
            <a:endParaRPr lang="en-US"/>
          </a:p>
        </p:txBody>
      </p:sp>
      <p:sp>
        <p:nvSpPr>
          <p:cNvPr id="40981" name="Rectangle 14"/>
          <p:cNvSpPr>
            <a:spLocks noChangeArrowheads="1"/>
          </p:cNvSpPr>
          <p:nvPr/>
        </p:nvSpPr>
        <p:spPr bwMode="auto">
          <a:xfrm>
            <a:off x="7010400" y="5638800"/>
            <a:ext cx="1600200" cy="461963"/>
          </a:xfrm>
          <a:prstGeom prst="rect">
            <a:avLst/>
          </a:prstGeom>
          <a:solidFill>
            <a:schemeClr val="accent1"/>
          </a:solidFill>
          <a:ln w="25400">
            <a:solidFill>
              <a:schemeClr val="tx1"/>
            </a:solidFill>
            <a:miter lim="800000"/>
            <a:headEnd/>
            <a:tailEnd/>
          </a:ln>
        </p:spPr>
        <p:txBody>
          <a:bodyPr lIns="92075" tIns="46038" rIns="92075" bIns="46038">
            <a:prstTxWarp prst="textNoShape">
              <a:avLst/>
            </a:prstTxWarp>
            <a:spAutoFit/>
          </a:bodyPr>
          <a:lstStyle/>
          <a:p>
            <a:pPr algn="ctr"/>
            <a:r>
              <a:rPr lang="en-US" sz="2400"/>
              <a:t>Decisions</a:t>
            </a:r>
          </a:p>
        </p:txBody>
      </p:sp>
      <p:sp>
        <p:nvSpPr>
          <p:cNvPr id="40982" name="Rectangle 11"/>
          <p:cNvSpPr>
            <a:spLocks noChangeArrowheads="1"/>
          </p:cNvSpPr>
          <p:nvPr/>
        </p:nvSpPr>
        <p:spPr bwMode="auto">
          <a:xfrm>
            <a:off x="7543800" y="4648200"/>
            <a:ext cx="1752600" cy="923925"/>
          </a:xfrm>
          <a:prstGeom prst="rect">
            <a:avLst/>
          </a:prstGeom>
          <a:noFill/>
          <a:ln w="9525">
            <a:noFill/>
            <a:miter lim="800000"/>
            <a:headEnd/>
            <a:tailEnd/>
          </a:ln>
        </p:spPr>
        <p:txBody>
          <a:bodyPr lIns="92075" tIns="46038" rIns="92075" bIns="46038">
            <a:prstTxWarp prst="textNoShape">
              <a:avLst/>
            </a:prstTxWarp>
            <a:spAutoFit/>
          </a:bodyPr>
          <a:lstStyle/>
          <a:p>
            <a:r>
              <a:rPr lang="en-US"/>
              <a:t>Rules, values, other factors, politics</a:t>
            </a:r>
          </a:p>
        </p:txBody>
      </p:sp>
      <p:sp>
        <p:nvSpPr>
          <p:cNvPr id="26" name="Title 25"/>
          <p:cNvSpPr>
            <a:spLocks noGrp="1"/>
          </p:cNvSpPr>
          <p:nvPr>
            <p:ph type="title"/>
          </p:nvPr>
        </p:nvSpPr>
        <p:spPr>
          <a:xfrm>
            <a:off x="1676400" y="0"/>
            <a:ext cx="7467600" cy="1219200"/>
          </a:xfrm>
        </p:spPr>
        <p:txBody>
          <a:bodyPr/>
          <a:lstStyle/>
          <a:p>
            <a:pPr>
              <a:defRPr/>
            </a:pPr>
            <a:r>
              <a:rPr lang="en-US" dirty="0" smtClean="0">
                <a:ea typeface="ＭＳ Ｐゴシック" pitchFamily="-108" charset="-128"/>
                <a:cs typeface="ＭＳ Ｐゴシック" pitchFamily="-108" charset="-128"/>
              </a:rPr>
              <a:t>Forecast Process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25"/>
          <p:cNvSpPr>
            <a:spLocks noGrp="1"/>
          </p:cNvSpPr>
          <p:nvPr>
            <p:ph type="title"/>
          </p:nvPr>
        </p:nvSpPr>
        <p:spPr>
          <a:xfrm>
            <a:off x="1676400" y="0"/>
            <a:ext cx="7467600" cy="1219200"/>
          </a:xfrm>
        </p:spPr>
        <p:txBody>
          <a:bodyPr/>
          <a:lstStyle/>
          <a:p>
            <a:pPr>
              <a:defRPr/>
            </a:pPr>
            <a:r>
              <a:rPr lang="en-US" dirty="0" smtClean="0">
                <a:ea typeface="ＭＳ Ｐゴシック" pitchFamily="-108" charset="-128"/>
                <a:cs typeface="ＭＳ Ｐゴシック" pitchFamily="-108" charset="-128"/>
              </a:rPr>
              <a:t>CBRFC Research Needs</a:t>
            </a:r>
          </a:p>
        </p:txBody>
      </p:sp>
      <p:pic>
        <p:nvPicPr>
          <p:cNvPr id="41987" name="Picture 27" descr="temp.png"/>
          <p:cNvPicPr>
            <a:picLocks noChangeAspect="1"/>
          </p:cNvPicPr>
          <p:nvPr/>
        </p:nvPicPr>
        <p:blipFill>
          <a:blip r:embed="rId2">
            <a:lum bright="14000" contrast="60000"/>
            <a:alphaModFix amt="44000"/>
          </a:blip>
          <a:srcRect/>
          <a:stretch>
            <a:fillRect/>
          </a:stretch>
        </p:blipFill>
        <p:spPr bwMode="auto">
          <a:xfrm>
            <a:off x="506413" y="1676400"/>
            <a:ext cx="8637587" cy="4668838"/>
          </a:xfrm>
          <a:prstGeom prst="rect">
            <a:avLst/>
          </a:prstGeom>
          <a:noFill/>
          <a:ln w="9525">
            <a:noFill/>
            <a:miter lim="800000"/>
            <a:headEnd/>
            <a:tailEnd/>
          </a:ln>
        </p:spPr>
      </p:pic>
      <p:sp>
        <p:nvSpPr>
          <p:cNvPr id="29" name="TextBox 28"/>
          <p:cNvSpPr txBox="1"/>
          <p:nvPr/>
        </p:nvSpPr>
        <p:spPr>
          <a:xfrm>
            <a:off x="1676400" y="5105400"/>
            <a:ext cx="2362200" cy="646331"/>
          </a:xfrm>
          <a:prstGeom prst="rect">
            <a:avLst/>
          </a:prstGeom>
          <a:solidFill>
            <a:schemeClr val="bg1"/>
          </a:solidFill>
          <a:ln>
            <a:solidFill>
              <a:srgbClr val="0000FF"/>
            </a:solidFill>
          </a:ln>
          <a:effectLst>
            <a:glow rad="101600">
              <a:srgbClr val="0000FF">
                <a:alpha val="75000"/>
              </a:srgbClr>
            </a:glow>
          </a:effectLst>
        </p:spPr>
        <p:txBody>
          <a:bodyPr>
            <a:prstTxWarp prst="textNoShape">
              <a:avLst/>
            </a:prstTxWarp>
            <a:spAutoFit/>
          </a:bodyPr>
          <a:lstStyle/>
          <a:p>
            <a:pPr>
              <a:defRPr/>
            </a:pPr>
            <a:r>
              <a:rPr lang="en-US">
                <a:solidFill>
                  <a:srgbClr val="0000FF"/>
                </a:solidFill>
                <a:latin typeface="Arial" pitchFamily="-108" charset="0"/>
              </a:rPr>
              <a:t>1. Improve precipitation analysis</a:t>
            </a:r>
          </a:p>
        </p:txBody>
      </p:sp>
      <p:sp>
        <p:nvSpPr>
          <p:cNvPr id="30" name="TextBox 29"/>
          <p:cNvSpPr txBox="1"/>
          <p:nvPr/>
        </p:nvSpPr>
        <p:spPr>
          <a:xfrm>
            <a:off x="609600" y="3200400"/>
            <a:ext cx="2362200" cy="923330"/>
          </a:xfrm>
          <a:prstGeom prst="rect">
            <a:avLst/>
          </a:prstGeom>
          <a:solidFill>
            <a:schemeClr val="bg1"/>
          </a:solidFill>
          <a:ln>
            <a:solidFill>
              <a:srgbClr val="0000FF"/>
            </a:solidFill>
          </a:ln>
          <a:effectLst>
            <a:glow rad="101600">
              <a:srgbClr val="0000FF">
                <a:alpha val="75000"/>
              </a:srgbClr>
            </a:glow>
          </a:effectLst>
        </p:spPr>
        <p:txBody>
          <a:bodyPr>
            <a:prstTxWarp prst="textNoShape">
              <a:avLst/>
            </a:prstTxWarp>
            <a:spAutoFit/>
          </a:bodyPr>
          <a:lstStyle/>
          <a:p>
            <a:pPr>
              <a:defRPr/>
            </a:pPr>
            <a:r>
              <a:rPr lang="en-US">
                <a:solidFill>
                  <a:srgbClr val="0000FF"/>
                </a:solidFill>
                <a:latin typeface="Arial" pitchFamily="-108" charset="0"/>
              </a:rPr>
              <a:t>2. Improve use of weather and climate forecasts</a:t>
            </a:r>
          </a:p>
        </p:txBody>
      </p:sp>
      <p:sp>
        <p:nvSpPr>
          <p:cNvPr id="32" name="TextBox 31"/>
          <p:cNvSpPr txBox="1"/>
          <p:nvPr/>
        </p:nvSpPr>
        <p:spPr>
          <a:xfrm>
            <a:off x="4114800" y="1981200"/>
            <a:ext cx="2209800" cy="923330"/>
          </a:xfrm>
          <a:prstGeom prst="rect">
            <a:avLst/>
          </a:prstGeom>
          <a:solidFill>
            <a:schemeClr val="bg1"/>
          </a:solidFill>
          <a:ln>
            <a:solidFill>
              <a:srgbClr val="0000FF"/>
            </a:solidFill>
          </a:ln>
          <a:effectLst>
            <a:glow rad="101600">
              <a:srgbClr val="0000FF">
                <a:alpha val="75000"/>
              </a:srgbClr>
            </a:glow>
          </a:effectLst>
        </p:spPr>
        <p:txBody>
          <a:bodyPr>
            <a:prstTxWarp prst="textNoShape">
              <a:avLst/>
            </a:prstTxWarp>
            <a:spAutoFit/>
          </a:bodyPr>
          <a:lstStyle/>
          <a:p>
            <a:pPr>
              <a:defRPr/>
            </a:pPr>
            <a:r>
              <a:rPr lang="en-US">
                <a:solidFill>
                  <a:srgbClr val="0000FF"/>
                </a:solidFill>
                <a:latin typeface="Arial" pitchFamily="-108" charset="0"/>
              </a:rPr>
              <a:t>3. Develop reliable ensemble forecast system</a:t>
            </a:r>
          </a:p>
        </p:txBody>
      </p:sp>
      <p:sp>
        <p:nvSpPr>
          <p:cNvPr id="33" name="TextBox 32"/>
          <p:cNvSpPr txBox="1"/>
          <p:nvPr/>
        </p:nvSpPr>
        <p:spPr>
          <a:xfrm>
            <a:off x="6477000" y="2590800"/>
            <a:ext cx="2514600" cy="923330"/>
          </a:xfrm>
          <a:prstGeom prst="rect">
            <a:avLst/>
          </a:prstGeom>
          <a:solidFill>
            <a:schemeClr val="bg1"/>
          </a:solidFill>
          <a:ln>
            <a:solidFill>
              <a:srgbClr val="0000FF"/>
            </a:solidFill>
          </a:ln>
          <a:effectLst>
            <a:glow rad="101600">
              <a:srgbClr val="0000FF">
                <a:alpha val="75000"/>
              </a:srgbClr>
            </a:glow>
          </a:effectLst>
        </p:spPr>
        <p:txBody>
          <a:bodyPr>
            <a:prstTxWarp prst="textNoShape">
              <a:avLst/>
            </a:prstTxWarp>
            <a:spAutoFit/>
          </a:bodyPr>
          <a:lstStyle/>
          <a:p>
            <a:pPr>
              <a:defRPr/>
            </a:pPr>
            <a:r>
              <a:rPr lang="en-US">
                <a:solidFill>
                  <a:srgbClr val="0000FF"/>
                </a:solidFill>
                <a:latin typeface="Arial" pitchFamily="-108" charset="0"/>
              </a:rPr>
              <a:t>4. Improve physical process understanding and modeling</a:t>
            </a:r>
          </a:p>
        </p:txBody>
      </p:sp>
      <p:sp>
        <p:nvSpPr>
          <p:cNvPr id="34" name="TextBox 33"/>
          <p:cNvSpPr txBox="1"/>
          <p:nvPr/>
        </p:nvSpPr>
        <p:spPr>
          <a:xfrm>
            <a:off x="5105400" y="5791200"/>
            <a:ext cx="2667000" cy="923330"/>
          </a:xfrm>
          <a:prstGeom prst="rect">
            <a:avLst/>
          </a:prstGeom>
          <a:solidFill>
            <a:schemeClr val="bg1"/>
          </a:solidFill>
          <a:ln>
            <a:solidFill>
              <a:srgbClr val="0000FF"/>
            </a:solidFill>
          </a:ln>
          <a:effectLst>
            <a:glow rad="101600">
              <a:srgbClr val="0000FF">
                <a:alpha val="75000"/>
              </a:srgbClr>
            </a:glow>
          </a:effectLst>
        </p:spPr>
        <p:txBody>
          <a:bodyPr>
            <a:prstTxWarp prst="textNoShape">
              <a:avLst/>
            </a:prstTxWarp>
            <a:spAutoFit/>
          </a:bodyPr>
          <a:lstStyle/>
          <a:p>
            <a:pPr>
              <a:defRPr/>
            </a:pPr>
            <a:r>
              <a:rPr lang="en-US">
                <a:solidFill>
                  <a:srgbClr val="0000FF"/>
                </a:solidFill>
                <a:latin typeface="Arial" pitchFamily="-108" charset="0"/>
              </a:rPr>
              <a:t>5. Decision Support: Work with stakeholders to use forecasts</a:t>
            </a:r>
          </a:p>
        </p:txBody>
      </p:sp>
      <p:sp>
        <p:nvSpPr>
          <p:cNvPr id="9" name="Oval 8"/>
          <p:cNvSpPr/>
          <p:nvPr/>
        </p:nvSpPr>
        <p:spPr>
          <a:xfrm>
            <a:off x="4876800" y="5638800"/>
            <a:ext cx="3048000" cy="1219200"/>
          </a:xfrm>
          <a:prstGeom prst="ellipse">
            <a:avLst/>
          </a:prstGeom>
          <a:noFill/>
          <a:ln w="63500">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2438400" y="0"/>
            <a:ext cx="6705600" cy="1295400"/>
          </a:xfrm>
        </p:spPr>
        <p:txBody>
          <a:bodyPr/>
          <a:lstStyle/>
          <a:p>
            <a:pPr eaLnBrk="1" hangingPunct="1">
              <a:defRPr/>
            </a:pPr>
            <a:r>
              <a:rPr lang="en-US" sz="3200" b="1">
                <a:latin typeface="Calibri" charset="0"/>
                <a:ea typeface="Calibri" charset="0"/>
                <a:cs typeface="Calibri" charset="0"/>
              </a:rPr>
              <a:t>Previous Research on decision support in the water sector</a:t>
            </a:r>
          </a:p>
        </p:txBody>
      </p:sp>
      <p:sp>
        <p:nvSpPr>
          <p:cNvPr id="27651" name="Content Placeholder 2"/>
          <p:cNvSpPr>
            <a:spLocks noGrp="1"/>
          </p:cNvSpPr>
          <p:nvPr>
            <p:ph idx="4294967295"/>
          </p:nvPr>
        </p:nvSpPr>
        <p:spPr>
          <a:xfrm>
            <a:off x="0" y="1676400"/>
            <a:ext cx="4419600" cy="4525963"/>
          </a:xfrm>
        </p:spPr>
        <p:txBody>
          <a:bodyPr/>
          <a:lstStyle/>
          <a:p>
            <a:pPr eaLnBrk="1" hangingPunct="1"/>
            <a:r>
              <a:rPr lang="en-US" sz="1500" b="1">
                <a:ea typeface="ＭＳ Ｐゴシック" charset="-128"/>
                <a:cs typeface="ＭＳ Ｐゴシック" charset="-128"/>
              </a:rPr>
              <a:t>Forecasts generally not used. </a:t>
            </a:r>
            <a:r>
              <a:rPr lang="en-US" sz="1500">
                <a:ea typeface="ＭＳ Ｐゴシック" charset="-128"/>
                <a:cs typeface="ＭＳ Ｐゴシック" charset="-128"/>
              </a:rPr>
              <a:t>Water management agencies value reliability and quality above all else. Unless those are threatened, agencies have little incentive to use forecasts. </a:t>
            </a:r>
          </a:p>
          <a:p>
            <a:pPr eaLnBrk="1" hangingPunct="1"/>
            <a:r>
              <a:rPr lang="en-US" sz="1500" b="1">
                <a:ea typeface="ＭＳ Ｐゴシック" charset="-128"/>
                <a:cs typeface="ＭＳ Ｐゴシック" charset="-128"/>
              </a:rPr>
              <a:t>Forecast use correlates with perceived risk. </a:t>
            </a:r>
            <a:r>
              <a:rPr lang="en-US" sz="1500">
                <a:ea typeface="ＭＳ Ｐゴシック" charset="-128"/>
                <a:cs typeface="ＭＳ Ｐゴシック" charset="-128"/>
              </a:rPr>
              <a:t>Forecast usage not dependent on agency size or on understanding of forecast skill and reliability. </a:t>
            </a:r>
          </a:p>
          <a:p>
            <a:pPr eaLnBrk="1" hangingPunct="1"/>
            <a:r>
              <a:rPr lang="en-US" sz="1500" b="1">
                <a:ea typeface="ＭＳ Ｐゴシック" charset="-128"/>
                <a:cs typeface="ＭＳ Ｐゴシック" charset="-128"/>
              </a:rPr>
              <a:t>Policy and infrastructure in USA limit use of forecasts. </a:t>
            </a:r>
            <a:r>
              <a:rPr lang="en-US" sz="1500">
                <a:ea typeface="ＭＳ Ｐゴシック" charset="-128"/>
                <a:cs typeface="ＭＳ Ｐゴシック" charset="-128"/>
              </a:rPr>
              <a:t>Many operating decisions are tied to observed data and do not allow flexibility. </a:t>
            </a:r>
          </a:p>
          <a:p>
            <a:pPr eaLnBrk="1" hangingPunct="1"/>
            <a:r>
              <a:rPr lang="en-US" sz="2400" b="1">
                <a:ea typeface="ＭＳ Ｐゴシック" charset="-128"/>
                <a:cs typeface="ＭＳ Ｐゴシック" charset="-128"/>
              </a:rPr>
              <a:t>Hopeless?</a:t>
            </a:r>
          </a:p>
          <a:p>
            <a:r>
              <a:rPr lang="en-US" sz="1800" b="1">
                <a:ea typeface="ＭＳ Ｐゴシック" charset="-128"/>
                <a:cs typeface="ＭＳ Ｐゴシック" charset="-128"/>
              </a:rPr>
              <a:t>	No! </a:t>
            </a:r>
            <a:r>
              <a:rPr lang="en-US" sz="1500">
                <a:ea typeface="ＭＳ Ｐゴシック" charset="-128"/>
                <a:cs typeface="ＭＳ Ｐゴシック" charset="-128"/>
              </a:rPr>
              <a:t>Long term drought, increasing demands, and climate change projections for less water each present opportunities for increasing forecast usage.</a:t>
            </a:r>
            <a:r>
              <a:rPr lang="en-US" sz="1800">
                <a:ea typeface="ＭＳ Ｐゴシック" charset="-128"/>
                <a:cs typeface="ＭＳ Ｐゴシック" charset="-128"/>
              </a:rPr>
              <a:t> </a:t>
            </a:r>
            <a:endParaRPr lang="en-US" sz="1800" b="1">
              <a:ea typeface="ＭＳ Ｐゴシック" charset="-128"/>
              <a:cs typeface="ＭＳ Ｐゴシック" charset="-128"/>
            </a:endParaRPr>
          </a:p>
          <a:p>
            <a:pPr eaLnBrk="1" hangingPunct="1"/>
            <a:endParaRPr lang="en-US">
              <a:ea typeface="ＭＳ Ｐゴシック" charset="-128"/>
              <a:cs typeface="ＭＳ Ｐゴシック" charset="-128"/>
            </a:endParaRPr>
          </a:p>
        </p:txBody>
      </p:sp>
      <p:sp>
        <p:nvSpPr>
          <p:cNvPr id="43012" name="Slide Number Placeholder 4"/>
          <p:cNvSpPr txBox="1">
            <a:spLocks noGrp="1"/>
          </p:cNvSpPr>
          <p:nvPr/>
        </p:nvSpPr>
        <p:spPr bwMode="auto">
          <a:xfrm>
            <a:off x="8153400" y="6553200"/>
            <a:ext cx="990600" cy="304800"/>
          </a:xfrm>
          <a:prstGeom prst="rect">
            <a:avLst/>
          </a:prstGeom>
          <a:noFill/>
          <a:ln w="9525">
            <a:noFill/>
            <a:miter lim="800000"/>
            <a:headEnd/>
            <a:tailEnd/>
          </a:ln>
        </p:spPr>
        <p:txBody>
          <a:bodyPr>
            <a:prstTxWarp prst="textNoShape">
              <a:avLst/>
            </a:prstTxWarp>
          </a:bodyPr>
          <a:lstStyle/>
          <a:p>
            <a:pPr algn="r"/>
            <a:fld id="{AEDB1C73-2FF0-B249-BCA2-BF18C9E24949}" type="slidenum">
              <a:rPr lang="en-US" sz="1200">
                <a:latin typeface="TradeGothicBoldTwo" charset="0"/>
              </a:rPr>
              <a:pPr algn="r"/>
              <a:t>4</a:t>
            </a:fld>
            <a:endParaRPr lang="en-US" sz="1200">
              <a:latin typeface="TradeGothicBoldTwo" charset="0"/>
            </a:endParaRPr>
          </a:p>
        </p:txBody>
      </p:sp>
      <p:graphicFrame>
        <p:nvGraphicFramePr>
          <p:cNvPr id="7" name="Table 6"/>
          <p:cNvGraphicFramePr>
            <a:graphicFrameLocks noGrp="1"/>
          </p:cNvGraphicFramePr>
          <p:nvPr/>
        </p:nvGraphicFramePr>
        <p:xfrm>
          <a:off x="4495800" y="1524000"/>
          <a:ext cx="4419600" cy="4298951"/>
        </p:xfrm>
        <a:graphic>
          <a:graphicData uri="http://schemas.openxmlformats.org/drawingml/2006/table">
            <a:tbl>
              <a:tblPr/>
              <a:tblGrid>
                <a:gridCol w="1473200"/>
                <a:gridCol w="1473200"/>
                <a:gridCol w="1473200"/>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Study</a:t>
                      </a:r>
                      <a:endPar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Method(s)</a:t>
                      </a:r>
                      <a:endPar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Geographic Area(s)</a:t>
                      </a:r>
                      <a:endPar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(Rayner et al., 2005)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Field Research: Semi-structured Interviews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USA: Pacific Northwest, Southern California, and Washington, DC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(O'Connor et al., 2005)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Survey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USA: South Carolina and Susquehanna River Basin of Pennsylvania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(Lemos, 2008)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Field Research: Observation of Meetings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USA and Brazil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(Dow et al., 2007)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Survey (building on earlier work (O'Connor et al., 2005))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USA: South Carolina and Susquehanna River Basin of Pennsylvania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(Callahan &amp; Miles, 1999)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Field Research: Semi-structured interviews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USA: Pacific Northwest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(Ziervogel et al., 2010)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Case Study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South Africa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(Pulwarty &amp; Redmond, 1997)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Field Research: Semi-structured interviews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05" charset="0"/>
                          <a:ea typeface="Times New Roman" pitchFamily="-105" charset="0"/>
                          <a:cs typeface="Times New Roman" pitchFamily="-105" charset="0"/>
                        </a:rPr>
                        <a:t>USA: Pacific Northwest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a:srcRect/>
          <a:stretch>
            <a:fillRect/>
          </a:stretch>
        </p:blipFill>
        <p:spPr bwMode="auto">
          <a:xfrm>
            <a:off x="990600" y="1219200"/>
            <a:ext cx="7310438" cy="4999038"/>
          </a:xfrm>
          <a:prstGeom prst="rect">
            <a:avLst/>
          </a:prstGeom>
          <a:noFill/>
          <a:ln w="9525">
            <a:noFill/>
            <a:miter lim="800000"/>
            <a:headEnd/>
            <a:tailEnd/>
          </a:ln>
        </p:spPr>
      </p:pic>
      <p:sp>
        <p:nvSpPr>
          <p:cNvPr id="2" name="Title 1"/>
          <p:cNvSpPr>
            <a:spLocks/>
          </p:cNvSpPr>
          <p:nvPr/>
        </p:nvSpPr>
        <p:spPr bwMode="auto">
          <a:xfrm>
            <a:off x="1676400" y="0"/>
            <a:ext cx="7467600" cy="1219200"/>
          </a:xfrm>
          <a:prstGeom prst="rect">
            <a:avLst/>
          </a:prstGeom>
          <a:noFill/>
          <a:ln w="9525">
            <a:noFill/>
            <a:miter lim="800000"/>
            <a:headEnd/>
            <a:tailEnd/>
          </a:ln>
          <a:effectLst>
            <a:outerShdw dist="17961" dir="2700000" algn="ctr" rotWithShape="0">
              <a:srgbClr val="66FF66">
                <a:alpha val="50000"/>
              </a:srgbClr>
            </a:outerShdw>
          </a:effectLst>
        </p:spPr>
        <p:txBody>
          <a:bodyPr anchor="ctr">
            <a:prstTxWarp prst="textNoShape">
              <a:avLst/>
            </a:prstTxWarp>
          </a:bodyPr>
          <a:lstStyle/>
          <a:p>
            <a:pPr algn="r">
              <a:defRPr/>
            </a:pPr>
            <a:r>
              <a:rPr lang="en-US" sz="3200" b="1">
                <a:solidFill>
                  <a:srgbClr val="008000"/>
                </a:solidFill>
                <a:latin typeface="Calibri" pitchFamily="-105" charset="0"/>
                <a:ea typeface="Calibri" pitchFamily="-105" charset="0"/>
                <a:cs typeface="Calibri" pitchFamily="-105" charset="0"/>
              </a:rPr>
              <a:t>Colorado River Supply and Demand</a:t>
            </a:r>
          </a:p>
        </p:txBody>
      </p:sp>
      <p:sp>
        <p:nvSpPr>
          <p:cNvPr id="44036" name="Text Box 4"/>
          <p:cNvSpPr txBox="1">
            <a:spLocks noChangeArrowheads="1"/>
          </p:cNvSpPr>
          <p:nvPr/>
        </p:nvSpPr>
        <p:spPr bwMode="auto">
          <a:xfrm>
            <a:off x="5867400" y="6491288"/>
            <a:ext cx="3276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Credit: USBR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CBRFC Partnerships</a:t>
            </a:r>
            <a:endParaRPr lang="en-US" dirty="0"/>
          </a:p>
        </p:txBody>
      </p:sp>
      <p:sp>
        <p:nvSpPr>
          <p:cNvPr id="46083" name="Slide Number Placeholder 5"/>
          <p:cNvSpPr>
            <a:spLocks noGrp="1"/>
          </p:cNvSpPr>
          <p:nvPr>
            <p:ph type="sldNum" sz="quarter" idx="11"/>
          </p:nvPr>
        </p:nvSpPr>
        <p:spPr>
          <a:noFill/>
        </p:spPr>
        <p:txBody>
          <a:bodyPr/>
          <a:lstStyle/>
          <a:p>
            <a:fld id="{6EB79781-D106-6B45-B3AE-B1682D4AFDB9}" type="slidenum">
              <a:rPr lang="en-US" smtClean="0">
                <a:latin typeface="TradeGothicBoldTwo" charset="0"/>
              </a:rPr>
              <a:pPr/>
              <a:t>6</a:t>
            </a:fld>
            <a:endParaRPr lang="en-US" smtClean="0">
              <a:latin typeface="TradeGothicBoldTwo" charset="0"/>
            </a:endParaRPr>
          </a:p>
        </p:txBody>
      </p:sp>
      <p:pic>
        <p:nvPicPr>
          <p:cNvPr id="46084" name="Picture 4"/>
          <p:cNvPicPr>
            <a:picLocks noChangeAspect="1"/>
          </p:cNvPicPr>
          <p:nvPr/>
        </p:nvPicPr>
        <p:blipFill>
          <a:blip r:embed="rId2"/>
          <a:srcRect/>
          <a:stretch>
            <a:fillRect/>
          </a:stretch>
        </p:blipFill>
        <p:spPr bwMode="auto">
          <a:xfrm>
            <a:off x="3924300" y="3124200"/>
            <a:ext cx="5219700" cy="512763"/>
          </a:xfrm>
          <a:prstGeom prst="rect">
            <a:avLst/>
          </a:prstGeom>
          <a:noFill/>
          <a:ln w="9525">
            <a:noFill/>
            <a:miter lim="800000"/>
            <a:headEnd/>
            <a:tailEnd/>
          </a:ln>
        </p:spPr>
      </p:pic>
      <p:pic>
        <p:nvPicPr>
          <p:cNvPr id="46085" name="Picture 5"/>
          <p:cNvPicPr>
            <a:picLocks noChangeAspect="1"/>
          </p:cNvPicPr>
          <p:nvPr/>
        </p:nvPicPr>
        <p:blipFill>
          <a:blip r:embed="rId3"/>
          <a:srcRect r="41573" b="12000"/>
          <a:stretch>
            <a:fillRect/>
          </a:stretch>
        </p:blipFill>
        <p:spPr bwMode="auto">
          <a:xfrm>
            <a:off x="4572000" y="1981200"/>
            <a:ext cx="1981200" cy="838200"/>
          </a:xfrm>
          <a:prstGeom prst="rect">
            <a:avLst/>
          </a:prstGeom>
          <a:noFill/>
          <a:ln w="9525">
            <a:noFill/>
            <a:miter lim="800000"/>
            <a:headEnd/>
            <a:tailEnd/>
          </a:ln>
        </p:spPr>
      </p:pic>
      <p:pic>
        <p:nvPicPr>
          <p:cNvPr id="46086" name="Picture 6"/>
          <p:cNvPicPr>
            <a:picLocks noChangeAspect="1"/>
          </p:cNvPicPr>
          <p:nvPr/>
        </p:nvPicPr>
        <p:blipFill>
          <a:blip r:embed="rId4"/>
          <a:srcRect/>
          <a:stretch>
            <a:fillRect/>
          </a:stretch>
        </p:blipFill>
        <p:spPr bwMode="auto">
          <a:xfrm>
            <a:off x="5448300" y="5181600"/>
            <a:ext cx="3695700" cy="487363"/>
          </a:xfrm>
          <a:prstGeom prst="rect">
            <a:avLst/>
          </a:prstGeom>
          <a:noFill/>
          <a:ln w="9525">
            <a:noFill/>
            <a:miter lim="800000"/>
            <a:headEnd/>
            <a:tailEnd/>
          </a:ln>
        </p:spPr>
      </p:pic>
      <p:pic>
        <p:nvPicPr>
          <p:cNvPr id="46087" name="Picture 7"/>
          <p:cNvPicPr>
            <a:picLocks noChangeAspect="1"/>
          </p:cNvPicPr>
          <p:nvPr/>
        </p:nvPicPr>
        <p:blipFill>
          <a:blip r:embed="rId5"/>
          <a:srcRect/>
          <a:stretch>
            <a:fillRect/>
          </a:stretch>
        </p:blipFill>
        <p:spPr bwMode="auto">
          <a:xfrm>
            <a:off x="2819400" y="1981200"/>
            <a:ext cx="1319213" cy="533400"/>
          </a:xfrm>
          <a:prstGeom prst="rect">
            <a:avLst/>
          </a:prstGeom>
          <a:noFill/>
          <a:ln w="9525">
            <a:noFill/>
            <a:miter lim="800000"/>
            <a:headEnd/>
            <a:tailEnd/>
          </a:ln>
        </p:spPr>
      </p:pic>
      <p:pic>
        <p:nvPicPr>
          <p:cNvPr id="46088" name="Picture 10"/>
          <p:cNvPicPr>
            <a:picLocks noChangeAspect="1"/>
          </p:cNvPicPr>
          <p:nvPr/>
        </p:nvPicPr>
        <p:blipFill>
          <a:blip r:embed="rId6"/>
          <a:srcRect/>
          <a:stretch>
            <a:fillRect/>
          </a:stretch>
        </p:blipFill>
        <p:spPr bwMode="auto">
          <a:xfrm>
            <a:off x="0" y="1295400"/>
            <a:ext cx="5254625" cy="603250"/>
          </a:xfrm>
          <a:prstGeom prst="rect">
            <a:avLst/>
          </a:prstGeom>
          <a:noFill/>
          <a:ln w="9525">
            <a:noFill/>
            <a:miter lim="800000"/>
            <a:headEnd/>
            <a:tailEnd/>
          </a:ln>
        </p:spPr>
      </p:pic>
      <p:pic>
        <p:nvPicPr>
          <p:cNvPr id="46089" name="Picture 11"/>
          <p:cNvPicPr>
            <a:picLocks noChangeAspect="1"/>
          </p:cNvPicPr>
          <p:nvPr/>
        </p:nvPicPr>
        <p:blipFill>
          <a:blip r:embed="rId7"/>
          <a:srcRect/>
          <a:stretch>
            <a:fillRect/>
          </a:stretch>
        </p:blipFill>
        <p:spPr bwMode="auto">
          <a:xfrm>
            <a:off x="0" y="2590800"/>
            <a:ext cx="3657600" cy="527050"/>
          </a:xfrm>
          <a:prstGeom prst="rect">
            <a:avLst/>
          </a:prstGeom>
          <a:noFill/>
          <a:ln w="9525">
            <a:noFill/>
            <a:miter lim="800000"/>
            <a:headEnd/>
            <a:tailEnd/>
          </a:ln>
        </p:spPr>
      </p:pic>
      <p:pic>
        <p:nvPicPr>
          <p:cNvPr id="46090" name="Picture 12"/>
          <p:cNvPicPr>
            <a:picLocks noChangeAspect="1"/>
          </p:cNvPicPr>
          <p:nvPr/>
        </p:nvPicPr>
        <p:blipFill>
          <a:blip r:embed="rId8"/>
          <a:srcRect/>
          <a:stretch>
            <a:fillRect/>
          </a:stretch>
        </p:blipFill>
        <p:spPr bwMode="auto">
          <a:xfrm>
            <a:off x="-76200" y="4267200"/>
            <a:ext cx="2625725" cy="546100"/>
          </a:xfrm>
          <a:prstGeom prst="rect">
            <a:avLst/>
          </a:prstGeom>
          <a:noFill/>
          <a:ln w="9525">
            <a:noFill/>
            <a:miter lim="800000"/>
            <a:headEnd/>
            <a:tailEnd/>
          </a:ln>
        </p:spPr>
      </p:pic>
      <p:pic>
        <p:nvPicPr>
          <p:cNvPr id="46091" name="Picture 13"/>
          <p:cNvPicPr>
            <a:picLocks noChangeAspect="1"/>
          </p:cNvPicPr>
          <p:nvPr/>
        </p:nvPicPr>
        <p:blipFill>
          <a:blip r:embed="rId9"/>
          <a:srcRect/>
          <a:stretch>
            <a:fillRect/>
          </a:stretch>
        </p:blipFill>
        <p:spPr bwMode="auto">
          <a:xfrm>
            <a:off x="2895600" y="3886200"/>
            <a:ext cx="2743200" cy="668338"/>
          </a:xfrm>
          <a:prstGeom prst="rect">
            <a:avLst/>
          </a:prstGeom>
          <a:noFill/>
          <a:ln w="9525">
            <a:noFill/>
            <a:miter lim="800000"/>
            <a:headEnd/>
            <a:tailEnd/>
          </a:ln>
        </p:spPr>
      </p:pic>
      <p:pic>
        <p:nvPicPr>
          <p:cNvPr id="46092" name="Picture 14"/>
          <p:cNvPicPr>
            <a:picLocks noChangeAspect="1"/>
          </p:cNvPicPr>
          <p:nvPr/>
        </p:nvPicPr>
        <p:blipFill>
          <a:blip r:embed="rId10"/>
          <a:srcRect/>
          <a:stretch>
            <a:fillRect/>
          </a:stretch>
        </p:blipFill>
        <p:spPr bwMode="auto">
          <a:xfrm>
            <a:off x="0" y="3124200"/>
            <a:ext cx="2844800" cy="673100"/>
          </a:xfrm>
          <a:prstGeom prst="rect">
            <a:avLst/>
          </a:prstGeom>
          <a:noFill/>
          <a:ln w="9525">
            <a:noFill/>
            <a:miter lim="800000"/>
            <a:headEnd/>
            <a:tailEnd/>
          </a:ln>
        </p:spPr>
      </p:pic>
      <p:pic>
        <p:nvPicPr>
          <p:cNvPr id="46093" name="Picture 15"/>
          <p:cNvPicPr>
            <a:picLocks noChangeAspect="1"/>
          </p:cNvPicPr>
          <p:nvPr/>
        </p:nvPicPr>
        <p:blipFill>
          <a:blip r:embed="rId11"/>
          <a:srcRect/>
          <a:stretch>
            <a:fillRect/>
          </a:stretch>
        </p:blipFill>
        <p:spPr bwMode="auto">
          <a:xfrm>
            <a:off x="8040688" y="1981200"/>
            <a:ext cx="1103312" cy="1117600"/>
          </a:xfrm>
          <a:prstGeom prst="rect">
            <a:avLst/>
          </a:prstGeom>
          <a:noFill/>
          <a:ln w="9525">
            <a:noFill/>
            <a:miter lim="800000"/>
            <a:headEnd/>
            <a:tailEnd/>
          </a:ln>
        </p:spPr>
      </p:pic>
      <p:pic>
        <p:nvPicPr>
          <p:cNvPr id="46094" name="Picture 16"/>
          <p:cNvPicPr>
            <a:picLocks noChangeAspect="1"/>
          </p:cNvPicPr>
          <p:nvPr/>
        </p:nvPicPr>
        <p:blipFill>
          <a:blip r:embed="rId12"/>
          <a:srcRect/>
          <a:stretch>
            <a:fillRect/>
          </a:stretch>
        </p:blipFill>
        <p:spPr bwMode="auto">
          <a:xfrm>
            <a:off x="990600" y="6248400"/>
            <a:ext cx="4038600" cy="354013"/>
          </a:xfrm>
          <a:prstGeom prst="rect">
            <a:avLst/>
          </a:prstGeom>
          <a:noFill/>
          <a:ln w="9525">
            <a:noFill/>
            <a:miter lim="800000"/>
            <a:headEnd/>
            <a:tailEnd/>
          </a:ln>
        </p:spPr>
      </p:pic>
      <p:pic>
        <p:nvPicPr>
          <p:cNvPr id="46095" name="Picture 17"/>
          <p:cNvPicPr>
            <a:picLocks noChangeAspect="1"/>
          </p:cNvPicPr>
          <p:nvPr/>
        </p:nvPicPr>
        <p:blipFill>
          <a:blip r:embed="rId13"/>
          <a:srcRect r="60841"/>
          <a:stretch>
            <a:fillRect/>
          </a:stretch>
        </p:blipFill>
        <p:spPr bwMode="auto">
          <a:xfrm>
            <a:off x="6096000" y="3962400"/>
            <a:ext cx="2819400" cy="674688"/>
          </a:xfrm>
          <a:prstGeom prst="rect">
            <a:avLst/>
          </a:prstGeom>
          <a:noFill/>
          <a:ln w="9525">
            <a:noFill/>
            <a:miter lim="800000"/>
            <a:headEnd/>
            <a:tailEnd/>
          </a:ln>
        </p:spPr>
      </p:pic>
      <p:pic>
        <p:nvPicPr>
          <p:cNvPr id="46096" name="Picture 18"/>
          <p:cNvPicPr>
            <a:picLocks noChangeAspect="1"/>
          </p:cNvPicPr>
          <p:nvPr/>
        </p:nvPicPr>
        <p:blipFill>
          <a:blip r:embed="rId14"/>
          <a:srcRect/>
          <a:stretch>
            <a:fillRect/>
          </a:stretch>
        </p:blipFill>
        <p:spPr bwMode="auto">
          <a:xfrm>
            <a:off x="228600" y="1981200"/>
            <a:ext cx="2451100" cy="366713"/>
          </a:xfrm>
          <a:prstGeom prst="rect">
            <a:avLst/>
          </a:prstGeom>
          <a:noFill/>
          <a:ln w="9525">
            <a:noFill/>
            <a:miter lim="800000"/>
            <a:headEnd/>
            <a:tailEnd/>
          </a:ln>
        </p:spPr>
      </p:pic>
      <p:pic>
        <p:nvPicPr>
          <p:cNvPr id="46097" name="Picture 19"/>
          <p:cNvPicPr>
            <a:picLocks noChangeAspect="1"/>
          </p:cNvPicPr>
          <p:nvPr/>
        </p:nvPicPr>
        <p:blipFill>
          <a:blip r:embed="rId15"/>
          <a:srcRect/>
          <a:stretch>
            <a:fillRect/>
          </a:stretch>
        </p:blipFill>
        <p:spPr bwMode="auto">
          <a:xfrm>
            <a:off x="6629400" y="1219200"/>
            <a:ext cx="1317625" cy="996950"/>
          </a:xfrm>
          <a:prstGeom prst="rect">
            <a:avLst/>
          </a:prstGeom>
          <a:noFill/>
          <a:ln w="9525">
            <a:noFill/>
            <a:miter lim="800000"/>
            <a:headEnd/>
            <a:tailEnd/>
          </a:ln>
        </p:spPr>
      </p:pic>
      <p:pic>
        <p:nvPicPr>
          <p:cNvPr id="46098" name="Picture 20"/>
          <p:cNvPicPr>
            <a:picLocks noChangeAspect="1"/>
          </p:cNvPicPr>
          <p:nvPr/>
        </p:nvPicPr>
        <p:blipFill>
          <a:blip r:embed="rId16"/>
          <a:srcRect/>
          <a:stretch>
            <a:fillRect/>
          </a:stretch>
        </p:blipFill>
        <p:spPr bwMode="auto">
          <a:xfrm>
            <a:off x="6629400" y="6013450"/>
            <a:ext cx="1727200" cy="844550"/>
          </a:xfrm>
          <a:prstGeom prst="rect">
            <a:avLst/>
          </a:prstGeom>
          <a:noFill/>
          <a:ln w="9525">
            <a:noFill/>
            <a:miter lim="800000"/>
            <a:headEnd/>
            <a:tailEnd/>
          </a:ln>
        </p:spPr>
      </p:pic>
      <p:pic>
        <p:nvPicPr>
          <p:cNvPr id="46099" name="Picture 21"/>
          <p:cNvPicPr>
            <a:picLocks noChangeAspect="1"/>
          </p:cNvPicPr>
          <p:nvPr/>
        </p:nvPicPr>
        <p:blipFill>
          <a:blip r:embed="rId17"/>
          <a:srcRect/>
          <a:stretch>
            <a:fillRect/>
          </a:stretch>
        </p:blipFill>
        <p:spPr bwMode="auto">
          <a:xfrm>
            <a:off x="5486400" y="5715000"/>
            <a:ext cx="1108075" cy="1143000"/>
          </a:xfrm>
          <a:prstGeom prst="rect">
            <a:avLst/>
          </a:prstGeom>
          <a:noFill/>
          <a:ln w="9525">
            <a:noFill/>
            <a:miter lim="800000"/>
            <a:headEnd/>
            <a:tailEnd/>
          </a:ln>
        </p:spPr>
      </p:pic>
      <p:pic>
        <p:nvPicPr>
          <p:cNvPr id="46100" name="Picture 22"/>
          <p:cNvPicPr>
            <a:picLocks noChangeAspect="1"/>
          </p:cNvPicPr>
          <p:nvPr/>
        </p:nvPicPr>
        <p:blipFill>
          <a:blip r:embed="rId18"/>
          <a:srcRect/>
          <a:stretch>
            <a:fillRect/>
          </a:stretch>
        </p:blipFill>
        <p:spPr bwMode="auto">
          <a:xfrm>
            <a:off x="152400" y="4953000"/>
            <a:ext cx="1409700" cy="965200"/>
          </a:xfrm>
          <a:prstGeom prst="rect">
            <a:avLst/>
          </a:prstGeom>
          <a:noFill/>
          <a:ln w="9525">
            <a:noFill/>
            <a:miter lim="800000"/>
            <a:headEnd/>
            <a:tailEnd/>
          </a:ln>
        </p:spPr>
      </p:pic>
      <p:pic>
        <p:nvPicPr>
          <p:cNvPr id="46101" name="Picture 23"/>
          <p:cNvPicPr>
            <a:picLocks noChangeAspect="1"/>
          </p:cNvPicPr>
          <p:nvPr/>
        </p:nvPicPr>
        <p:blipFill>
          <a:blip r:embed="rId19"/>
          <a:srcRect/>
          <a:stretch>
            <a:fillRect/>
          </a:stretch>
        </p:blipFill>
        <p:spPr bwMode="auto">
          <a:xfrm>
            <a:off x="1828800" y="4953000"/>
            <a:ext cx="1670050" cy="1060450"/>
          </a:xfrm>
          <a:prstGeom prst="rect">
            <a:avLst/>
          </a:prstGeom>
          <a:noFill/>
          <a:ln w="9525">
            <a:noFill/>
            <a:miter lim="800000"/>
            <a:headEnd/>
            <a:tailEnd/>
          </a:ln>
        </p:spPr>
      </p:pic>
      <p:pic>
        <p:nvPicPr>
          <p:cNvPr id="46102" name="Picture 24"/>
          <p:cNvPicPr>
            <a:picLocks noChangeAspect="1"/>
          </p:cNvPicPr>
          <p:nvPr/>
        </p:nvPicPr>
        <p:blipFill>
          <a:blip r:embed="rId20"/>
          <a:srcRect/>
          <a:stretch>
            <a:fillRect/>
          </a:stretch>
        </p:blipFill>
        <p:spPr bwMode="auto">
          <a:xfrm>
            <a:off x="8204200" y="1143000"/>
            <a:ext cx="939800" cy="933450"/>
          </a:xfrm>
          <a:prstGeom prst="rect">
            <a:avLst/>
          </a:prstGeom>
          <a:noFill/>
          <a:ln w="9525">
            <a:noFill/>
            <a:miter lim="800000"/>
            <a:headEnd/>
            <a:tailEnd/>
          </a:ln>
        </p:spPr>
      </p:pic>
      <p:pic>
        <p:nvPicPr>
          <p:cNvPr id="46103" name="Picture 25"/>
          <p:cNvPicPr>
            <a:picLocks noChangeAspect="1"/>
          </p:cNvPicPr>
          <p:nvPr/>
        </p:nvPicPr>
        <p:blipFill>
          <a:blip r:embed="rId21"/>
          <a:srcRect/>
          <a:stretch>
            <a:fillRect/>
          </a:stretch>
        </p:blipFill>
        <p:spPr bwMode="auto">
          <a:xfrm>
            <a:off x="3810000" y="4800600"/>
            <a:ext cx="1123950" cy="11239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rtlCol="0">
            <a:normAutofit/>
          </a:bodyPr>
          <a:lstStyle/>
          <a:p>
            <a:pPr eaLnBrk="1" fontAlgn="auto" hangingPunct="1">
              <a:spcAft>
                <a:spcPts val="0"/>
              </a:spcAft>
              <a:defRPr/>
            </a:pPr>
            <a:r>
              <a:rPr lang="en-US" sz="3200" dirty="0" smtClean="0"/>
              <a:t>Example:</a:t>
            </a:r>
            <a:br>
              <a:rPr lang="en-US" sz="3200" dirty="0" smtClean="0"/>
            </a:br>
            <a:r>
              <a:rPr lang="en-US" sz="3200" dirty="0" smtClean="0"/>
              <a:t>Denver Water Application</a:t>
            </a:r>
          </a:p>
        </p:txBody>
      </p:sp>
      <p:pic>
        <p:nvPicPr>
          <p:cNvPr id="5" name="Picture 4"/>
          <p:cNvPicPr>
            <a:picLocks noChangeAspect="1"/>
          </p:cNvPicPr>
          <p:nvPr/>
        </p:nvPicPr>
        <p:blipFill>
          <a:blip r:embed="rId2"/>
          <a:stretch>
            <a:fillRect/>
          </a:stretch>
        </p:blipFill>
        <p:spPr>
          <a:xfrm>
            <a:off x="2819400" y="1905000"/>
            <a:ext cx="5943600" cy="3757613"/>
          </a:xfrm>
          <a:prstGeom prst="rect">
            <a:avLst/>
          </a:prstGeom>
          <a:ln>
            <a:solidFill>
              <a:schemeClr val="accent4"/>
            </a:solidFill>
          </a:ln>
        </p:spPr>
      </p:pic>
      <p:sp>
        <p:nvSpPr>
          <p:cNvPr id="6" name="TextBox 5"/>
          <p:cNvSpPr txBox="1"/>
          <p:nvPr/>
        </p:nvSpPr>
        <p:spPr>
          <a:xfrm>
            <a:off x="304800" y="1752600"/>
            <a:ext cx="1524000" cy="646113"/>
          </a:xfrm>
          <a:prstGeom prst="rect">
            <a:avLst/>
          </a:prstGeom>
          <a:noFill/>
          <a:ln>
            <a:solidFill>
              <a:schemeClr val="accent4"/>
            </a:solidFill>
          </a:ln>
        </p:spPr>
        <p:txBody>
          <a:bodyPr>
            <a:prstTxWarp prst="textNoShape">
              <a:avLst/>
            </a:prstTxWarp>
            <a:spAutoFit/>
          </a:bodyPr>
          <a:lstStyle/>
          <a:p>
            <a:pPr algn="ctr" fontAlgn="auto">
              <a:spcBef>
                <a:spcPts val="0"/>
              </a:spcBef>
              <a:spcAft>
                <a:spcPts val="0"/>
              </a:spcAft>
              <a:defRPr/>
            </a:pPr>
            <a:r>
              <a:rPr lang="en-US">
                <a:latin typeface="Arial" pitchFamily="-112" charset="0"/>
                <a:ea typeface="ＭＳ Ｐゴシック" pitchFamily="-112" charset="-128"/>
                <a:cs typeface="ＭＳ Ｐゴシック" pitchFamily="-112" charset="-128"/>
              </a:rPr>
              <a:t>RFC ESP Forecasts</a:t>
            </a:r>
          </a:p>
        </p:txBody>
      </p:sp>
      <p:cxnSp>
        <p:nvCxnSpPr>
          <p:cNvPr id="8" name="Straight Arrow Connector 7"/>
          <p:cNvCxnSpPr>
            <a:stCxn id="6" idx="3"/>
          </p:cNvCxnSpPr>
          <p:nvPr/>
        </p:nvCxnSpPr>
        <p:spPr>
          <a:xfrm>
            <a:off x="1828800" y="2076450"/>
            <a:ext cx="914400" cy="89535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28600" y="4419600"/>
            <a:ext cx="1524000" cy="646113"/>
          </a:xfrm>
          <a:prstGeom prst="rect">
            <a:avLst/>
          </a:prstGeom>
          <a:noFill/>
          <a:ln>
            <a:solidFill>
              <a:schemeClr val="accent4"/>
            </a:solidFill>
          </a:ln>
        </p:spPr>
        <p:txBody>
          <a:bodyPr>
            <a:prstTxWarp prst="textNoShape">
              <a:avLst/>
            </a:prstTxWarp>
            <a:spAutoFit/>
          </a:bodyPr>
          <a:lstStyle/>
          <a:p>
            <a:pPr algn="ctr" fontAlgn="auto">
              <a:spcBef>
                <a:spcPts val="0"/>
              </a:spcBef>
              <a:spcAft>
                <a:spcPts val="0"/>
              </a:spcAft>
              <a:defRPr/>
            </a:pPr>
            <a:r>
              <a:rPr lang="en-US">
                <a:latin typeface="Arial" pitchFamily="-112" charset="0"/>
                <a:ea typeface="ＭＳ Ｐゴシック" pitchFamily="-112" charset="-128"/>
                <a:cs typeface="ＭＳ Ｐゴシック" pitchFamily="-112" charset="-128"/>
              </a:rPr>
              <a:t>Reservoir Management</a:t>
            </a:r>
          </a:p>
        </p:txBody>
      </p:sp>
      <p:cxnSp>
        <p:nvCxnSpPr>
          <p:cNvPr id="10" name="Straight Arrow Connector 9"/>
          <p:cNvCxnSpPr>
            <a:endCxn id="9" idx="3"/>
          </p:cNvCxnSpPr>
          <p:nvPr/>
        </p:nvCxnSpPr>
        <p:spPr>
          <a:xfrm rot="10800000" flipV="1">
            <a:off x="1752600" y="4114800"/>
            <a:ext cx="1066800" cy="62865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7112" name="TextBox 12"/>
          <p:cNvSpPr txBox="1">
            <a:spLocks noChangeArrowheads="1"/>
          </p:cNvSpPr>
          <p:nvPr/>
        </p:nvSpPr>
        <p:spPr bwMode="auto">
          <a:xfrm>
            <a:off x="5181600" y="6488113"/>
            <a:ext cx="3962400" cy="369887"/>
          </a:xfrm>
          <a:prstGeom prst="rect">
            <a:avLst/>
          </a:prstGeom>
          <a:noFill/>
          <a:ln w="9525">
            <a:noFill/>
            <a:miter lim="800000"/>
            <a:headEnd/>
            <a:tailEnd/>
          </a:ln>
        </p:spPr>
        <p:txBody>
          <a:bodyPr>
            <a:prstTxWarp prst="textNoShape">
              <a:avLst/>
            </a:prstTxWarp>
            <a:spAutoFit/>
          </a:bodyPr>
          <a:lstStyle/>
          <a:p>
            <a:r>
              <a:rPr lang="en-US">
                <a:latin typeface="Calibri" charset="0"/>
              </a:rPr>
              <a:t>Credit: Bob Steger, Denver Water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ea typeface="+mj-ea"/>
                <a:cs typeface="+mj-cs"/>
              </a:rPr>
              <a:t>Example: Lake Powell Forecast</a:t>
            </a:r>
          </a:p>
        </p:txBody>
      </p:sp>
      <p:pic>
        <p:nvPicPr>
          <p:cNvPr id="48131" name="Picture 4"/>
          <p:cNvPicPr>
            <a:picLocks noChangeAspect="1"/>
          </p:cNvPicPr>
          <p:nvPr/>
        </p:nvPicPr>
        <p:blipFill>
          <a:blip r:embed="rId2"/>
          <a:srcRect/>
          <a:stretch>
            <a:fillRect/>
          </a:stretch>
        </p:blipFill>
        <p:spPr bwMode="auto">
          <a:xfrm>
            <a:off x="1676400" y="1600200"/>
            <a:ext cx="6934200" cy="4879975"/>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p:txBody>
          <a:bodyPr rtlCol="0">
            <a:normAutofit/>
          </a:bodyPr>
          <a:lstStyle/>
          <a:p>
            <a:pPr fontAlgn="auto">
              <a:spcAft>
                <a:spcPts val="0"/>
              </a:spcAft>
              <a:defRPr/>
            </a:pPr>
            <a:r>
              <a:rPr lang="en-US" sz="4000">
                <a:ea typeface="+mj-ea"/>
                <a:cs typeface="+mj-cs"/>
              </a:rPr>
              <a:t>Lake Powell </a:t>
            </a:r>
            <a:br>
              <a:rPr lang="en-US" sz="4000">
                <a:ea typeface="+mj-ea"/>
                <a:cs typeface="+mj-cs"/>
              </a:rPr>
            </a:br>
            <a:r>
              <a:rPr lang="en-US" sz="4000">
                <a:ea typeface="+mj-ea"/>
                <a:cs typeface="+mj-cs"/>
              </a:rPr>
              <a:t>Probability of Equalization Forecast</a:t>
            </a:r>
          </a:p>
        </p:txBody>
      </p:sp>
      <p:sp>
        <p:nvSpPr>
          <p:cNvPr id="49155" name="Rectangle 5"/>
          <p:cNvSpPr>
            <a:spLocks noGrp="1" noChangeArrowheads="1"/>
          </p:cNvSpPr>
          <p:nvPr>
            <p:ph type="body" idx="4294967295"/>
          </p:nvPr>
        </p:nvSpPr>
        <p:spPr>
          <a:xfrm>
            <a:off x="228600" y="1600200"/>
            <a:ext cx="4419600" cy="4953000"/>
          </a:xfrm>
        </p:spPr>
        <p:txBody>
          <a:bodyPr/>
          <a:lstStyle/>
          <a:p>
            <a:pPr>
              <a:lnSpc>
                <a:spcPct val="70000"/>
              </a:lnSpc>
            </a:pPr>
            <a:r>
              <a:rPr lang="en-US" sz="1600" smtClean="0">
                <a:ea typeface="ＭＳ Ｐゴシック" charset="-128"/>
                <a:cs typeface="ＭＳ Ｐゴシック" charset="-128"/>
              </a:rPr>
              <a:t>Background:</a:t>
            </a:r>
          </a:p>
          <a:p>
            <a:pPr>
              <a:lnSpc>
                <a:spcPct val="70000"/>
              </a:lnSpc>
            </a:pPr>
            <a:r>
              <a:rPr lang="en-US" sz="1600" smtClean="0">
                <a:ea typeface="ＭＳ Ｐゴシック" charset="-128"/>
                <a:cs typeface="ＭＳ Ｐゴシック" charset="-128"/>
              </a:rPr>
              <a:t>	Drought conditions in the Colorado Basin severely stressed water supplies</a:t>
            </a:r>
          </a:p>
          <a:p>
            <a:pPr>
              <a:lnSpc>
                <a:spcPct val="70000"/>
              </a:lnSpc>
            </a:pPr>
            <a:endParaRPr lang="en-US" sz="1600" smtClean="0">
              <a:ea typeface="ＭＳ Ｐゴシック" charset="-128"/>
              <a:cs typeface="ＭＳ Ｐゴシック" charset="-128"/>
            </a:endParaRPr>
          </a:p>
          <a:p>
            <a:pPr>
              <a:lnSpc>
                <a:spcPct val="70000"/>
              </a:lnSpc>
            </a:pPr>
            <a:r>
              <a:rPr lang="en-US" sz="1600" smtClean="0">
                <a:ea typeface="ＭＳ Ｐゴシック" charset="-128"/>
                <a:cs typeface="ＭＳ Ｐゴシック" charset="-128"/>
              </a:rPr>
              <a:t>	In 2007, the USBR in consultation with the seven basin states adopted an interim operating agreement in affect until 2026 that defines how water shortages and surplus will be allocated to the basin states. </a:t>
            </a:r>
          </a:p>
          <a:p>
            <a:pPr>
              <a:lnSpc>
                <a:spcPct val="70000"/>
              </a:lnSpc>
            </a:pPr>
            <a:endParaRPr lang="en-US" sz="1600" smtClean="0">
              <a:ea typeface="ＭＳ Ｐゴシック" charset="-128"/>
              <a:cs typeface="ＭＳ Ｐゴシック" charset="-128"/>
            </a:endParaRPr>
          </a:p>
          <a:p>
            <a:pPr>
              <a:lnSpc>
                <a:spcPct val="70000"/>
              </a:lnSpc>
            </a:pPr>
            <a:r>
              <a:rPr lang="en-US" sz="1600" smtClean="0">
                <a:ea typeface="ＭＳ Ｐゴシック" charset="-128"/>
                <a:cs typeface="ＭＳ Ｐゴシック" charset="-128"/>
              </a:rPr>
              <a:t>	Allocations are determined by lake elevation triggers. In many cases, these triggers are based on forecasts. </a:t>
            </a:r>
          </a:p>
          <a:p>
            <a:pPr>
              <a:lnSpc>
                <a:spcPct val="70000"/>
              </a:lnSpc>
            </a:pPr>
            <a:endParaRPr lang="en-US" sz="1600" smtClean="0">
              <a:ea typeface="ＭＳ Ｐゴシック" charset="-128"/>
              <a:cs typeface="ＭＳ Ｐゴシック" charset="-128"/>
            </a:endParaRPr>
          </a:p>
          <a:p>
            <a:pPr>
              <a:lnSpc>
                <a:spcPct val="70000"/>
              </a:lnSpc>
            </a:pPr>
            <a:r>
              <a:rPr lang="en-US" sz="1600" smtClean="0">
                <a:ea typeface="ＭＳ Ｐゴシック" charset="-128"/>
                <a:cs typeface="ＭＳ Ｐゴシック" charset="-128"/>
              </a:rPr>
              <a:t>	Stakeholders requested forecasts for probabilities of triggering various actions.</a:t>
            </a:r>
          </a:p>
          <a:p>
            <a:pPr>
              <a:lnSpc>
                <a:spcPct val="70000"/>
              </a:lnSpc>
            </a:pPr>
            <a:endParaRPr lang="en-US" sz="1600" smtClean="0">
              <a:ea typeface="ＭＳ Ｐゴシック" charset="-128"/>
              <a:cs typeface="ＭＳ Ｐゴシック" charset="-128"/>
            </a:endParaRPr>
          </a:p>
          <a:p>
            <a:pPr>
              <a:lnSpc>
                <a:spcPct val="70000"/>
              </a:lnSpc>
            </a:pPr>
            <a:r>
              <a:rPr lang="en-US" sz="1600" b="1" smtClean="0">
                <a:ea typeface="ＭＳ Ｐゴシック" charset="-128"/>
                <a:cs typeface="ＭＳ Ｐゴシック" charset="-128"/>
              </a:rPr>
              <a:t>	In 2009, CBRFC and USBR developed a forecast of the chance that Lake Powell will reach the equalization level by the end of the water year.  Somewhat different from the chance that April 1 forecast will forecast the same.</a:t>
            </a:r>
          </a:p>
        </p:txBody>
      </p:sp>
      <p:pic>
        <p:nvPicPr>
          <p:cNvPr id="49156" name="Picture 4"/>
          <p:cNvPicPr>
            <a:picLocks noChangeAspect="1"/>
          </p:cNvPicPr>
          <p:nvPr/>
        </p:nvPicPr>
        <p:blipFill>
          <a:blip r:embed="rId2"/>
          <a:srcRect/>
          <a:stretch>
            <a:fillRect/>
          </a:stretch>
        </p:blipFill>
        <p:spPr bwMode="auto">
          <a:xfrm>
            <a:off x="4648200" y="1905000"/>
            <a:ext cx="4364038"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ESSummit2007">
  <a:themeElements>
    <a:clrScheme name="SESSummit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SSummit2007">
      <a:majorFont>
        <a:latin typeface="PeignotDMe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SSummit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SSummit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SSummit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SSummit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SSummit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SSummit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SSummit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SSummit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SSummit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SSummit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SSummit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SSummit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SESSummit2007</Template>
  <TotalTime>12775</TotalTime>
  <Words>1109</Words>
  <Application>Microsoft Macintosh PowerPoint</Application>
  <PresentationFormat>On-screen Show (4:3)</PresentationFormat>
  <Paragraphs>165</Paragraphs>
  <Slides>16</Slides>
  <Notes>6</Notes>
  <HiddenSlides>3</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SESSummit2007</vt:lpstr>
      <vt:lpstr>Decision Support</vt:lpstr>
      <vt:lpstr>Forecast Process</vt:lpstr>
      <vt:lpstr>CBRFC Research Needs</vt:lpstr>
      <vt:lpstr>Previous Research on decision support in the water sector</vt:lpstr>
      <vt:lpstr>Slide 5</vt:lpstr>
      <vt:lpstr>CBRFC Partnerships</vt:lpstr>
      <vt:lpstr>Example: Denver Water Application</vt:lpstr>
      <vt:lpstr>Example: Lake Powell Forecast</vt:lpstr>
      <vt:lpstr>Lake Powell  Probability of Equalization Forecast</vt:lpstr>
      <vt:lpstr>Slide 10</vt:lpstr>
      <vt:lpstr>Toolkit for User Engagement </vt:lpstr>
      <vt:lpstr>NWS River Forecast Center</vt:lpstr>
      <vt:lpstr>Working with NOAA West…</vt:lpstr>
      <vt:lpstr>Summary</vt:lpstr>
      <vt:lpstr>Wrap up from this meeting</vt:lpstr>
      <vt:lpstr>Slide 16</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klaursen</dc:creator>
  <cp:lastModifiedBy>Kevin Werner</cp:lastModifiedBy>
  <cp:revision>303</cp:revision>
  <dcterms:created xsi:type="dcterms:W3CDTF">2010-08-17T23:58:07Z</dcterms:created>
  <dcterms:modified xsi:type="dcterms:W3CDTF">2010-08-17T23:59:50Z</dcterms:modified>
</cp:coreProperties>
</file>