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7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3005-D7D2-434D-B619-064F4016CAD2}" type="datetimeFigureOut">
              <a:rPr lang="en-US" smtClean="0"/>
              <a:t>8/15/2010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74320-1A79-48CD-8F4D-413EEF581C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4A6F-6FAF-4AAA-A491-581E55B742F0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AC02-F877-47B6-B4DA-5D34D7B00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4A6F-6FAF-4AAA-A491-581E55B742F0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AC02-F877-47B6-B4DA-5D34D7B00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4A6F-6FAF-4AAA-A491-581E55B742F0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AC02-F877-47B6-B4DA-5D34D7B00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4A6F-6FAF-4AAA-A491-581E55B742F0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AC02-F877-47B6-B4DA-5D34D7B00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4A6F-6FAF-4AAA-A491-581E55B742F0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AC02-F877-47B6-B4DA-5D34D7B00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4A6F-6FAF-4AAA-A491-581E55B742F0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AC02-F877-47B6-B4DA-5D34D7B00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4A6F-6FAF-4AAA-A491-581E55B742F0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AC02-F877-47B6-B4DA-5D34D7B00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4A6F-6FAF-4AAA-A491-581E55B742F0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AC02-F877-47B6-B4DA-5D34D7B00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4A6F-6FAF-4AAA-A491-581E55B742F0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AC02-F877-47B6-B4DA-5D34D7B00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4A6F-6FAF-4AAA-A491-581E55B742F0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AC02-F877-47B6-B4DA-5D34D7B00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4A6F-6FAF-4AAA-A491-581E55B742F0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AC02-F877-47B6-B4DA-5D34D7B00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44A6F-6FAF-4AAA-A491-581E55B742F0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2AC02-F877-47B6-B4DA-5D34D7B00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6860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Weather Service River Forecast System (NWSRFS)</a:t>
            </a:r>
            <a:br>
              <a:rPr lang="en-US" dirty="0" smtClean="0"/>
            </a:br>
            <a:r>
              <a:rPr lang="en-US" dirty="0" smtClean="0"/>
              <a:t>Interactive Forecast Program (IFP)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CBRFC Open House</a:t>
            </a:r>
          </a:p>
          <a:p>
            <a:r>
              <a:rPr lang="en-US" dirty="0" smtClean="0"/>
              <a:t>August 18, 2010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Run Time Modifications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Why:</a:t>
            </a:r>
          </a:p>
          <a:p>
            <a:pPr lvl="1"/>
            <a:r>
              <a:rPr lang="en-US" dirty="0" smtClean="0"/>
              <a:t>Input data is not perfect</a:t>
            </a:r>
          </a:p>
          <a:p>
            <a:pPr lvl="1"/>
            <a:r>
              <a:rPr lang="en-US" dirty="0" smtClean="0"/>
              <a:t>Calibration is not perfect</a:t>
            </a:r>
          </a:p>
          <a:p>
            <a:pPr lvl="1"/>
            <a:r>
              <a:rPr lang="en-US" dirty="0" smtClean="0"/>
              <a:t>Models are not perfect</a:t>
            </a:r>
          </a:p>
          <a:p>
            <a:r>
              <a:rPr lang="en-US" dirty="0" smtClean="0"/>
              <a:t>Most commonly used at CBRFC:</a:t>
            </a:r>
          </a:p>
          <a:p>
            <a:pPr lvl="1"/>
            <a:r>
              <a:rPr lang="en-US" dirty="0" smtClean="0"/>
              <a:t>Time series</a:t>
            </a:r>
          </a:p>
          <a:p>
            <a:pPr lvl="2"/>
            <a:r>
              <a:rPr lang="en-US" dirty="0" smtClean="0"/>
              <a:t>Set data to missing</a:t>
            </a:r>
          </a:p>
          <a:p>
            <a:pPr lvl="2"/>
            <a:r>
              <a:rPr lang="en-US" dirty="0" smtClean="0"/>
              <a:t>Change </a:t>
            </a:r>
            <a:r>
              <a:rPr lang="en-US" dirty="0" smtClean="0"/>
              <a:t>values - TSCHNG</a:t>
            </a:r>
            <a:endParaRPr lang="en-US" dirty="0" smtClean="0"/>
          </a:p>
          <a:p>
            <a:pPr lvl="3"/>
            <a:r>
              <a:rPr lang="en-US" dirty="0" smtClean="0"/>
              <a:t>Precipitation</a:t>
            </a:r>
          </a:p>
          <a:p>
            <a:pPr lvl="3"/>
            <a:r>
              <a:rPr lang="en-US" dirty="0" smtClean="0"/>
              <a:t>Temperature</a:t>
            </a:r>
          </a:p>
          <a:p>
            <a:pPr lvl="3"/>
            <a:r>
              <a:rPr lang="en-US" dirty="0" smtClean="0"/>
              <a:t>Diversions</a:t>
            </a:r>
          </a:p>
          <a:p>
            <a:pPr lvl="2"/>
            <a:r>
              <a:rPr lang="en-US" dirty="0" smtClean="0"/>
              <a:t>Change the blend period</a:t>
            </a:r>
          </a:p>
          <a:p>
            <a:pPr lvl="2"/>
            <a:r>
              <a:rPr lang="en-US" dirty="0" smtClean="0"/>
              <a:t>Set reservoir </a:t>
            </a:r>
            <a:r>
              <a:rPr lang="en-US" dirty="0" smtClean="0"/>
              <a:t>releases - SETQMEAN</a:t>
            </a:r>
            <a:endParaRPr lang="en-US" dirty="0" smtClean="0"/>
          </a:p>
          <a:p>
            <a:pPr lvl="1"/>
            <a:r>
              <a:rPr lang="en-US" dirty="0" smtClean="0"/>
              <a:t>Snow model</a:t>
            </a:r>
          </a:p>
          <a:p>
            <a:pPr lvl="2"/>
            <a:r>
              <a:rPr lang="en-US" dirty="0" smtClean="0"/>
              <a:t>Change the amount of snow water equivalent</a:t>
            </a:r>
          </a:p>
          <a:p>
            <a:pPr lvl="2"/>
            <a:r>
              <a:rPr lang="en-US" dirty="0" smtClean="0"/>
              <a:t>Change the areal extent of snow cover</a:t>
            </a:r>
          </a:p>
          <a:p>
            <a:pPr lvl="2"/>
            <a:r>
              <a:rPr lang="en-US" dirty="0" smtClean="0"/>
              <a:t>Increase or decrease melt with a ‘melt factor correction</a:t>
            </a:r>
            <a:r>
              <a:rPr lang="en-US" dirty="0" smtClean="0"/>
              <a:t>’ - MFC</a:t>
            </a:r>
            <a:endParaRPr lang="en-US" dirty="0" smtClean="0"/>
          </a:p>
          <a:p>
            <a:pPr lvl="2"/>
            <a:r>
              <a:rPr lang="en-US" dirty="0" smtClean="0"/>
              <a:t>Force precipitation type to rain or snow</a:t>
            </a:r>
          </a:p>
          <a:p>
            <a:pPr lvl="1"/>
            <a:r>
              <a:rPr lang="en-US" dirty="0" smtClean="0"/>
              <a:t>Soil moisture model</a:t>
            </a:r>
          </a:p>
          <a:p>
            <a:pPr lvl="2"/>
            <a:r>
              <a:rPr lang="en-US" dirty="0" smtClean="0"/>
              <a:t>Change the contents of tanks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spc2.mfcm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7174" y="0"/>
            <a:ext cx="6889652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648200" y="457200"/>
            <a:ext cx="2743200" cy="533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19200" y="838200"/>
            <a:ext cx="1447800" cy="838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19200" y="2514600"/>
            <a:ext cx="2971800" cy="2514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19600" y="1371600"/>
            <a:ext cx="2286000" cy="838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spc2.al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42672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Simulated flow now tracking observed flow better after MFC mod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67200" y="4419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Forecast flow higher than before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3048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San Juan River at </a:t>
            </a:r>
            <a:r>
              <a:rPr lang="en-US" sz="2400" b="1" dirty="0" err="1" smtClean="0">
                <a:solidFill>
                  <a:schemeClr val="bg1"/>
                </a:solidFill>
              </a:rPr>
              <a:t>Pagosa</a:t>
            </a:r>
            <a:r>
              <a:rPr lang="en-US" sz="2400" b="1" dirty="0" smtClean="0">
                <a:solidFill>
                  <a:schemeClr val="bg1"/>
                </a:solidFill>
              </a:rPr>
              <a:t> Springs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Hydrograph after mod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fp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8635"/>
            <a:ext cx="9144000" cy="65293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0"/>
            <a:ext cx="1733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IFP COMPANION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bpc2.rout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312003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Rio Blanco River near </a:t>
            </a:r>
            <a:r>
              <a:rPr lang="en-US" sz="2400" b="1" dirty="0" err="1" smtClean="0">
                <a:solidFill>
                  <a:schemeClr val="bg1"/>
                </a:solidFill>
              </a:rPr>
              <a:t>Pagosa</a:t>
            </a:r>
            <a:r>
              <a:rPr lang="en-US" sz="2400" b="1" dirty="0" smtClean="0">
                <a:solidFill>
                  <a:schemeClr val="bg1"/>
                </a:solidFill>
              </a:rPr>
              <a:t> Springs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Hydrograph with diversion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4267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Observed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1371605" y="4724394"/>
            <a:ext cx="304799" cy="9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95600" y="4114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Simulated flow after diversion subtracted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724404" y="4648200"/>
            <a:ext cx="457197" cy="1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66800" y="1600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Observed diversion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371600" y="2667000"/>
            <a:ext cx="762000" cy="1588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81600" y="16002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Future diversion – holds last observed value constant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915694" y="3009900"/>
            <a:ext cx="990600" cy="1588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67000" y="16764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Unregulated –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sim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flow before diversion subtracted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3733800" y="2667000"/>
            <a:ext cx="609600" cy="1588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bpc2.rout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13716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Future diversion – hand-drawn by forecaster to estimate how it will likely </a:t>
            </a:r>
            <a:r>
              <a:rPr lang="en-US" dirty="0" smtClean="0">
                <a:solidFill>
                  <a:srgbClr val="FF33CC"/>
                </a:solidFill>
              </a:rPr>
              <a:t>behave</a:t>
            </a:r>
          </a:p>
          <a:p>
            <a:r>
              <a:rPr lang="en-US" dirty="0" smtClean="0">
                <a:solidFill>
                  <a:srgbClr val="FF33CC"/>
                </a:solidFill>
              </a:rPr>
              <a:t>(TSCHNG mod)</a:t>
            </a:r>
            <a:endParaRPr lang="en-US" dirty="0" smtClean="0">
              <a:solidFill>
                <a:srgbClr val="FF33CC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4115594" y="3123406"/>
            <a:ext cx="609600" cy="1588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95600" y="4114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Simulated flow after diversion subtracted – 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now more consistent with past flow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6438901" y="4610099"/>
            <a:ext cx="381000" cy="2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2800" y="2286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Rio Blanco River near </a:t>
            </a:r>
            <a:r>
              <a:rPr lang="en-US" sz="2400" b="1" dirty="0" err="1" smtClean="0">
                <a:solidFill>
                  <a:schemeClr val="bg1"/>
                </a:solidFill>
              </a:rPr>
              <a:t>Pagosa</a:t>
            </a:r>
            <a:r>
              <a:rPr lang="en-US" sz="2400" b="1" dirty="0" smtClean="0">
                <a:solidFill>
                  <a:schemeClr val="bg1"/>
                </a:solidFill>
              </a:rPr>
              <a:t> Springs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Hydrograph with </a:t>
            </a:r>
            <a:r>
              <a:rPr lang="en-US" sz="2400" dirty="0" smtClean="0">
                <a:solidFill>
                  <a:schemeClr val="bg1"/>
                </a:solidFill>
              </a:rPr>
              <a:t>TSCHNG mod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for future </a:t>
            </a:r>
            <a:r>
              <a:rPr lang="en-US" sz="2400" dirty="0" smtClean="0">
                <a:solidFill>
                  <a:schemeClr val="bg1"/>
                </a:solidFill>
              </a:rPr>
              <a:t>diversion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sc2.rou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6002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Flow routed from upstream</a:t>
            </a:r>
          </a:p>
          <a:p>
            <a:r>
              <a:rPr lang="en-US" dirty="0" smtClean="0">
                <a:solidFill>
                  <a:srgbClr val="FF33CC"/>
                </a:solidFill>
              </a:rPr>
              <a:t>segment</a:t>
            </a:r>
          </a:p>
        </p:txBody>
      </p:sp>
      <p:cxnSp>
        <p:nvCxnSpPr>
          <p:cNvPr id="4" name="Straight Arrow Connector 3"/>
          <p:cNvCxnSpPr>
            <a:stCxn id="3" idx="2"/>
          </p:cNvCxnSpPr>
          <p:nvPr/>
        </p:nvCxnSpPr>
        <p:spPr>
          <a:xfrm rot="5400000">
            <a:off x="1452265" y="2823865"/>
            <a:ext cx="600670" cy="1588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4600" y="1676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Model calculated consumptive use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2932906" y="2705100"/>
            <a:ext cx="838199" cy="1588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4400" y="411480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Observed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1371605" y="4571996"/>
            <a:ext cx="304799" cy="9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95600" y="35052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Local simulated =   addition to flow below upstream segment(s)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3427809" y="4647803"/>
            <a:ext cx="610394" cy="1588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10200" y="36208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Final simulated = 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Routed + Local – Cons use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5905500" y="4457700"/>
            <a:ext cx="380206" cy="794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33800" y="247471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Los </a:t>
            </a:r>
            <a:r>
              <a:rPr lang="en-US" sz="2400" b="1" dirty="0" err="1" smtClean="0">
                <a:solidFill>
                  <a:schemeClr val="bg1"/>
                </a:solidFill>
              </a:rPr>
              <a:t>Pinos</a:t>
            </a:r>
            <a:r>
              <a:rPr lang="en-US" sz="2400" b="1" dirty="0" smtClean="0">
                <a:solidFill>
                  <a:schemeClr val="bg1"/>
                </a:solidFill>
              </a:rPr>
              <a:t> River at La Boca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Hydrograph with Routed flow, Local </a:t>
            </a:r>
            <a:r>
              <a:rPr lang="en-US" sz="2400" dirty="0" err="1" smtClean="0">
                <a:solidFill>
                  <a:schemeClr val="bg1"/>
                </a:solidFill>
              </a:rPr>
              <a:t>sim</a:t>
            </a:r>
            <a:r>
              <a:rPr lang="en-US" sz="2400" dirty="0" smtClean="0">
                <a:solidFill>
                  <a:schemeClr val="bg1"/>
                </a:solidFill>
              </a:rPr>
              <a:t>, and Cons use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sc2.rou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nvrn5.rou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3048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Navajo Reservoir Inflow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Hydrograph with routed flow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6598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Los </a:t>
            </a:r>
            <a:r>
              <a:rPr lang="en-US" dirty="0" err="1" smtClean="0">
                <a:solidFill>
                  <a:srgbClr val="FF33CC"/>
                </a:solidFill>
              </a:rPr>
              <a:t>Pinos</a:t>
            </a:r>
            <a:r>
              <a:rPr lang="en-US" dirty="0" smtClean="0">
                <a:solidFill>
                  <a:srgbClr val="FF33CC"/>
                </a:solidFill>
              </a:rPr>
              <a:t> – La Boca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4191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33CC"/>
                </a:solidFill>
              </a:rPr>
              <a:t>Piedra</a:t>
            </a:r>
            <a:r>
              <a:rPr lang="en-US" dirty="0" smtClean="0">
                <a:solidFill>
                  <a:srgbClr val="FF33CC"/>
                </a:solidFill>
              </a:rPr>
              <a:t> – </a:t>
            </a:r>
            <a:r>
              <a:rPr lang="en-US" dirty="0" err="1" smtClean="0">
                <a:solidFill>
                  <a:srgbClr val="FF33CC"/>
                </a:solidFill>
              </a:rPr>
              <a:t>Arboles</a:t>
            </a:r>
            <a:r>
              <a:rPr lang="en-US" dirty="0" smtClean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3276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San Juan –</a:t>
            </a:r>
          </a:p>
          <a:p>
            <a:r>
              <a:rPr lang="en-US" dirty="0" err="1" smtClean="0">
                <a:solidFill>
                  <a:srgbClr val="FF33CC"/>
                </a:solidFill>
              </a:rPr>
              <a:t>Carracas</a:t>
            </a:r>
            <a:endParaRPr lang="en-US" dirty="0" smtClean="0">
              <a:solidFill>
                <a:srgbClr val="FF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371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Observed inflow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027909" y="2476501"/>
            <a:ext cx="838991" cy="793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95800" y="43550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Local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sim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4801394" y="4876800"/>
            <a:ext cx="304800" cy="1588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95600" y="18404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Total routed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3086102" y="2476501"/>
            <a:ext cx="533398" cy="1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05400" y="1905794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Final simulated = 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Total routed + Local 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5449094" y="2781300"/>
            <a:ext cx="380206" cy="794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cn5.p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3048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Navajo Reservoir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Pool Elevation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249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Observed pool </a:t>
            </a:r>
            <a:r>
              <a:rPr lang="en-US" dirty="0" err="1" smtClean="0">
                <a:solidFill>
                  <a:srgbClr val="FFFF00"/>
                </a:solidFill>
              </a:rPr>
              <a:t>elev</a:t>
            </a:r>
            <a:endParaRPr lang="en-US" dirty="0" smtClean="0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1027909" y="3313908"/>
            <a:ext cx="838991" cy="793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05400" y="1752600"/>
            <a:ext cx="23622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Adjusted </a:t>
            </a:r>
            <a:r>
              <a:rPr lang="en-US" dirty="0" smtClean="0">
                <a:solidFill>
                  <a:srgbClr val="FF33CC"/>
                </a:solidFill>
              </a:rPr>
              <a:t>pool </a:t>
            </a:r>
            <a:r>
              <a:rPr lang="en-US" dirty="0" err="1" smtClean="0">
                <a:solidFill>
                  <a:srgbClr val="FF33CC"/>
                </a:solidFill>
              </a:rPr>
              <a:t>elev</a:t>
            </a:r>
            <a:r>
              <a:rPr lang="en-US" dirty="0" smtClean="0">
                <a:solidFill>
                  <a:srgbClr val="FF33CC"/>
                </a:solidFill>
              </a:rPr>
              <a:t> – </a:t>
            </a:r>
            <a:r>
              <a:rPr lang="en-US" dirty="0" smtClean="0">
                <a:solidFill>
                  <a:srgbClr val="FF33CC"/>
                </a:solidFill>
              </a:rPr>
              <a:t>equals </a:t>
            </a:r>
            <a:r>
              <a:rPr lang="en-US" dirty="0" err="1" smtClean="0">
                <a:solidFill>
                  <a:srgbClr val="FF33CC"/>
                </a:solidFill>
              </a:rPr>
              <a:t>obs</a:t>
            </a:r>
            <a:r>
              <a:rPr lang="en-US" dirty="0" smtClean="0">
                <a:solidFill>
                  <a:srgbClr val="FF33CC"/>
                </a:solidFill>
              </a:rPr>
              <a:t> when available, otherwise patterned with </a:t>
            </a:r>
            <a:r>
              <a:rPr lang="en-US" dirty="0" err="1" smtClean="0">
                <a:solidFill>
                  <a:srgbClr val="FF33CC"/>
                </a:solidFill>
              </a:rPr>
              <a:t>sim</a:t>
            </a:r>
            <a:endParaRPr lang="en-US" dirty="0" smtClean="0">
              <a:solidFill>
                <a:srgbClr val="FF33CC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5219700" y="3238500"/>
            <a:ext cx="533400" cy="1588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57600" y="2362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Simulated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pool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elev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3657600" y="3276600"/>
            <a:ext cx="457200" cy="1588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cn5.out.stea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2286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Navajo Reservoir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Outflow – standard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SETQMEAN mod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7338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Diversion taken straight out of reservoir – does not affect release values, but needed to simulate pool elevation correctly.</a:t>
            </a:r>
            <a:endParaRPr lang="en-US" dirty="0" smtClean="0">
              <a:solidFill>
                <a:srgbClr val="FF33CC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1713706" y="3695700"/>
            <a:ext cx="228600" cy="1588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1371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Observed </a:t>
            </a:r>
            <a:r>
              <a:rPr lang="en-US" dirty="0" smtClean="0">
                <a:solidFill>
                  <a:srgbClr val="FFFF00"/>
                </a:solidFill>
              </a:rPr>
              <a:t>release from </a:t>
            </a:r>
            <a:r>
              <a:rPr lang="en-US" dirty="0" err="1" smtClean="0">
                <a:solidFill>
                  <a:srgbClr val="FFFF00"/>
                </a:solidFill>
              </a:rPr>
              <a:t>dcp</a:t>
            </a:r>
            <a:r>
              <a:rPr lang="en-US" dirty="0" smtClean="0">
                <a:solidFill>
                  <a:srgbClr val="FFFF00"/>
                </a:solidFill>
              </a:rPr>
              <a:t> (primary)</a:t>
            </a:r>
            <a:endParaRPr lang="en-US" dirty="0" smtClean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533004" y="2591195"/>
            <a:ext cx="1219993" cy="1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95400" y="1980407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Obs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release from Reclamation</a:t>
            </a:r>
            <a:endParaRPr lang="en-US" dirty="0" smtClean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257301" y="3009899"/>
            <a:ext cx="838991" cy="793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0" y="1342072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Simulated release explicitly set to the observed values in the past and the last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obs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value for the future (SETQMEAN mod)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656806" y="2971800"/>
            <a:ext cx="457994" cy="794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67400" y="1524000"/>
            <a:ext cx="23622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Adjusted – equals </a:t>
            </a:r>
            <a:r>
              <a:rPr lang="en-US" dirty="0" err="1" smtClean="0">
                <a:solidFill>
                  <a:srgbClr val="FF33CC"/>
                </a:solidFill>
              </a:rPr>
              <a:t>obs</a:t>
            </a:r>
            <a:r>
              <a:rPr lang="en-US" dirty="0" smtClean="0">
                <a:solidFill>
                  <a:srgbClr val="FF33CC"/>
                </a:solidFill>
              </a:rPr>
              <a:t> when available, otherwise patterned with </a:t>
            </a:r>
            <a:r>
              <a:rPr lang="en-US" dirty="0" err="1" smtClean="0">
                <a:solidFill>
                  <a:srgbClr val="FF33CC"/>
                </a:solidFill>
              </a:rPr>
              <a:t>sim</a:t>
            </a:r>
            <a:endParaRPr lang="en-US" dirty="0" smtClean="0">
              <a:solidFill>
                <a:srgbClr val="FF33CC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790803" y="2971403"/>
            <a:ext cx="609600" cy="794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ata 3"/>
          <p:cNvSpPr/>
          <p:nvPr/>
        </p:nvSpPr>
        <p:spPr>
          <a:xfrm>
            <a:off x="304800" y="457200"/>
            <a:ext cx="4038600" cy="1831848"/>
          </a:xfrm>
          <a:prstGeom prst="flowChartInputOutpu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tx2"/>
                </a:solidFill>
              </a:rPr>
              <a:t>Observed Inputs: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Precipitation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Temperature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Freezing Levels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Stage/Flow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Pool </a:t>
            </a:r>
            <a:r>
              <a:rPr lang="en-US" dirty="0" err="1" smtClean="0">
                <a:solidFill>
                  <a:schemeClr val="tx2"/>
                </a:solidFill>
              </a:rPr>
              <a:t>Elev</a:t>
            </a:r>
            <a:r>
              <a:rPr lang="en-US" dirty="0" smtClean="0">
                <a:solidFill>
                  <a:schemeClr val="tx2"/>
                </a:solidFill>
              </a:rPr>
              <a:t>/Storage</a:t>
            </a:r>
          </a:p>
        </p:txBody>
      </p:sp>
      <p:sp>
        <p:nvSpPr>
          <p:cNvPr id="5" name="Flowchart: Data 4"/>
          <p:cNvSpPr/>
          <p:nvPr/>
        </p:nvSpPr>
        <p:spPr>
          <a:xfrm>
            <a:off x="4495800" y="457200"/>
            <a:ext cx="4267200" cy="1219200"/>
          </a:xfrm>
          <a:prstGeom prst="flowChartInputOutpu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tx2"/>
                </a:solidFill>
              </a:rPr>
              <a:t>Forecast Inputs: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Precipitation (5 days)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Temperature (10 days)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Freezing Levels (5 days)</a:t>
            </a:r>
          </a:p>
        </p:txBody>
      </p:sp>
      <p:sp>
        <p:nvSpPr>
          <p:cNvPr id="11" name="Flowchart: Predefined Process 10"/>
          <p:cNvSpPr/>
          <p:nvPr/>
        </p:nvSpPr>
        <p:spPr>
          <a:xfrm>
            <a:off x="1447800" y="2743200"/>
            <a:ext cx="3962400" cy="1981200"/>
          </a:xfrm>
          <a:prstGeom prst="flowChartPredefinedProcess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NWSRFS 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Operational Forecast System (OFS)</a:t>
            </a:r>
            <a:endParaRPr lang="en-US" sz="2800" dirty="0">
              <a:solidFill>
                <a:schemeClr val="tx2"/>
              </a:solidFill>
            </a:endParaRPr>
          </a:p>
        </p:txBody>
      </p:sp>
      <p:cxnSp>
        <p:nvCxnSpPr>
          <p:cNvPr id="14" name="Straight Arrow Connector 13"/>
          <p:cNvCxnSpPr>
            <a:stCxn id="4" idx="3"/>
            <a:endCxn id="11" idx="0"/>
          </p:cNvCxnSpPr>
          <p:nvPr/>
        </p:nvCxnSpPr>
        <p:spPr>
          <a:xfrm rot="16200000" flipH="1">
            <a:off x="2447544" y="1761744"/>
            <a:ext cx="454152" cy="150876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  <a:endCxn id="11" idx="0"/>
          </p:cNvCxnSpPr>
          <p:nvPr/>
        </p:nvCxnSpPr>
        <p:spPr>
          <a:xfrm rot="5400000">
            <a:off x="4282440" y="822960"/>
            <a:ext cx="1066800" cy="277368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Stored Data 30"/>
          <p:cNvSpPr/>
          <p:nvPr/>
        </p:nvSpPr>
        <p:spPr>
          <a:xfrm>
            <a:off x="152400" y="5181600"/>
            <a:ext cx="3810000" cy="1447800"/>
          </a:xfrm>
          <a:prstGeom prst="flowChartOnlineStorag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r>
              <a:rPr lang="en-US" b="1" dirty="0" smtClean="0">
                <a:solidFill>
                  <a:schemeClr val="tx2"/>
                </a:solidFill>
              </a:rPr>
              <a:t>Outputs: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Simulated flow, storage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Short term deterministic forecast flow, storage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Updated model states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34" name="Straight Arrow Connector 33"/>
          <p:cNvCxnSpPr>
            <a:stCxn id="11" idx="2"/>
            <a:endCxn id="31" idx="0"/>
          </p:cNvCxnSpPr>
          <p:nvPr/>
        </p:nvCxnSpPr>
        <p:spPr>
          <a:xfrm rot="5400000">
            <a:off x="2514600" y="4267200"/>
            <a:ext cx="457200" cy="137160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Manual Operation 36"/>
          <p:cNvSpPr/>
          <p:nvPr/>
        </p:nvSpPr>
        <p:spPr>
          <a:xfrm>
            <a:off x="4038600" y="5105400"/>
            <a:ext cx="4724400" cy="1524000"/>
          </a:xfrm>
          <a:prstGeom prst="flowChartManualOperation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Interactive Forecast Program (IFP)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8" name="Flowchart: Manual Input 37"/>
          <p:cNvSpPr/>
          <p:nvPr/>
        </p:nvSpPr>
        <p:spPr>
          <a:xfrm>
            <a:off x="6629400" y="2743200"/>
            <a:ext cx="1905000" cy="1676400"/>
          </a:xfrm>
          <a:prstGeom prst="flowChartManualInpu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Forecaster: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Quality Control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Analysis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Run-time </a:t>
            </a:r>
            <a:r>
              <a:rPr lang="en-US" sz="2000" dirty="0" err="1" smtClean="0">
                <a:solidFill>
                  <a:schemeClr val="accent2"/>
                </a:solidFill>
              </a:rPr>
              <a:t>mods</a:t>
            </a:r>
            <a:endParaRPr lang="en-US" sz="2000" dirty="0">
              <a:solidFill>
                <a:schemeClr val="accent2"/>
              </a:solidFill>
            </a:endParaRPr>
          </a:p>
        </p:txBody>
      </p:sp>
      <p:cxnSp>
        <p:nvCxnSpPr>
          <p:cNvPr id="42" name="Straight Arrow Connector 41"/>
          <p:cNvCxnSpPr>
            <a:stCxn id="31" idx="3"/>
            <a:endCxn id="37" idx="1"/>
          </p:cNvCxnSpPr>
          <p:nvPr/>
        </p:nvCxnSpPr>
        <p:spPr>
          <a:xfrm flipV="1">
            <a:off x="3327400" y="5867400"/>
            <a:ext cx="1183640" cy="38100"/>
          </a:xfrm>
          <a:prstGeom prst="straightConnector1">
            <a:avLst/>
          </a:prstGeom>
          <a:ln w="25400" cmpd="sng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8" idx="2"/>
            <a:endCxn id="37" idx="0"/>
          </p:cNvCxnSpPr>
          <p:nvPr/>
        </p:nvCxnSpPr>
        <p:spPr>
          <a:xfrm rot="5400000">
            <a:off x="6648450" y="4171950"/>
            <a:ext cx="685800" cy="11811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8" idx="0"/>
            <a:endCxn id="5" idx="4"/>
          </p:cNvCxnSpPr>
          <p:nvPr/>
        </p:nvCxnSpPr>
        <p:spPr>
          <a:xfrm rot="16200000" flipV="1">
            <a:off x="6488430" y="1817370"/>
            <a:ext cx="1234440" cy="9525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8" idx="0"/>
          </p:cNvCxnSpPr>
          <p:nvPr/>
        </p:nvCxnSpPr>
        <p:spPr>
          <a:xfrm rot="16200000" flipV="1">
            <a:off x="5078730" y="407670"/>
            <a:ext cx="1234440" cy="37719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19600" y="4724400"/>
            <a:ext cx="762000" cy="381000"/>
          </a:xfrm>
          <a:prstGeom prst="straightConnector1">
            <a:avLst/>
          </a:prstGeom>
          <a:ln w="25400" cmpd="sng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cn5.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2286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Navajo Reservoir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Outflow – release schedule in SETQMEAN mod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2180272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Simulated release explicitly set to the observed values in the past and an agency defined release schedule for the future (SETQMEAN mod)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5068094" y="1866106"/>
            <a:ext cx="533400" cy="1588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cn5.out.ru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2286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Navajo Reservoir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Outflow – reservoir rules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(no SETQMEAN mod)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14478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Simulated release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not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set in the past or the future – model simulation is based on reservoir rules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2819797" y="2895203"/>
            <a:ext cx="609600" cy="794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0" y="344787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Adjusted – </a:t>
            </a:r>
            <a:r>
              <a:rPr lang="en-US" dirty="0" smtClean="0">
                <a:solidFill>
                  <a:srgbClr val="FF33CC"/>
                </a:solidFill>
              </a:rPr>
              <a:t>the blend period to the simulation has been set very short</a:t>
            </a:r>
            <a:endParaRPr lang="en-US" dirty="0" smtClean="0">
              <a:solidFill>
                <a:srgbClr val="FF33CC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3810000" y="3962400"/>
            <a:ext cx="685800" cy="1588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fp_h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ifp_self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76400"/>
            <a:ext cx="3614199" cy="4046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fp_h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ifp_self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5400"/>
            <a:ext cx="3614199" cy="4046330"/>
          </a:xfrm>
          <a:prstGeom prst="rect">
            <a:avLst/>
          </a:prstGeom>
        </p:spPr>
      </p:pic>
      <p:pic>
        <p:nvPicPr>
          <p:cNvPr id="4" name="Content Placeholder 3" descr="ifp_top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905000"/>
            <a:ext cx="8915836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spc2.dataplo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1676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Current Time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5/27 18z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371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Past/observed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1371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Future/forecast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1447800" y="1524000"/>
            <a:ext cx="685800" cy="32266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334000" y="1524000"/>
            <a:ext cx="762000" cy="32266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7600" y="3048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San Juan River at </a:t>
            </a:r>
            <a:r>
              <a:rPr lang="en-US" sz="2400" b="1" dirty="0" err="1" smtClean="0">
                <a:solidFill>
                  <a:schemeClr val="bg1"/>
                </a:solidFill>
              </a:rPr>
              <a:t>Pagosa</a:t>
            </a:r>
            <a:r>
              <a:rPr lang="en-US" sz="2400" b="1" dirty="0" smtClean="0">
                <a:solidFill>
                  <a:schemeClr val="bg1"/>
                </a:solidFill>
              </a:rPr>
              <a:t> Springs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OFS Inputs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40386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Rain/Snow Elevation – determined from freezing levels when available, otherwise calculated from temperatures (more variable)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514600" y="5334000"/>
            <a:ext cx="4114800" cy="1295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581400" y="6248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 elevation zones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228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Rain+Melt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838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Runoff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spc2.datatbl1.jpg"/>
          <p:cNvPicPr>
            <a:picLocks noChangeAspect="1"/>
          </p:cNvPicPr>
          <p:nvPr/>
        </p:nvPicPr>
        <p:blipFill>
          <a:blip r:embed="rId2" cstate="print"/>
          <a:srcRect r="13333" b="2937"/>
          <a:stretch>
            <a:fillRect/>
          </a:stretch>
        </p:blipFill>
        <p:spPr>
          <a:xfrm>
            <a:off x="0" y="990600"/>
            <a:ext cx="9144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304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Areal Temperature</a:t>
            </a:r>
            <a:endParaRPr lang="en-US" dirty="0"/>
          </a:p>
        </p:txBody>
      </p:sp>
      <p:sp>
        <p:nvSpPr>
          <p:cNvPr id="5" name="Left Brace 4"/>
          <p:cNvSpPr/>
          <p:nvPr/>
        </p:nvSpPr>
        <p:spPr>
          <a:xfrm rot="5400000">
            <a:off x="3046476" y="-1144524"/>
            <a:ext cx="384048" cy="388620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91200" y="304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Areal Precipitation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 rot="5400000">
            <a:off x="6932676" y="-1141476"/>
            <a:ext cx="384048" cy="388620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spc2.dataplo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23622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Simulated Areal Extent of Snow Cover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Upper zone = 11,000 – 12,700 ft  (mean 11,485); 60 mi</a:t>
            </a:r>
            <a:r>
              <a:rPr lang="en-US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smtClean="0">
                <a:solidFill>
                  <a:srgbClr val="92D050"/>
                </a:solidFill>
              </a:rPr>
              <a:t>Middle zone = 8,500 – 11,000 ft  (mean 9,755) ; 155 mi</a:t>
            </a:r>
            <a:r>
              <a:rPr lang="en-US" baseline="30000" dirty="0" smtClean="0">
                <a:solidFill>
                  <a:srgbClr val="92D050"/>
                </a:solidFill>
              </a:rPr>
              <a:t>2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Lower zone = 7,200 – 8,500 ft  (mean 7,850) ; 90 mi</a:t>
            </a:r>
            <a:r>
              <a:rPr lang="en-US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3048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San Juan River at </a:t>
            </a:r>
            <a:r>
              <a:rPr lang="en-US" sz="2400" b="1" dirty="0" err="1" smtClean="0">
                <a:solidFill>
                  <a:schemeClr val="bg1"/>
                </a:solidFill>
              </a:rPr>
              <a:t>Pagosa</a:t>
            </a:r>
            <a:r>
              <a:rPr lang="en-US" sz="2400" b="1" dirty="0" smtClean="0">
                <a:solidFill>
                  <a:schemeClr val="bg1"/>
                </a:solidFill>
              </a:rPr>
              <a:t> Springs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Snow Model States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spc2.datatb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62135"/>
            <a:ext cx="9144000" cy="52100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304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Snow Water Equivalent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 rot="5400000">
            <a:off x="3046476" y="-1144524"/>
            <a:ext cx="384048" cy="388620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91200" y="304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Areal Extent Snow Cover</a:t>
            </a:r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 rot="5400000">
            <a:off x="6932676" y="-1141476"/>
            <a:ext cx="384048" cy="388620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spc2.al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754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Observed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1143794" y="3429000"/>
            <a:ext cx="609600" cy="1588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0" y="4648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Simulated</a:t>
            </a: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rot="5400000" flipH="1" flipV="1">
            <a:off x="3448050" y="4133850"/>
            <a:ext cx="685800" cy="34290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352800" y="3352800"/>
            <a:ext cx="457200" cy="15240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0"/>
          </p:cNvCxnSpPr>
          <p:nvPr/>
        </p:nvCxnSpPr>
        <p:spPr>
          <a:xfrm rot="16200000" flipV="1">
            <a:off x="3219450" y="4248150"/>
            <a:ext cx="304800" cy="49530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57600" y="3048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San Juan River at </a:t>
            </a:r>
            <a:r>
              <a:rPr lang="en-US" sz="2400" b="1" dirty="0" err="1" smtClean="0">
                <a:solidFill>
                  <a:schemeClr val="bg1"/>
                </a:solidFill>
              </a:rPr>
              <a:t>Pagosa</a:t>
            </a:r>
            <a:r>
              <a:rPr lang="en-US" sz="2400" b="1" dirty="0" smtClean="0">
                <a:solidFill>
                  <a:schemeClr val="bg1"/>
                </a:solidFill>
              </a:rPr>
              <a:t> Springs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Hydrograph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81200" y="1371600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‘Adjusted’/‘Forecast’ is a single time series broken into observed and future pieces.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FF33CC"/>
                </a:solidFill>
              </a:rPr>
              <a:t>It equals </a:t>
            </a:r>
            <a:r>
              <a:rPr lang="en-US" dirty="0" err="1" smtClean="0">
                <a:solidFill>
                  <a:srgbClr val="FF33CC"/>
                </a:solidFill>
              </a:rPr>
              <a:t>obs</a:t>
            </a:r>
            <a:r>
              <a:rPr lang="en-US" dirty="0" smtClean="0">
                <a:solidFill>
                  <a:srgbClr val="FF33CC"/>
                </a:solidFill>
              </a:rPr>
              <a:t> when available, otherwise patterned with </a:t>
            </a:r>
            <a:r>
              <a:rPr lang="en-US" dirty="0" err="1" smtClean="0">
                <a:solidFill>
                  <a:srgbClr val="FF33CC"/>
                </a:solidFill>
              </a:rPr>
              <a:t>sim</a:t>
            </a:r>
            <a:endParaRPr lang="en-US" dirty="0" smtClean="0">
              <a:solidFill>
                <a:srgbClr val="FF33CC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FF33CC"/>
                </a:solidFill>
              </a:rPr>
              <a:t>Can control how quickly it blends into the actual values of the </a:t>
            </a:r>
            <a:r>
              <a:rPr lang="en-US" dirty="0" err="1" smtClean="0">
                <a:solidFill>
                  <a:srgbClr val="FF33CC"/>
                </a:solidFill>
              </a:rPr>
              <a:t>sim</a:t>
            </a:r>
            <a:endParaRPr lang="en-US" dirty="0" smtClean="0">
              <a:solidFill>
                <a:srgbClr val="FF33CC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6200000" flipH="1">
            <a:off x="3657600" y="3200400"/>
            <a:ext cx="457200" cy="45720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680</Words>
  <Application>Microsoft Office PowerPoint</Application>
  <PresentationFormat>On-screen Show (4:3)</PresentationFormat>
  <Paragraphs>133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National Weather Service River Forecast System (NWSRFS) Interactive Forecast Program (IFP)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Run Time Modifications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NWSRFS IFP DEMO</dc:title>
  <dc:creator>brenda alcorn</dc:creator>
  <cp:lastModifiedBy>brenda alcorn</cp:lastModifiedBy>
  <cp:revision>149</cp:revision>
  <dcterms:created xsi:type="dcterms:W3CDTF">2010-08-10T19:55:49Z</dcterms:created>
  <dcterms:modified xsi:type="dcterms:W3CDTF">2010-08-15T17:43:06Z</dcterms:modified>
</cp:coreProperties>
</file>