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7" r:id="rId3"/>
    <p:sldId id="259" r:id="rId4"/>
    <p:sldId id="261" r:id="rId5"/>
    <p:sldId id="260" r:id="rId6"/>
    <p:sldId id="262" r:id="rId7"/>
    <p:sldId id="274" r:id="rId8"/>
    <p:sldId id="263" r:id="rId9"/>
    <p:sldId id="264" r:id="rId10"/>
    <p:sldId id="265" r:id="rId11"/>
    <p:sldId id="266" r:id="rId12"/>
    <p:sldId id="268" r:id="rId13"/>
    <p:sldId id="273" r:id="rId14"/>
    <p:sldId id="270" r:id="rId15"/>
    <p:sldId id="267" r:id="rId16"/>
    <p:sldId id="271" r:id="rId17"/>
    <p:sldId id="27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CC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1" autoAdjust="0"/>
    <p:restoredTop sz="94660"/>
  </p:normalViewPr>
  <p:slideViewPr>
    <p:cSldViewPr>
      <p:cViewPr varScale="1">
        <p:scale>
          <a:sx n="74" d="100"/>
          <a:sy n="74" d="100"/>
        </p:scale>
        <p:origin x="-10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AD1AFB-43C3-4DD1-853D-DFC29EA9A831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D9E99-FF95-44D6-9155-AB2FA43AC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A72D2E-C6C9-4115-80C7-6F898F7FF2B5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4A76B1-CBE9-415D-848F-BDCB92A89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74E5-AFA4-4A0B-9CDD-A6BACFBA5CA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447F-1140-4882-AA1A-98C7BED4B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JuanGraphi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41126"/>
            <a:ext cx="8305800" cy="5916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1772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San Juan Basin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7924800" y="2057400"/>
            <a:ext cx="990600" cy="6858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85079"/>
            <a:ext cx="5943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snow model (accumulates/ablates snow) is run for each </a:t>
            </a:r>
            <a:r>
              <a:rPr lang="en-US" sz="2400" dirty="0" smtClean="0"/>
              <a:t>area in the basin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 soil moisture model (controls amount of water from the snow model which is retained in the soil/evaporates or ends up in the stream) is run for each area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Evaporation is a calibrated amount 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E=P-Q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482025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Calibrations/Simulations - Models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911475" y="525463"/>
            <a:ext cx="2378075" cy="663575"/>
          </a:xfrm>
          <a:prstGeom prst="parallelogram">
            <a:avLst>
              <a:gd name="adj" fmla="val 89544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Precipitation</a:t>
            </a:r>
          </a:p>
          <a:p>
            <a:pPr algn="ctr"/>
            <a:r>
              <a:rPr lang="en-US" sz="1000" b="1"/>
              <a:t>and</a:t>
            </a:r>
          </a:p>
          <a:p>
            <a:pPr algn="ctr"/>
            <a:r>
              <a:rPr lang="en-US" sz="1000" b="1"/>
              <a:t>Air Temperature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009900" y="1497013"/>
            <a:ext cx="1779588" cy="777875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Rain</a:t>
            </a:r>
          </a:p>
          <a:p>
            <a:pPr algn="ctr"/>
            <a:r>
              <a:rPr lang="en-US" sz="1000" b="1"/>
              <a:t>or </a:t>
            </a:r>
          </a:p>
          <a:p>
            <a:pPr algn="ctr"/>
            <a:r>
              <a:rPr lang="en-US" sz="1000" b="1"/>
              <a:t>Snow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13100" y="3359150"/>
            <a:ext cx="1474788" cy="673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Energy Exchange</a:t>
            </a:r>
          </a:p>
          <a:p>
            <a:pPr algn="ctr"/>
            <a:r>
              <a:rPr lang="en-US" sz="1000" b="1"/>
              <a:t>at</a:t>
            </a:r>
          </a:p>
          <a:p>
            <a:pPr algn="ctr"/>
            <a:r>
              <a:rPr lang="en-US" sz="1000" b="1"/>
              <a:t>Snow-Air</a:t>
            </a:r>
          </a:p>
          <a:p>
            <a:pPr algn="ctr"/>
            <a:r>
              <a:rPr lang="en-US" sz="1000" b="1"/>
              <a:t>Interface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11500" y="4354513"/>
            <a:ext cx="1677988" cy="377825"/>
          </a:xfrm>
          <a:prstGeom prst="octagon">
            <a:avLst>
              <a:gd name="adj" fmla="val 29278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Snow Cover</a:t>
            </a:r>
          </a:p>
          <a:p>
            <a:pPr algn="ctr"/>
            <a:r>
              <a:rPr lang="en-US" sz="1000" b="1"/>
              <a:t>Heat Deficit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09900" y="5154613"/>
            <a:ext cx="1779588" cy="377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Ground</a:t>
            </a:r>
          </a:p>
          <a:p>
            <a:pPr algn="ctr"/>
            <a:r>
              <a:rPr lang="en-US" sz="1000" b="1"/>
              <a:t>Melt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009900" y="5954713"/>
            <a:ext cx="1577975" cy="492125"/>
          </a:xfrm>
          <a:prstGeom prst="parallelogram">
            <a:avLst>
              <a:gd name="adj" fmla="val 8011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Snow</a:t>
            </a:r>
          </a:p>
          <a:p>
            <a:pPr algn="ctr"/>
            <a:r>
              <a:rPr lang="en-US" sz="1000" b="1"/>
              <a:t>Cover</a:t>
            </a:r>
          </a:p>
          <a:p>
            <a:pPr algn="ctr"/>
            <a:r>
              <a:rPr lang="en-US" sz="1000" b="1"/>
              <a:t>Outflow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03250" y="6183313"/>
            <a:ext cx="1576388" cy="492125"/>
          </a:xfrm>
          <a:prstGeom prst="parallelogram">
            <a:avLst>
              <a:gd name="adj" fmla="val 8003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Rain </a:t>
            </a:r>
          </a:p>
          <a:p>
            <a:pPr algn="ctr"/>
            <a:r>
              <a:rPr lang="en-US" sz="1000" b="1"/>
              <a:t>plus</a:t>
            </a:r>
          </a:p>
          <a:p>
            <a:pPr algn="ctr"/>
            <a:r>
              <a:rPr lang="en-US" sz="1000" b="1"/>
              <a:t>Melt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21413" y="3359150"/>
            <a:ext cx="1174750" cy="4587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Areal Extent</a:t>
            </a:r>
          </a:p>
          <a:p>
            <a:pPr algn="ctr"/>
            <a:r>
              <a:rPr lang="en-US" sz="1000" b="1"/>
              <a:t>of the</a:t>
            </a:r>
          </a:p>
          <a:p>
            <a:pPr algn="ctr"/>
            <a:r>
              <a:rPr lang="en-US" sz="1000" b="1"/>
              <a:t>Snow Cover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21425" y="4640263"/>
            <a:ext cx="1074738" cy="377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Liquid Water</a:t>
            </a:r>
          </a:p>
          <a:p>
            <a:pPr algn="ctr"/>
            <a:r>
              <a:rPr lang="en-US" sz="1000" b="1"/>
              <a:t>Storage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56350" y="5202238"/>
            <a:ext cx="1098550" cy="5064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Transmission</a:t>
            </a:r>
          </a:p>
          <a:p>
            <a:pPr algn="ctr"/>
            <a:r>
              <a:rPr lang="en-US" sz="1000" b="1"/>
              <a:t>of</a:t>
            </a:r>
          </a:p>
          <a:p>
            <a:pPr algn="ctr"/>
            <a:r>
              <a:rPr lang="en-US" sz="1000" b="1"/>
              <a:t>Excess Water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213100" y="2640013"/>
            <a:ext cx="1474788" cy="434975"/>
          </a:xfrm>
          <a:prstGeom prst="octagon">
            <a:avLst>
              <a:gd name="adj" fmla="val 29278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Accumulated</a:t>
            </a:r>
          </a:p>
          <a:p>
            <a:pPr algn="ctr"/>
            <a:r>
              <a:rPr lang="en-US" sz="1000" b="1"/>
              <a:t>Snow Cover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29200" y="1143000"/>
            <a:ext cx="36576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800" b="1">
                <a:solidFill>
                  <a:schemeClr val="hlink"/>
                </a:solidFill>
                <a:latin typeface="NewCenturySchlbk" charset="0"/>
              </a:rPr>
              <a:t>SNOW ACCUMULATION</a:t>
            </a:r>
          </a:p>
          <a:p>
            <a:pPr algn="ctr"/>
            <a:r>
              <a:rPr lang="en-US" sz="2800" b="1">
                <a:solidFill>
                  <a:schemeClr val="hlink"/>
                </a:solidFill>
                <a:latin typeface="NewCenturySchlbk" charset="0"/>
              </a:rPr>
              <a:t>AND ABLATION MODEL (SNOW-17)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1585913" y="1885950"/>
            <a:ext cx="1403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592263" y="1892300"/>
            <a:ext cx="0" cy="136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1592263" y="5486400"/>
            <a:ext cx="7937" cy="547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47775" y="4673600"/>
            <a:ext cx="636588" cy="72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000" b="1"/>
              <a:t>Rain</a:t>
            </a:r>
          </a:p>
          <a:p>
            <a:pPr algn="ctr"/>
            <a:r>
              <a:rPr lang="en-US" sz="1000" b="1"/>
              <a:t>on</a:t>
            </a:r>
          </a:p>
          <a:p>
            <a:pPr algn="ctr"/>
            <a:r>
              <a:rPr lang="en-US" sz="1000" b="1"/>
              <a:t>Bare </a:t>
            </a:r>
          </a:p>
          <a:p>
            <a:pPr algn="ctr"/>
            <a:r>
              <a:rPr lang="en-US" sz="1000" b="1"/>
              <a:t>Ground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898900" y="2292350"/>
            <a:ext cx="0" cy="207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898900" y="3092450"/>
            <a:ext cx="0" cy="150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898900" y="5549900"/>
            <a:ext cx="0" cy="255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711700" y="3657600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811713" y="4514850"/>
            <a:ext cx="2071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59350" y="4237038"/>
            <a:ext cx="9302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 b="1"/>
              <a:t>      Deficit = 0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898900" y="6464300"/>
            <a:ext cx="0" cy="160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2038350" y="6629400"/>
            <a:ext cx="1870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rot="10800000">
            <a:off x="6858000" y="4573588"/>
            <a:ext cx="69850" cy="34925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 rot="5400000">
            <a:off x="6069013" y="3598863"/>
            <a:ext cx="73025" cy="136525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910388" y="5035550"/>
            <a:ext cx="0" cy="74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 rot="10800000">
            <a:off x="6873875" y="5135563"/>
            <a:ext cx="71438" cy="34925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3883025" y="1206500"/>
            <a:ext cx="0" cy="150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797300" y="4749800"/>
            <a:ext cx="204788" cy="382588"/>
            <a:chOff x="2392" y="2992"/>
            <a:chExt cx="129" cy="241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456" y="2992"/>
              <a:ext cx="0" cy="1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 rot="10800000">
              <a:off x="2392" y="3175"/>
              <a:ext cx="129" cy="58"/>
            </a:xfrm>
            <a:prstGeom prst="triangle">
              <a:avLst>
                <a:gd name="adj" fmla="val 49986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AutoShape 34"/>
          <p:cNvSpPr>
            <a:spLocks noChangeArrowheads="1"/>
          </p:cNvSpPr>
          <p:nvPr/>
        </p:nvSpPr>
        <p:spPr bwMode="auto">
          <a:xfrm rot="10800000">
            <a:off x="3779838" y="1382713"/>
            <a:ext cx="206375" cy="92075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auto">
          <a:xfrm rot="10800000">
            <a:off x="3797300" y="2525713"/>
            <a:ext cx="204788" cy="92075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36"/>
          <p:cNvSpPr>
            <a:spLocks noChangeArrowheads="1"/>
          </p:cNvSpPr>
          <p:nvPr/>
        </p:nvSpPr>
        <p:spPr bwMode="auto">
          <a:xfrm rot="16200000">
            <a:off x="1887537" y="6534151"/>
            <a:ext cx="111125" cy="171450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37"/>
          <p:cNvSpPr>
            <a:spLocks noChangeArrowheads="1"/>
          </p:cNvSpPr>
          <p:nvPr/>
        </p:nvSpPr>
        <p:spPr bwMode="auto">
          <a:xfrm rot="10800000">
            <a:off x="3797300" y="5830888"/>
            <a:ext cx="204788" cy="92075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6892925" y="4521200"/>
            <a:ext cx="0" cy="17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 rot="10800000">
            <a:off x="1490663" y="6059488"/>
            <a:ext cx="203200" cy="92075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5011738" y="5353050"/>
            <a:ext cx="132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 rot="16200000">
            <a:off x="4865688" y="5267325"/>
            <a:ext cx="111125" cy="168275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42"/>
          <p:cNvSpPr>
            <a:spLocks noChangeArrowheads="1"/>
          </p:cNvSpPr>
          <p:nvPr/>
        </p:nvSpPr>
        <p:spPr bwMode="auto">
          <a:xfrm rot="10800000">
            <a:off x="3797300" y="3259138"/>
            <a:ext cx="204788" cy="92075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889000" y="3327400"/>
            <a:ext cx="1508125" cy="674688"/>
            <a:chOff x="560" y="2096"/>
            <a:chExt cx="950" cy="425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560" y="2096"/>
              <a:ext cx="950" cy="425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2"/>
                </a:cxn>
                <a:cxn ang="0">
                  <a:pos x="474" y="424"/>
                </a:cxn>
                <a:cxn ang="0">
                  <a:pos x="949" y="212"/>
                </a:cxn>
                <a:cxn ang="0">
                  <a:pos x="474" y="0"/>
                </a:cxn>
              </a:cxnLst>
              <a:rect l="0" t="0" r="r" b="b"/>
              <a:pathLst>
                <a:path w="950" h="425">
                  <a:moveTo>
                    <a:pt x="474" y="0"/>
                  </a:moveTo>
                  <a:lnTo>
                    <a:pt x="0" y="212"/>
                  </a:lnTo>
                  <a:lnTo>
                    <a:pt x="474" y="424"/>
                  </a:lnTo>
                  <a:lnTo>
                    <a:pt x="949" y="212"/>
                  </a:lnTo>
                  <a:lnTo>
                    <a:pt x="47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28" y="2219"/>
              <a:ext cx="41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900" b="1"/>
                <a:t>Bare ground</a:t>
              </a:r>
            </a:p>
            <a:p>
              <a:pPr algn="ctr"/>
              <a:r>
                <a:rPr lang="en-US" sz="900" b="1"/>
                <a:t> or</a:t>
              </a:r>
            </a:p>
            <a:p>
              <a:pPr algn="ctr"/>
              <a:r>
                <a:rPr lang="en-US" sz="900" b="1"/>
                <a:t> </a:t>
              </a:r>
              <a:r>
                <a:rPr lang="en-US" sz="1000" b="1"/>
                <a:t>snow cover</a:t>
              </a:r>
            </a:p>
          </p:txBody>
        </p:sp>
      </p:grp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1593850" y="4059238"/>
            <a:ext cx="6350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47"/>
          <p:cNvSpPr>
            <a:spLocks noChangeArrowheads="1"/>
          </p:cNvSpPr>
          <p:nvPr/>
        </p:nvSpPr>
        <p:spPr bwMode="auto">
          <a:xfrm rot="10800000">
            <a:off x="1497013" y="4573588"/>
            <a:ext cx="206375" cy="92075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V="1">
            <a:off x="2395538" y="3649663"/>
            <a:ext cx="55562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49"/>
          <p:cNvSpPr>
            <a:spLocks noChangeArrowheads="1"/>
          </p:cNvSpPr>
          <p:nvPr/>
        </p:nvSpPr>
        <p:spPr bwMode="auto">
          <a:xfrm rot="5400000">
            <a:off x="3022600" y="3563938"/>
            <a:ext cx="111125" cy="171450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779838" y="4040188"/>
            <a:ext cx="204787" cy="306387"/>
            <a:chOff x="2381" y="2545"/>
            <a:chExt cx="129" cy="193"/>
          </a:xfrm>
        </p:grpSpPr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2446" y="2545"/>
              <a:ext cx="0" cy="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52"/>
            <p:cNvSpPr>
              <a:spLocks noChangeArrowheads="1"/>
            </p:cNvSpPr>
            <p:nvPr/>
          </p:nvSpPr>
          <p:spPr bwMode="auto">
            <a:xfrm rot="10800000">
              <a:off x="2381" y="2693"/>
              <a:ext cx="129" cy="45"/>
            </a:xfrm>
            <a:prstGeom prst="triangle">
              <a:avLst>
                <a:gd name="adj" fmla="val 49986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57200" y="2446338"/>
            <a:ext cx="0" cy="51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465138" y="2971800"/>
            <a:ext cx="4100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572000" y="2433638"/>
            <a:ext cx="0" cy="544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" y="1828800"/>
          <a:ext cx="469900" cy="622300"/>
        </p:xfrm>
        <a:graphic>
          <a:graphicData uri="http://schemas.openxmlformats.org/presentationml/2006/ole">
            <p:oleObj spid="_x0000_s1026" name="Clip" r:id="rId3" imgW="469800" imgH="622080" progId="">
              <p:embed/>
            </p:oleObj>
          </a:graphicData>
        </a:graphic>
      </p:graphicFrame>
      <p:graphicFrame>
        <p:nvGraphicFramePr>
          <p:cNvPr id="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12913" y="1905000"/>
          <a:ext cx="433387" cy="698500"/>
        </p:xfrm>
        <a:graphic>
          <a:graphicData uri="http://schemas.openxmlformats.org/presentationml/2006/ole">
            <p:oleObj spid="_x0000_s1027" name="Clip" r:id="rId4" imgW="433080" imgH="698400" progId="">
              <p:embed/>
            </p:oleObj>
          </a:graphicData>
        </a:graphic>
      </p:graphicFrame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141538" y="1728788"/>
            <a:ext cx="500062" cy="334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379538" y="1519238"/>
            <a:ext cx="595312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65138" y="2667000"/>
            <a:ext cx="41005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76513" y="2682875"/>
            <a:ext cx="1674812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 b="1"/>
              <a:t>TENSION   WATER   STORAGE</a:t>
            </a: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371600" y="4038600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57200" y="3360738"/>
            <a:ext cx="0" cy="442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5138" y="3581400"/>
            <a:ext cx="48625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805113" y="3673475"/>
            <a:ext cx="138588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 b="1"/>
              <a:t>FREE WATER STORAGE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57200" y="3817938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65138" y="3962400"/>
            <a:ext cx="2119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055938" y="3962400"/>
            <a:ext cx="227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590800" y="3970338"/>
            <a:ext cx="0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048000" y="3970338"/>
            <a:ext cx="0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452438" y="4572000"/>
            <a:ext cx="2144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57200" y="4579938"/>
            <a:ext cx="0" cy="1128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055938" y="4572000"/>
            <a:ext cx="1966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5029200" y="4579938"/>
            <a:ext cx="0" cy="900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3043238" y="5562600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590800" y="4579938"/>
            <a:ext cx="0" cy="51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048000" y="4579938"/>
            <a:ext cx="0" cy="976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4038600" y="4579938"/>
            <a:ext cx="0" cy="51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055938" y="5257800"/>
            <a:ext cx="976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038600" y="526573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524000" y="4579938"/>
            <a:ext cx="0" cy="51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581025" y="4587875"/>
            <a:ext cx="6794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US" sz="800" b="1"/>
          </a:p>
          <a:p>
            <a:pPr algn="ctr"/>
            <a:r>
              <a:rPr lang="en-US" sz="800" b="1"/>
              <a:t>PRIMARY</a:t>
            </a:r>
          </a:p>
          <a:p>
            <a:pPr algn="ctr"/>
            <a:r>
              <a:rPr lang="en-US" sz="800" b="1"/>
              <a:t>FREE</a:t>
            </a:r>
          </a:p>
          <a:p>
            <a:pPr algn="ctr"/>
            <a:r>
              <a:rPr lang="en-US" sz="800" b="1"/>
              <a:t>WATER</a:t>
            </a:r>
          </a:p>
          <a:p>
            <a:pPr algn="ctr"/>
            <a:r>
              <a:rPr lang="en-US" sz="800" b="1"/>
              <a:t>STORAGE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647825" y="4587875"/>
            <a:ext cx="679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US" sz="800" b="1"/>
          </a:p>
          <a:p>
            <a:pPr algn="ctr"/>
            <a:r>
              <a:rPr lang="en-US" sz="800" b="1"/>
              <a:t>TENSION</a:t>
            </a:r>
          </a:p>
          <a:p>
            <a:pPr algn="ctr"/>
            <a:r>
              <a:rPr lang="en-US" sz="800" b="1"/>
              <a:t>WATER </a:t>
            </a:r>
          </a:p>
          <a:p>
            <a:pPr algn="ctr"/>
            <a:r>
              <a:rPr lang="en-US" sz="800" b="1"/>
              <a:t>STORAGE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465138" y="5715000"/>
            <a:ext cx="442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914400" y="5722938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922338" y="5867400"/>
            <a:ext cx="13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1066800" y="5710238"/>
            <a:ext cx="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1074738" y="5715000"/>
            <a:ext cx="3338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4419600" y="5722938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4427538" y="5867400"/>
            <a:ext cx="13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V="1">
            <a:off x="4572000" y="5710238"/>
            <a:ext cx="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4579938" y="5715000"/>
            <a:ext cx="442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V="1">
            <a:off x="5029200" y="5405438"/>
            <a:ext cx="0" cy="315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1524000" y="526573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531938" y="5257800"/>
            <a:ext cx="1204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2743200" y="5341938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1531938" y="5562600"/>
            <a:ext cx="1204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3171825" y="4587875"/>
            <a:ext cx="679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US" sz="800" b="1"/>
          </a:p>
          <a:p>
            <a:pPr algn="ctr"/>
            <a:r>
              <a:rPr lang="en-US" sz="800" b="1"/>
              <a:t>TENSION</a:t>
            </a:r>
          </a:p>
          <a:p>
            <a:pPr algn="ctr"/>
            <a:r>
              <a:rPr lang="en-US" sz="800" b="1"/>
              <a:t>WATER</a:t>
            </a:r>
          </a:p>
          <a:p>
            <a:pPr algn="ctr"/>
            <a:r>
              <a:rPr lang="en-US" sz="800" b="1"/>
              <a:t>STORAGE</a:t>
            </a: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002088" y="4587875"/>
            <a:ext cx="10953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US" sz="800" b="1"/>
          </a:p>
          <a:p>
            <a:pPr algn="ctr"/>
            <a:r>
              <a:rPr lang="en-US" sz="800" b="1"/>
              <a:t>SUPPLEMENTARY</a:t>
            </a:r>
          </a:p>
          <a:p>
            <a:pPr algn="ctr"/>
            <a:r>
              <a:rPr lang="en-US" sz="800" b="1"/>
              <a:t>FREE WATER</a:t>
            </a:r>
          </a:p>
          <a:p>
            <a:pPr algn="ctr"/>
            <a:r>
              <a:rPr lang="en-US" sz="800" b="1"/>
              <a:t>STORAGE</a:t>
            </a: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4156075" y="381000"/>
            <a:ext cx="392271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 dirty="0">
                <a:solidFill>
                  <a:schemeClr val="hlink"/>
                </a:solidFill>
                <a:latin typeface="Arial" pitchFamily="34" charset="0"/>
              </a:rPr>
              <a:t>Sacramento Soil Moisture</a:t>
            </a:r>
          </a:p>
          <a:p>
            <a:pPr algn="ctr"/>
            <a:r>
              <a:rPr lang="en-US" b="1" dirty="0">
                <a:solidFill>
                  <a:schemeClr val="hlink"/>
                </a:solidFill>
                <a:latin typeface="Arial" pitchFamily="34" charset="0"/>
              </a:rPr>
              <a:t>Accounting Model</a:t>
            </a: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2362200" y="1379538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2895600" y="1531938"/>
            <a:ext cx="0" cy="442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3200400" y="1531938"/>
            <a:ext cx="0" cy="6715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429000" y="168433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3657600" y="1455738"/>
            <a:ext cx="0" cy="519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3886200" y="1760538"/>
            <a:ext cx="0" cy="519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4038600" y="145573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4267200" y="1531938"/>
            <a:ext cx="0" cy="442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2590800" y="1379538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366713" y="4260850"/>
            <a:ext cx="10588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 b="1"/>
              <a:t>LOWER ZONE</a:t>
            </a:r>
          </a:p>
          <a:p>
            <a:endParaRPr lang="en-US" sz="1000" b="1"/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366713" y="2965450"/>
            <a:ext cx="9953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 b="1"/>
              <a:t>UPPER ZONE</a:t>
            </a:r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7170738" y="4953000"/>
            <a:ext cx="1204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6865938" y="5791200"/>
            <a:ext cx="1281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V="1">
            <a:off x="6865938" y="4948238"/>
            <a:ext cx="290512" cy="849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8153400" y="4637088"/>
            <a:ext cx="787400" cy="1163637"/>
          </a:xfrm>
          <a:custGeom>
            <a:avLst/>
            <a:gdLst/>
            <a:ahLst/>
            <a:cxnLst>
              <a:cxn ang="0">
                <a:pos x="0" y="727"/>
              </a:cxn>
              <a:cxn ang="0">
                <a:pos x="56" y="732"/>
              </a:cxn>
              <a:cxn ang="0">
                <a:pos x="100" y="717"/>
              </a:cxn>
              <a:cxn ang="0">
                <a:pos x="144" y="702"/>
              </a:cxn>
              <a:cxn ang="0">
                <a:pos x="188" y="688"/>
              </a:cxn>
              <a:cxn ang="0">
                <a:pos x="232" y="673"/>
              </a:cxn>
              <a:cxn ang="0">
                <a:pos x="276" y="644"/>
              </a:cxn>
              <a:cxn ang="0">
                <a:pos x="320" y="615"/>
              </a:cxn>
              <a:cxn ang="0">
                <a:pos x="364" y="615"/>
              </a:cxn>
              <a:cxn ang="0">
                <a:pos x="393" y="571"/>
              </a:cxn>
              <a:cxn ang="0">
                <a:pos x="393" y="527"/>
              </a:cxn>
              <a:cxn ang="0">
                <a:pos x="407" y="483"/>
              </a:cxn>
              <a:cxn ang="0">
                <a:pos x="422" y="439"/>
              </a:cxn>
              <a:cxn ang="0">
                <a:pos x="437" y="395"/>
              </a:cxn>
              <a:cxn ang="0">
                <a:pos x="451" y="351"/>
              </a:cxn>
              <a:cxn ang="0">
                <a:pos x="451" y="307"/>
              </a:cxn>
              <a:cxn ang="0">
                <a:pos x="466" y="263"/>
              </a:cxn>
              <a:cxn ang="0">
                <a:pos x="466" y="219"/>
              </a:cxn>
              <a:cxn ang="0">
                <a:pos x="481" y="161"/>
              </a:cxn>
              <a:cxn ang="0">
                <a:pos x="481" y="117"/>
              </a:cxn>
              <a:cxn ang="0">
                <a:pos x="481" y="73"/>
              </a:cxn>
              <a:cxn ang="0">
                <a:pos x="495" y="29"/>
              </a:cxn>
              <a:cxn ang="0">
                <a:pos x="451" y="0"/>
              </a:cxn>
              <a:cxn ang="0">
                <a:pos x="407" y="0"/>
              </a:cxn>
              <a:cxn ang="0">
                <a:pos x="349" y="15"/>
              </a:cxn>
              <a:cxn ang="0">
                <a:pos x="320" y="59"/>
              </a:cxn>
              <a:cxn ang="0">
                <a:pos x="276" y="88"/>
              </a:cxn>
              <a:cxn ang="0">
                <a:pos x="261" y="132"/>
              </a:cxn>
              <a:cxn ang="0">
                <a:pos x="232" y="176"/>
              </a:cxn>
              <a:cxn ang="0">
                <a:pos x="188" y="190"/>
              </a:cxn>
              <a:cxn ang="0">
                <a:pos x="144" y="205"/>
              </a:cxn>
              <a:cxn ang="0">
                <a:pos x="96" y="199"/>
              </a:cxn>
            </a:cxnLst>
            <a:rect l="0" t="0" r="r" b="b"/>
            <a:pathLst>
              <a:path w="496" h="733">
                <a:moveTo>
                  <a:pt x="0" y="727"/>
                </a:moveTo>
                <a:lnTo>
                  <a:pt x="56" y="732"/>
                </a:lnTo>
                <a:lnTo>
                  <a:pt x="100" y="717"/>
                </a:lnTo>
                <a:lnTo>
                  <a:pt x="144" y="702"/>
                </a:lnTo>
                <a:lnTo>
                  <a:pt x="188" y="688"/>
                </a:lnTo>
                <a:lnTo>
                  <a:pt x="232" y="673"/>
                </a:lnTo>
                <a:lnTo>
                  <a:pt x="276" y="644"/>
                </a:lnTo>
                <a:lnTo>
                  <a:pt x="320" y="615"/>
                </a:lnTo>
                <a:lnTo>
                  <a:pt x="364" y="615"/>
                </a:lnTo>
                <a:lnTo>
                  <a:pt x="393" y="571"/>
                </a:lnTo>
                <a:lnTo>
                  <a:pt x="393" y="527"/>
                </a:lnTo>
                <a:lnTo>
                  <a:pt x="407" y="483"/>
                </a:lnTo>
                <a:lnTo>
                  <a:pt x="422" y="439"/>
                </a:lnTo>
                <a:lnTo>
                  <a:pt x="437" y="395"/>
                </a:lnTo>
                <a:lnTo>
                  <a:pt x="451" y="351"/>
                </a:lnTo>
                <a:lnTo>
                  <a:pt x="451" y="307"/>
                </a:lnTo>
                <a:lnTo>
                  <a:pt x="466" y="263"/>
                </a:lnTo>
                <a:lnTo>
                  <a:pt x="466" y="219"/>
                </a:lnTo>
                <a:lnTo>
                  <a:pt x="481" y="161"/>
                </a:lnTo>
                <a:lnTo>
                  <a:pt x="481" y="117"/>
                </a:lnTo>
                <a:lnTo>
                  <a:pt x="481" y="73"/>
                </a:lnTo>
                <a:lnTo>
                  <a:pt x="495" y="29"/>
                </a:lnTo>
                <a:lnTo>
                  <a:pt x="451" y="0"/>
                </a:lnTo>
                <a:lnTo>
                  <a:pt x="407" y="0"/>
                </a:lnTo>
                <a:lnTo>
                  <a:pt x="349" y="15"/>
                </a:lnTo>
                <a:lnTo>
                  <a:pt x="320" y="59"/>
                </a:lnTo>
                <a:lnTo>
                  <a:pt x="276" y="88"/>
                </a:lnTo>
                <a:lnTo>
                  <a:pt x="261" y="132"/>
                </a:lnTo>
                <a:lnTo>
                  <a:pt x="232" y="176"/>
                </a:lnTo>
                <a:lnTo>
                  <a:pt x="188" y="190"/>
                </a:lnTo>
                <a:lnTo>
                  <a:pt x="144" y="205"/>
                </a:lnTo>
                <a:lnTo>
                  <a:pt x="96" y="19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5" name="Object 6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229600" y="4343400"/>
          <a:ext cx="546100" cy="1155700"/>
        </p:xfrm>
        <a:graphic>
          <a:graphicData uri="http://schemas.openxmlformats.org/presentationml/2006/ole">
            <p:oleObj spid="_x0000_s1028" name="Clip" r:id="rId5" imgW="545760" imgH="1155600" progId="">
              <p:embed/>
            </p:oleObj>
          </a:graphicData>
        </a:graphic>
      </p:graphicFrame>
      <p:sp>
        <p:nvSpPr>
          <p:cNvPr id="66" name="Line 66"/>
          <p:cNvSpPr>
            <a:spLocks noChangeShapeType="1"/>
          </p:cNvSpPr>
          <p:nvPr/>
        </p:nvSpPr>
        <p:spPr bwMode="auto">
          <a:xfrm flipV="1">
            <a:off x="6942138" y="4948238"/>
            <a:ext cx="290512" cy="849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 flipV="1">
            <a:off x="7018338" y="4948238"/>
            <a:ext cx="290512" cy="849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V="1">
            <a:off x="8161338" y="4948238"/>
            <a:ext cx="214312" cy="849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 flipV="1">
            <a:off x="8085138" y="4948238"/>
            <a:ext cx="214312" cy="849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V="1">
            <a:off x="8008938" y="4948238"/>
            <a:ext cx="214312" cy="849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6850063" y="5791200"/>
            <a:ext cx="1381125" cy="496888"/>
          </a:xfrm>
          <a:custGeom>
            <a:avLst/>
            <a:gdLst/>
            <a:ahLst/>
            <a:cxnLst>
              <a:cxn ang="0">
                <a:pos x="869" y="0"/>
              </a:cxn>
              <a:cxn ang="0">
                <a:pos x="863" y="49"/>
              </a:cxn>
              <a:cxn ang="0">
                <a:pos x="819" y="92"/>
              </a:cxn>
              <a:cxn ang="0">
                <a:pos x="789" y="136"/>
              </a:cxn>
              <a:cxn ang="0">
                <a:pos x="760" y="180"/>
              </a:cxn>
              <a:cxn ang="0">
                <a:pos x="716" y="195"/>
              </a:cxn>
              <a:cxn ang="0">
                <a:pos x="672" y="224"/>
              </a:cxn>
              <a:cxn ang="0">
                <a:pos x="628" y="239"/>
              </a:cxn>
              <a:cxn ang="0">
                <a:pos x="570" y="268"/>
              </a:cxn>
              <a:cxn ang="0">
                <a:pos x="526" y="297"/>
              </a:cxn>
              <a:cxn ang="0">
                <a:pos x="482" y="297"/>
              </a:cxn>
              <a:cxn ang="0">
                <a:pos x="438" y="312"/>
              </a:cxn>
              <a:cxn ang="0">
                <a:pos x="395" y="312"/>
              </a:cxn>
              <a:cxn ang="0">
                <a:pos x="351" y="312"/>
              </a:cxn>
              <a:cxn ang="0">
                <a:pos x="307" y="312"/>
              </a:cxn>
              <a:cxn ang="0">
                <a:pos x="249" y="283"/>
              </a:cxn>
              <a:cxn ang="0">
                <a:pos x="205" y="268"/>
              </a:cxn>
              <a:cxn ang="0">
                <a:pos x="161" y="239"/>
              </a:cxn>
              <a:cxn ang="0">
                <a:pos x="132" y="195"/>
              </a:cxn>
              <a:cxn ang="0">
                <a:pos x="88" y="166"/>
              </a:cxn>
              <a:cxn ang="0">
                <a:pos x="44" y="136"/>
              </a:cxn>
              <a:cxn ang="0">
                <a:pos x="29" y="92"/>
              </a:cxn>
              <a:cxn ang="0">
                <a:pos x="0" y="34"/>
              </a:cxn>
              <a:cxn ang="0">
                <a:pos x="6" y="0"/>
              </a:cxn>
            </a:cxnLst>
            <a:rect l="0" t="0" r="r" b="b"/>
            <a:pathLst>
              <a:path w="870" h="313">
                <a:moveTo>
                  <a:pt x="869" y="0"/>
                </a:moveTo>
                <a:lnTo>
                  <a:pt x="863" y="49"/>
                </a:lnTo>
                <a:lnTo>
                  <a:pt x="819" y="92"/>
                </a:lnTo>
                <a:lnTo>
                  <a:pt x="789" y="136"/>
                </a:lnTo>
                <a:lnTo>
                  <a:pt x="760" y="180"/>
                </a:lnTo>
                <a:lnTo>
                  <a:pt x="716" y="195"/>
                </a:lnTo>
                <a:lnTo>
                  <a:pt x="672" y="224"/>
                </a:lnTo>
                <a:lnTo>
                  <a:pt x="628" y="239"/>
                </a:lnTo>
                <a:lnTo>
                  <a:pt x="570" y="268"/>
                </a:lnTo>
                <a:lnTo>
                  <a:pt x="526" y="297"/>
                </a:lnTo>
                <a:lnTo>
                  <a:pt x="482" y="297"/>
                </a:lnTo>
                <a:lnTo>
                  <a:pt x="438" y="312"/>
                </a:lnTo>
                <a:lnTo>
                  <a:pt x="395" y="312"/>
                </a:lnTo>
                <a:lnTo>
                  <a:pt x="351" y="312"/>
                </a:lnTo>
                <a:lnTo>
                  <a:pt x="307" y="312"/>
                </a:lnTo>
                <a:lnTo>
                  <a:pt x="249" y="283"/>
                </a:lnTo>
                <a:lnTo>
                  <a:pt x="205" y="268"/>
                </a:lnTo>
                <a:lnTo>
                  <a:pt x="161" y="239"/>
                </a:lnTo>
                <a:lnTo>
                  <a:pt x="132" y="195"/>
                </a:lnTo>
                <a:lnTo>
                  <a:pt x="88" y="166"/>
                </a:lnTo>
                <a:lnTo>
                  <a:pt x="44" y="136"/>
                </a:lnTo>
                <a:lnTo>
                  <a:pt x="29" y="92"/>
                </a:lnTo>
                <a:lnTo>
                  <a:pt x="0" y="34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5486400" y="4195763"/>
            <a:ext cx="1689100" cy="768350"/>
          </a:xfrm>
          <a:custGeom>
            <a:avLst/>
            <a:gdLst/>
            <a:ahLst/>
            <a:cxnLst>
              <a:cxn ang="0">
                <a:pos x="0" y="285"/>
              </a:cxn>
              <a:cxn ang="0">
                <a:pos x="53" y="263"/>
              </a:cxn>
              <a:cxn ang="0">
                <a:pos x="97" y="249"/>
              </a:cxn>
              <a:cxn ang="0">
                <a:pos x="112" y="205"/>
              </a:cxn>
              <a:cxn ang="0">
                <a:pos x="156" y="190"/>
              </a:cxn>
              <a:cxn ang="0">
                <a:pos x="200" y="161"/>
              </a:cxn>
              <a:cxn ang="0">
                <a:pos x="244" y="132"/>
              </a:cxn>
              <a:cxn ang="0">
                <a:pos x="287" y="88"/>
              </a:cxn>
              <a:cxn ang="0">
                <a:pos x="331" y="73"/>
              </a:cxn>
              <a:cxn ang="0">
                <a:pos x="375" y="44"/>
              </a:cxn>
              <a:cxn ang="0">
                <a:pos x="404" y="0"/>
              </a:cxn>
              <a:cxn ang="0">
                <a:pos x="448" y="0"/>
              </a:cxn>
              <a:cxn ang="0">
                <a:pos x="492" y="0"/>
              </a:cxn>
              <a:cxn ang="0">
                <a:pos x="492" y="44"/>
              </a:cxn>
              <a:cxn ang="0">
                <a:pos x="522" y="88"/>
              </a:cxn>
              <a:cxn ang="0">
                <a:pos x="551" y="132"/>
              </a:cxn>
              <a:cxn ang="0">
                <a:pos x="595" y="161"/>
              </a:cxn>
              <a:cxn ang="0">
                <a:pos x="639" y="190"/>
              </a:cxn>
              <a:cxn ang="0">
                <a:pos x="683" y="219"/>
              </a:cxn>
              <a:cxn ang="0">
                <a:pos x="712" y="263"/>
              </a:cxn>
              <a:cxn ang="0">
                <a:pos x="756" y="293"/>
              </a:cxn>
              <a:cxn ang="0">
                <a:pos x="800" y="322"/>
              </a:cxn>
              <a:cxn ang="0">
                <a:pos x="844" y="337"/>
              </a:cxn>
              <a:cxn ang="0">
                <a:pos x="902" y="395"/>
              </a:cxn>
              <a:cxn ang="0">
                <a:pos x="931" y="439"/>
              </a:cxn>
              <a:cxn ang="0">
                <a:pos x="975" y="468"/>
              </a:cxn>
              <a:cxn ang="0">
                <a:pos x="1019" y="483"/>
              </a:cxn>
              <a:cxn ang="0">
                <a:pos x="1063" y="483"/>
              </a:cxn>
            </a:cxnLst>
            <a:rect l="0" t="0" r="r" b="b"/>
            <a:pathLst>
              <a:path w="1064" h="484">
                <a:moveTo>
                  <a:pt x="0" y="285"/>
                </a:moveTo>
                <a:lnTo>
                  <a:pt x="53" y="263"/>
                </a:lnTo>
                <a:lnTo>
                  <a:pt x="97" y="249"/>
                </a:lnTo>
                <a:lnTo>
                  <a:pt x="112" y="205"/>
                </a:lnTo>
                <a:lnTo>
                  <a:pt x="156" y="190"/>
                </a:lnTo>
                <a:lnTo>
                  <a:pt x="200" y="161"/>
                </a:lnTo>
                <a:lnTo>
                  <a:pt x="244" y="132"/>
                </a:lnTo>
                <a:lnTo>
                  <a:pt x="287" y="88"/>
                </a:lnTo>
                <a:lnTo>
                  <a:pt x="331" y="73"/>
                </a:lnTo>
                <a:lnTo>
                  <a:pt x="375" y="44"/>
                </a:lnTo>
                <a:lnTo>
                  <a:pt x="404" y="0"/>
                </a:lnTo>
                <a:lnTo>
                  <a:pt x="448" y="0"/>
                </a:lnTo>
                <a:lnTo>
                  <a:pt x="492" y="0"/>
                </a:lnTo>
                <a:lnTo>
                  <a:pt x="492" y="44"/>
                </a:lnTo>
                <a:lnTo>
                  <a:pt x="522" y="88"/>
                </a:lnTo>
                <a:lnTo>
                  <a:pt x="551" y="132"/>
                </a:lnTo>
                <a:lnTo>
                  <a:pt x="595" y="161"/>
                </a:lnTo>
                <a:lnTo>
                  <a:pt x="639" y="190"/>
                </a:lnTo>
                <a:lnTo>
                  <a:pt x="683" y="219"/>
                </a:lnTo>
                <a:lnTo>
                  <a:pt x="712" y="263"/>
                </a:lnTo>
                <a:lnTo>
                  <a:pt x="756" y="293"/>
                </a:lnTo>
                <a:lnTo>
                  <a:pt x="800" y="322"/>
                </a:lnTo>
                <a:lnTo>
                  <a:pt x="844" y="337"/>
                </a:lnTo>
                <a:lnTo>
                  <a:pt x="902" y="395"/>
                </a:lnTo>
                <a:lnTo>
                  <a:pt x="931" y="439"/>
                </a:lnTo>
                <a:lnTo>
                  <a:pt x="975" y="468"/>
                </a:lnTo>
                <a:lnTo>
                  <a:pt x="1019" y="483"/>
                </a:lnTo>
                <a:lnTo>
                  <a:pt x="1063" y="48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5478463" y="4648200"/>
            <a:ext cx="1381125" cy="122078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52"/>
              </a:cxn>
              <a:cxn ang="0">
                <a:pos x="0" y="110"/>
              </a:cxn>
              <a:cxn ang="0">
                <a:pos x="14" y="154"/>
              </a:cxn>
              <a:cxn ang="0">
                <a:pos x="44" y="198"/>
              </a:cxn>
              <a:cxn ang="0">
                <a:pos x="58" y="242"/>
              </a:cxn>
              <a:cxn ang="0">
                <a:pos x="73" y="286"/>
              </a:cxn>
              <a:cxn ang="0">
                <a:pos x="117" y="315"/>
              </a:cxn>
              <a:cxn ang="0">
                <a:pos x="161" y="330"/>
              </a:cxn>
              <a:cxn ang="0">
                <a:pos x="205" y="359"/>
              </a:cxn>
              <a:cxn ang="0">
                <a:pos x="249" y="373"/>
              </a:cxn>
              <a:cxn ang="0">
                <a:pos x="307" y="403"/>
              </a:cxn>
              <a:cxn ang="0">
                <a:pos x="351" y="417"/>
              </a:cxn>
              <a:cxn ang="0">
                <a:pos x="395" y="417"/>
              </a:cxn>
              <a:cxn ang="0">
                <a:pos x="439" y="432"/>
              </a:cxn>
              <a:cxn ang="0">
                <a:pos x="483" y="432"/>
              </a:cxn>
              <a:cxn ang="0">
                <a:pos x="527" y="447"/>
              </a:cxn>
              <a:cxn ang="0">
                <a:pos x="570" y="491"/>
              </a:cxn>
              <a:cxn ang="0">
                <a:pos x="614" y="491"/>
              </a:cxn>
              <a:cxn ang="0">
                <a:pos x="658" y="520"/>
              </a:cxn>
              <a:cxn ang="0">
                <a:pos x="688" y="564"/>
              </a:cxn>
              <a:cxn ang="0">
                <a:pos x="731" y="608"/>
              </a:cxn>
              <a:cxn ang="0">
                <a:pos x="775" y="637"/>
              </a:cxn>
              <a:cxn ang="0">
                <a:pos x="790" y="681"/>
              </a:cxn>
              <a:cxn ang="0">
                <a:pos x="805" y="725"/>
              </a:cxn>
              <a:cxn ang="0">
                <a:pos x="849" y="754"/>
              </a:cxn>
              <a:cxn ang="0">
                <a:pos x="869" y="768"/>
              </a:cxn>
            </a:cxnLst>
            <a:rect l="0" t="0" r="r" b="b"/>
            <a:pathLst>
              <a:path w="870" h="769">
                <a:moveTo>
                  <a:pt x="5" y="0"/>
                </a:moveTo>
                <a:lnTo>
                  <a:pt x="0" y="52"/>
                </a:lnTo>
                <a:lnTo>
                  <a:pt x="0" y="110"/>
                </a:lnTo>
                <a:lnTo>
                  <a:pt x="14" y="154"/>
                </a:lnTo>
                <a:lnTo>
                  <a:pt x="44" y="198"/>
                </a:lnTo>
                <a:lnTo>
                  <a:pt x="58" y="242"/>
                </a:lnTo>
                <a:lnTo>
                  <a:pt x="73" y="286"/>
                </a:lnTo>
                <a:lnTo>
                  <a:pt x="117" y="315"/>
                </a:lnTo>
                <a:lnTo>
                  <a:pt x="161" y="330"/>
                </a:lnTo>
                <a:lnTo>
                  <a:pt x="205" y="359"/>
                </a:lnTo>
                <a:lnTo>
                  <a:pt x="249" y="373"/>
                </a:lnTo>
                <a:lnTo>
                  <a:pt x="307" y="403"/>
                </a:lnTo>
                <a:lnTo>
                  <a:pt x="351" y="417"/>
                </a:lnTo>
                <a:lnTo>
                  <a:pt x="395" y="417"/>
                </a:lnTo>
                <a:lnTo>
                  <a:pt x="439" y="432"/>
                </a:lnTo>
                <a:lnTo>
                  <a:pt x="483" y="432"/>
                </a:lnTo>
                <a:lnTo>
                  <a:pt x="527" y="447"/>
                </a:lnTo>
                <a:lnTo>
                  <a:pt x="570" y="491"/>
                </a:lnTo>
                <a:lnTo>
                  <a:pt x="614" y="491"/>
                </a:lnTo>
                <a:lnTo>
                  <a:pt x="658" y="520"/>
                </a:lnTo>
                <a:lnTo>
                  <a:pt x="688" y="564"/>
                </a:lnTo>
                <a:lnTo>
                  <a:pt x="731" y="608"/>
                </a:lnTo>
                <a:lnTo>
                  <a:pt x="775" y="637"/>
                </a:lnTo>
                <a:lnTo>
                  <a:pt x="790" y="681"/>
                </a:lnTo>
                <a:lnTo>
                  <a:pt x="805" y="725"/>
                </a:lnTo>
                <a:lnTo>
                  <a:pt x="849" y="754"/>
                </a:lnTo>
                <a:lnTo>
                  <a:pt x="869" y="76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5486400" y="4405313"/>
            <a:ext cx="1341438" cy="836612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39" y="205"/>
              </a:cxn>
              <a:cxn ang="0">
                <a:pos x="83" y="248"/>
              </a:cxn>
              <a:cxn ang="0">
                <a:pos x="97" y="292"/>
              </a:cxn>
              <a:cxn ang="0">
                <a:pos x="141" y="322"/>
              </a:cxn>
              <a:cxn ang="0">
                <a:pos x="185" y="336"/>
              </a:cxn>
              <a:cxn ang="0">
                <a:pos x="229" y="351"/>
              </a:cxn>
              <a:cxn ang="0">
                <a:pos x="273" y="365"/>
              </a:cxn>
              <a:cxn ang="0">
                <a:pos x="317" y="380"/>
              </a:cxn>
              <a:cxn ang="0">
                <a:pos x="361" y="395"/>
              </a:cxn>
              <a:cxn ang="0">
                <a:pos x="404" y="439"/>
              </a:cxn>
              <a:cxn ang="0">
                <a:pos x="448" y="453"/>
              </a:cxn>
              <a:cxn ang="0">
                <a:pos x="492" y="483"/>
              </a:cxn>
              <a:cxn ang="0">
                <a:pos x="536" y="497"/>
              </a:cxn>
              <a:cxn ang="0">
                <a:pos x="580" y="512"/>
              </a:cxn>
              <a:cxn ang="0">
                <a:pos x="624" y="526"/>
              </a:cxn>
              <a:cxn ang="0">
                <a:pos x="668" y="526"/>
              </a:cxn>
              <a:cxn ang="0">
                <a:pos x="712" y="526"/>
              </a:cxn>
              <a:cxn ang="0">
                <a:pos x="756" y="526"/>
              </a:cxn>
              <a:cxn ang="0">
                <a:pos x="800" y="526"/>
              </a:cxn>
              <a:cxn ang="0">
                <a:pos x="844" y="526"/>
              </a:cxn>
              <a:cxn ang="0">
                <a:pos x="800" y="497"/>
              </a:cxn>
              <a:cxn ang="0">
                <a:pos x="756" y="497"/>
              </a:cxn>
              <a:cxn ang="0">
                <a:pos x="712" y="468"/>
              </a:cxn>
              <a:cxn ang="0">
                <a:pos x="683" y="424"/>
              </a:cxn>
              <a:cxn ang="0">
                <a:pos x="653" y="380"/>
              </a:cxn>
              <a:cxn ang="0">
                <a:pos x="609" y="380"/>
              </a:cxn>
              <a:cxn ang="0">
                <a:pos x="565" y="380"/>
              </a:cxn>
              <a:cxn ang="0">
                <a:pos x="507" y="351"/>
              </a:cxn>
              <a:cxn ang="0">
                <a:pos x="463" y="322"/>
              </a:cxn>
              <a:cxn ang="0">
                <a:pos x="434" y="278"/>
              </a:cxn>
              <a:cxn ang="0">
                <a:pos x="404" y="234"/>
              </a:cxn>
              <a:cxn ang="0">
                <a:pos x="390" y="190"/>
              </a:cxn>
              <a:cxn ang="0">
                <a:pos x="375" y="146"/>
              </a:cxn>
              <a:cxn ang="0">
                <a:pos x="361" y="102"/>
              </a:cxn>
              <a:cxn ang="0">
                <a:pos x="317" y="73"/>
              </a:cxn>
              <a:cxn ang="0">
                <a:pos x="302" y="29"/>
              </a:cxn>
              <a:cxn ang="0">
                <a:pos x="258" y="0"/>
              </a:cxn>
            </a:cxnLst>
            <a:rect l="0" t="0" r="r" b="b"/>
            <a:pathLst>
              <a:path w="845" h="527">
                <a:moveTo>
                  <a:pt x="0" y="153"/>
                </a:moveTo>
                <a:lnTo>
                  <a:pt x="39" y="205"/>
                </a:lnTo>
                <a:lnTo>
                  <a:pt x="83" y="248"/>
                </a:lnTo>
                <a:lnTo>
                  <a:pt x="97" y="292"/>
                </a:lnTo>
                <a:lnTo>
                  <a:pt x="141" y="322"/>
                </a:lnTo>
                <a:lnTo>
                  <a:pt x="185" y="336"/>
                </a:lnTo>
                <a:lnTo>
                  <a:pt x="229" y="351"/>
                </a:lnTo>
                <a:lnTo>
                  <a:pt x="273" y="365"/>
                </a:lnTo>
                <a:lnTo>
                  <a:pt x="317" y="380"/>
                </a:lnTo>
                <a:lnTo>
                  <a:pt x="361" y="395"/>
                </a:lnTo>
                <a:lnTo>
                  <a:pt x="404" y="439"/>
                </a:lnTo>
                <a:lnTo>
                  <a:pt x="448" y="453"/>
                </a:lnTo>
                <a:lnTo>
                  <a:pt x="492" y="483"/>
                </a:lnTo>
                <a:lnTo>
                  <a:pt x="536" y="497"/>
                </a:lnTo>
                <a:lnTo>
                  <a:pt x="580" y="512"/>
                </a:lnTo>
                <a:lnTo>
                  <a:pt x="624" y="526"/>
                </a:lnTo>
                <a:lnTo>
                  <a:pt x="668" y="526"/>
                </a:lnTo>
                <a:lnTo>
                  <a:pt x="712" y="526"/>
                </a:lnTo>
                <a:lnTo>
                  <a:pt x="756" y="526"/>
                </a:lnTo>
                <a:lnTo>
                  <a:pt x="800" y="526"/>
                </a:lnTo>
                <a:lnTo>
                  <a:pt x="844" y="526"/>
                </a:lnTo>
                <a:lnTo>
                  <a:pt x="800" y="497"/>
                </a:lnTo>
                <a:lnTo>
                  <a:pt x="756" y="497"/>
                </a:lnTo>
                <a:lnTo>
                  <a:pt x="712" y="468"/>
                </a:lnTo>
                <a:lnTo>
                  <a:pt x="683" y="424"/>
                </a:lnTo>
                <a:lnTo>
                  <a:pt x="653" y="380"/>
                </a:lnTo>
                <a:lnTo>
                  <a:pt x="609" y="380"/>
                </a:lnTo>
                <a:lnTo>
                  <a:pt x="565" y="380"/>
                </a:lnTo>
                <a:lnTo>
                  <a:pt x="507" y="351"/>
                </a:lnTo>
                <a:lnTo>
                  <a:pt x="463" y="322"/>
                </a:lnTo>
                <a:lnTo>
                  <a:pt x="434" y="278"/>
                </a:lnTo>
                <a:lnTo>
                  <a:pt x="404" y="234"/>
                </a:lnTo>
                <a:lnTo>
                  <a:pt x="390" y="190"/>
                </a:lnTo>
                <a:lnTo>
                  <a:pt x="375" y="146"/>
                </a:lnTo>
                <a:lnTo>
                  <a:pt x="361" y="102"/>
                </a:lnTo>
                <a:lnTo>
                  <a:pt x="317" y="73"/>
                </a:lnTo>
                <a:lnTo>
                  <a:pt x="302" y="29"/>
                </a:lnTo>
                <a:lnTo>
                  <a:pt x="25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>
            <a:off x="4503738" y="1836738"/>
            <a:ext cx="3033712" cy="51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>
            <a:off x="7543800" y="2370138"/>
            <a:ext cx="0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7681913" y="2911475"/>
            <a:ext cx="6032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 b="1"/>
              <a:t>DIRECT</a:t>
            </a:r>
          </a:p>
          <a:p>
            <a:r>
              <a:rPr lang="en-US" sz="800" b="1"/>
              <a:t>RUNOFF</a:t>
            </a:r>
          </a:p>
          <a:p>
            <a:endParaRPr lang="en-US" sz="800" b="1"/>
          </a:p>
        </p:txBody>
      </p:sp>
      <p:sp>
        <p:nvSpPr>
          <p:cNvPr id="78" name="Line 78"/>
          <p:cNvSpPr>
            <a:spLocks noChangeShapeType="1"/>
          </p:cNvSpPr>
          <p:nvPr/>
        </p:nvSpPr>
        <p:spPr bwMode="auto">
          <a:xfrm>
            <a:off x="4579938" y="2522538"/>
            <a:ext cx="595312" cy="61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79"/>
          <p:cNvSpPr>
            <a:spLocks noChangeShapeType="1"/>
          </p:cNvSpPr>
          <p:nvPr/>
        </p:nvSpPr>
        <p:spPr bwMode="auto">
          <a:xfrm>
            <a:off x="5181600" y="2598738"/>
            <a:ext cx="0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80"/>
          <p:cNvSpPr>
            <a:spLocks noChangeShapeType="1"/>
          </p:cNvSpPr>
          <p:nvPr/>
        </p:nvSpPr>
        <p:spPr bwMode="auto">
          <a:xfrm>
            <a:off x="5341938" y="3360738"/>
            <a:ext cx="595312" cy="442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81"/>
          <p:cNvSpPr>
            <a:spLocks noChangeShapeType="1"/>
          </p:cNvSpPr>
          <p:nvPr/>
        </p:nvSpPr>
        <p:spPr bwMode="auto">
          <a:xfrm>
            <a:off x="5943600" y="3817938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82"/>
          <p:cNvSpPr>
            <a:spLocks noChangeShapeType="1"/>
          </p:cNvSpPr>
          <p:nvPr/>
        </p:nvSpPr>
        <p:spPr bwMode="auto">
          <a:xfrm>
            <a:off x="5341938" y="3970338"/>
            <a:ext cx="290512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83"/>
          <p:cNvSpPr>
            <a:spLocks noChangeShapeType="1"/>
          </p:cNvSpPr>
          <p:nvPr/>
        </p:nvSpPr>
        <p:spPr bwMode="auto">
          <a:xfrm>
            <a:off x="5638800" y="4122738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84"/>
          <p:cNvSpPr>
            <a:spLocks noChangeShapeType="1"/>
          </p:cNvSpPr>
          <p:nvPr/>
        </p:nvSpPr>
        <p:spPr bwMode="auto">
          <a:xfrm flipH="1" flipV="1">
            <a:off x="8453438" y="3881438"/>
            <a:ext cx="163512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85"/>
          <p:cNvSpPr>
            <a:spLocks noChangeShapeType="1"/>
          </p:cNvSpPr>
          <p:nvPr/>
        </p:nvSpPr>
        <p:spPr bwMode="auto">
          <a:xfrm flipH="1" flipV="1">
            <a:off x="8148638" y="3881438"/>
            <a:ext cx="163512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5943600" y="4114800"/>
            <a:ext cx="306388" cy="534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51"/>
              </a:cxn>
              <a:cxn ang="0">
                <a:pos x="29" y="95"/>
              </a:cxn>
              <a:cxn ang="0">
                <a:pos x="43" y="139"/>
              </a:cxn>
              <a:cxn ang="0">
                <a:pos x="58" y="183"/>
              </a:cxn>
              <a:cxn ang="0">
                <a:pos x="73" y="227"/>
              </a:cxn>
              <a:cxn ang="0">
                <a:pos x="131" y="270"/>
              </a:cxn>
              <a:cxn ang="0">
                <a:pos x="175" y="300"/>
              </a:cxn>
              <a:cxn ang="0">
                <a:pos x="192" y="336"/>
              </a:cxn>
            </a:cxnLst>
            <a:rect l="0" t="0" r="r" b="b"/>
            <a:pathLst>
              <a:path w="193" h="337">
                <a:moveTo>
                  <a:pt x="0" y="0"/>
                </a:moveTo>
                <a:lnTo>
                  <a:pt x="14" y="51"/>
                </a:lnTo>
                <a:lnTo>
                  <a:pt x="29" y="95"/>
                </a:lnTo>
                <a:lnTo>
                  <a:pt x="43" y="139"/>
                </a:lnTo>
                <a:lnTo>
                  <a:pt x="58" y="183"/>
                </a:lnTo>
                <a:lnTo>
                  <a:pt x="73" y="227"/>
                </a:lnTo>
                <a:lnTo>
                  <a:pt x="131" y="270"/>
                </a:lnTo>
                <a:lnTo>
                  <a:pt x="175" y="300"/>
                </a:lnTo>
                <a:lnTo>
                  <a:pt x="192" y="3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4862513" y="4054475"/>
            <a:ext cx="81438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 b="1"/>
              <a:t>INTERFLOW</a:t>
            </a: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6005513" y="3673475"/>
            <a:ext cx="660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 b="1"/>
              <a:t>SURFACE</a:t>
            </a:r>
          </a:p>
          <a:p>
            <a:r>
              <a:rPr lang="en-US" sz="800" b="1"/>
              <a:t>RUNOFF</a:t>
            </a:r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5638800" y="4419600"/>
            <a:ext cx="687388" cy="839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49"/>
              </a:cxn>
              <a:cxn ang="0">
                <a:pos x="1" y="93"/>
              </a:cxn>
              <a:cxn ang="0">
                <a:pos x="1" y="137"/>
              </a:cxn>
              <a:cxn ang="0">
                <a:pos x="1" y="181"/>
              </a:cxn>
              <a:cxn ang="0">
                <a:pos x="1" y="225"/>
              </a:cxn>
              <a:cxn ang="0">
                <a:pos x="1" y="269"/>
              </a:cxn>
              <a:cxn ang="0">
                <a:pos x="1" y="313"/>
              </a:cxn>
              <a:cxn ang="0">
                <a:pos x="30" y="371"/>
              </a:cxn>
              <a:cxn ang="0">
                <a:pos x="74" y="400"/>
              </a:cxn>
              <a:cxn ang="0">
                <a:pos x="118" y="415"/>
              </a:cxn>
              <a:cxn ang="0">
                <a:pos x="162" y="430"/>
              </a:cxn>
              <a:cxn ang="0">
                <a:pos x="206" y="430"/>
              </a:cxn>
              <a:cxn ang="0">
                <a:pos x="250" y="459"/>
              </a:cxn>
              <a:cxn ang="0">
                <a:pos x="294" y="488"/>
              </a:cxn>
              <a:cxn ang="0">
                <a:pos x="338" y="503"/>
              </a:cxn>
              <a:cxn ang="0">
                <a:pos x="382" y="517"/>
              </a:cxn>
              <a:cxn ang="0">
                <a:pos x="426" y="517"/>
              </a:cxn>
              <a:cxn ang="0">
                <a:pos x="432" y="528"/>
              </a:cxn>
              <a:cxn ang="0">
                <a:pos x="432" y="480"/>
              </a:cxn>
            </a:cxnLst>
            <a:rect l="0" t="0" r="r" b="b"/>
            <a:pathLst>
              <a:path w="433" h="529">
                <a:moveTo>
                  <a:pt x="0" y="0"/>
                </a:moveTo>
                <a:lnTo>
                  <a:pt x="1" y="49"/>
                </a:lnTo>
                <a:lnTo>
                  <a:pt x="1" y="93"/>
                </a:lnTo>
                <a:lnTo>
                  <a:pt x="1" y="137"/>
                </a:lnTo>
                <a:lnTo>
                  <a:pt x="1" y="181"/>
                </a:lnTo>
                <a:lnTo>
                  <a:pt x="1" y="225"/>
                </a:lnTo>
                <a:lnTo>
                  <a:pt x="1" y="269"/>
                </a:lnTo>
                <a:lnTo>
                  <a:pt x="1" y="313"/>
                </a:lnTo>
                <a:lnTo>
                  <a:pt x="30" y="371"/>
                </a:lnTo>
                <a:lnTo>
                  <a:pt x="74" y="400"/>
                </a:lnTo>
                <a:lnTo>
                  <a:pt x="118" y="415"/>
                </a:lnTo>
                <a:lnTo>
                  <a:pt x="162" y="430"/>
                </a:lnTo>
                <a:lnTo>
                  <a:pt x="206" y="430"/>
                </a:lnTo>
                <a:lnTo>
                  <a:pt x="250" y="459"/>
                </a:lnTo>
                <a:lnTo>
                  <a:pt x="294" y="488"/>
                </a:lnTo>
                <a:lnTo>
                  <a:pt x="338" y="503"/>
                </a:lnTo>
                <a:lnTo>
                  <a:pt x="382" y="517"/>
                </a:lnTo>
                <a:lnTo>
                  <a:pt x="426" y="517"/>
                </a:lnTo>
                <a:lnTo>
                  <a:pt x="432" y="528"/>
                </a:lnTo>
                <a:lnTo>
                  <a:pt x="432" y="48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>
            <a:off x="990600" y="5875338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>
            <a:off x="998538" y="6103938"/>
            <a:ext cx="6462712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92"/>
          <p:cNvSpPr>
            <a:spLocks noChangeShapeType="1"/>
          </p:cNvSpPr>
          <p:nvPr/>
        </p:nvSpPr>
        <p:spPr bwMode="auto">
          <a:xfrm>
            <a:off x="4503738" y="5875338"/>
            <a:ext cx="747712" cy="2905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>
            <a:off x="5799138" y="6180138"/>
            <a:ext cx="519112" cy="519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5776913" y="5883275"/>
            <a:ext cx="7588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 b="1"/>
              <a:t>BASEFLOW</a:t>
            </a:r>
          </a:p>
        </p:txBody>
      </p: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6310313" y="6492875"/>
            <a:ext cx="8588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 b="1"/>
              <a:t>SUBSURFACE</a:t>
            </a:r>
          </a:p>
          <a:p>
            <a:r>
              <a:rPr lang="en-US" sz="800" b="1"/>
              <a:t>OUTFLOW</a:t>
            </a:r>
          </a:p>
        </p:txBody>
      </p:sp>
      <p:sp>
        <p:nvSpPr>
          <p:cNvPr id="96" name="Line 96"/>
          <p:cNvSpPr>
            <a:spLocks noChangeShapeType="1"/>
          </p:cNvSpPr>
          <p:nvPr/>
        </p:nvSpPr>
        <p:spPr bwMode="auto">
          <a:xfrm flipV="1">
            <a:off x="5334000" y="350043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1157288" y="2476500"/>
            <a:ext cx="815975" cy="2706688"/>
          </a:xfrm>
          <a:custGeom>
            <a:avLst/>
            <a:gdLst/>
            <a:ahLst/>
            <a:cxnLst>
              <a:cxn ang="0">
                <a:pos x="424" y="1704"/>
              </a:cxn>
              <a:cxn ang="0">
                <a:pos x="367" y="1683"/>
              </a:cxn>
              <a:cxn ang="0">
                <a:pos x="337" y="1639"/>
              </a:cxn>
              <a:cxn ang="0">
                <a:pos x="323" y="1595"/>
              </a:cxn>
              <a:cxn ang="0">
                <a:pos x="323" y="1551"/>
              </a:cxn>
              <a:cxn ang="0">
                <a:pos x="323" y="1507"/>
              </a:cxn>
              <a:cxn ang="0">
                <a:pos x="323" y="1463"/>
              </a:cxn>
              <a:cxn ang="0">
                <a:pos x="352" y="1405"/>
              </a:cxn>
              <a:cxn ang="0">
                <a:pos x="396" y="1376"/>
              </a:cxn>
              <a:cxn ang="0">
                <a:pos x="411" y="1332"/>
              </a:cxn>
              <a:cxn ang="0">
                <a:pos x="440" y="1288"/>
              </a:cxn>
              <a:cxn ang="0">
                <a:pos x="454" y="1244"/>
              </a:cxn>
              <a:cxn ang="0">
                <a:pos x="469" y="1200"/>
              </a:cxn>
              <a:cxn ang="0">
                <a:pos x="498" y="1156"/>
              </a:cxn>
              <a:cxn ang="0">
                <a:pos x="498" y="1112"/>
              </a:cxn>
              <a:cxn ang="0">
                <a:pos x="513" y="1068"/>
              </a:cxn>
              <a:cxn ang="0">
                <a:pos x="513" y="1024"/>
              </a:cxn>
              <a:cxn ang="0">
                <a:pos x="513" y="980"/>
              </a:cxn>
              <a:cxn ang="0">
                <a:pos x="513" y="922"/>
              </a:cxn>
              <a:cxn ang="0">
                <a:pos x="484" y="878"/>
              </a:cxn>
              <a:cxn ang="0">
                <a:pos x="484" y="834"/>
              </a:cxn>
              <a:cxn ang="0">
                <a:pos x="454" y="790"/>
              </a:cxn>
              <a:cxn ang="0">
                <a:pos x="425" y="746"/>
              </a:cxn>
              <a:cxn ang="0">
                <a:pos x="381" y="732"/>
              </a:cxn>
              <a:cxn ang="0">
                <a:pos x="337" y="717"/>
              </a:cxn>
              <a:cxn ang="0">
                <a:pos x="293" y="688"/>
              </a:cxn>
              <a:cxn ang="0">
                <a:pos x="249" y="644"/>
              </a:cxn>
              <a:cxn ang="0">
                <a:pos x="249" y="600"/>
              </a:cxn>
              <a:cxn ang="0">
                <a:pos x="234" y="556"/>
              </a:cxn>
              <a:cxn ang="0">
                <a:pos x="234" y="512"/>
              </a:cxn>
              <a:cxn ang="0">
                <a:pos x="234" y="468"/>
              </a:cxn>
              <a:cxn ang="0">
                <a:pos x="234" y="424"/>
              </a:cxn>
              <a:cxn ang="0">
                <a:pos x="219" y="380"/>
              </a:cxn>
              <a:cxn ang="0">
                <a:pos x="190" y="322"/>
              </a:cxn>
              <a:cxn ang="0">
                <a:pos x="146" y="293"/>
              </a:cxn>
              <a:cxn ang="0">
                <a:pos x="117" y="249"/>
              </a:cxn>
              <a:cxn ang="0">
                <a:pos x="73" y="220"/>
              </a:cxn>
              <a:cxn ang="0">
                <a:pos x="58" y="176"/>
              </a:cxn>
              <a:cxn ang="0">
                <a:pos x="44" y="132"/>
              </a:cxn>
              <a:cxn ang="0">
                <a:pos x="29" y="88"/>
              </a:cxn>
              <a:cxn ang="0">
                <a:pos x="14" y="44"/>
              </a:cxn>
              <a:cxn ang="0">
                <a:pos x="0" y="0"/>
              </a:cxn>
            </a:cxnLst>
            <a:rect l="0" t="0" r="r" b="b"/>
            <a:pathLst>
              <a:path w="514" h="1705">
                <a:moveTo>
                  <a:pt x="424" y="1704"/>
                </a:moveTo>
                <a:lnTo>
                  <a:pt x="367" y="1683"/>
                </a:lnTo>
                <a:lnTo>
                  <a:pt x="337" y="1639"/>
                </a:lnTo>
                <a:lnTo>
                  <a:pt x="323" y="1595"/>
                </a:lnTo>
                <a:lnTo>
                  <a:pt x="323" y="1551"/>
                </a:lnTo>
                <a:lnTo>
                  <a:pt x="323" y="1507"/>
                </a:lnTo>
                <a:lnTo>
                  <a:pt x="323" y="1463"/>
                </a:lnTo>
                <a:lnTo>
                  <a:pt x="352" y="1405"/>
                </a:lnTo>
                <a:lnTo>
                  <a:pt x="396" y="1376"/>
                </a:lnTo>
                <a:lnTo>
                  <a:pt x="411" y="1332"/>
                </a:lnTo>
                <a:lnTo>
                  <a:pt x="440" y="1288"/>
                </a:lnTo>
                <a:lnTo>
                  <a:pt x="454" y="1244"/>
                </a:lnTo>
                <a:lnTo>
                  <a:pt x="469" y="1200"/>
                </a:lnTo>
                <a:lnTo>
                  <a:pt x="498" y="1156"/>
                </a:lnTo>
                <a:lnTo>
                  <a:pt x="498" y="1112"/>
                </a:lnTo>
                <a:lnTo>
                  <a:pt x="513" y="1068"/>
                </a:lnTo>
                <a:lnTo>
                  <a:pt x="513" y="1024"/>
                </a:lnTo>
                <a:lnTo>
                  <a:pt x="513" y="980"/>
                </a:lnTo>
                <a:lnTo>
                  <a:pt x="513" y="922"/>
                </a:lnTo>
                <a:lnTo>
                  <a:pt x="484" y="878"/>
                </a:lnTo>
                <a:lnTo>
                  <a:pt x="484" y="834"/>
                </a:lnTo>
                <a:lnTo>
                  <a:pt x="454" y="790"/>
                </a:lnTo>
                <a:lnTo>
                  <a:pt x="425" y="746"/>
                </a:lnTo>
                <a:lnTo>
                  <a:pt x="381" y="732"/>
                </a:lnTo>
                <a:lnTo>
                  <a:pt x="337" y="717"/>
                </a:lnTo>
                <a:lnTo>
                  <a:pt x="293" y="688"/>
                </a:lnTo>
                <a:lnTo>
                  <a:pt x="249" y="644"/>
                </a:lnTo>
                <a:lnTo>
                  <a:pt x="249" y="600"/>
                </a:lnTo>
                <a:lnTo>
                  <a:pt x="234" y="556"/>
                </a:lnTo>
                <a:lnTo>
                  <a:pt x="234" y="512"/>
                </a:lnTo>
                <a:lnTo>
                  <a:pt x="234" y="468"/>
                </a:lnTo>
                <a:lnTo>
                  <a:pt x="234" y="424"/>
                </a:lnTo>
                <a:lnTo>
                  <a:pt x="219" y="380"/>
                </a:lnTo>
                <a:lnTo>
                  <a:pt x="190" y="322"/>
                </a:lnTo>
                <a:lnTo>
                  <a:pt x="146" y="293"/>
                </a:lnTo>
                <a:lnTo>
                  <a:pt x="117" y="249"/>
                </a:lnTo>
                <a:lnTo>
                  <a:pt x="73" y="220"/>
                </a:lnTo>
                <a:lnTo>
                  <a:pt x="58" y="176"/>
                </a:lnTo>
                <a:lnTo>
                  <a:pt x="44" y="132"/>
                </a:lnTo>
                <a:lnTo>
                  <a:pt x="29" y="88"/>
                </a:lnTo>
                <a:lnTo>
                  <a:pt x="14" y="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1524000" y="3581400"/>
            <a:ext cx="239713" cy="306388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126" y="49"/>
              </a:cxn>
              <a:cxn ang="0">
                <a:pos x="150" y="92"/>
              </a:cxn>
              <a:cxn ang="0">
                <a:pos x="150" y="134"/>
              </a:cxn>
              <a:cxn ang="0">
                <a:pos x="75" y="163"/>
              </a:cxn>
              <a:cxn ang="0">
                <a:pos x="0" y="192"/>
              </a:cxn>
            </a:cxnLst>
            <a:rect l="0" t="0" r="r" b="b"/>
            <a:pathLst>
              <a:path w="151" h="193">
                <a:moveTo>
                  <a:pt x="59" y="0"/>
                </a:moveTo>
                <a:lnTo>
                  <a:pt x="126" y="49"/>
                </a:lnTo>
                <a:lnTo>
                  <a:pt x="150" y="92"/>
                </a:lnTo>
                <a:lnTo>
                  <a:pt x="150" y="134"/>
                </a:lnTo>
                <a:lnTo>
                  <a:pt x="75" y="163"/>
                </a:lnTo>
                <a:lnTo>
                  <a:pt x="0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3200400" y="3810000"/>
            <a:ext cx="304800" cy="898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" y="38"/>
              </a:cxn>
              <a:cxn ang="0">
                <a:pos x="74" y="82"/>
              </a:cxn>
              <a:cxn ang="0">
                <a:pos x="118" y="111"/>
              </a:cxn>
              <a:cxn ang="0">
                <a:pos x="118" y="155"/>
              </a:cxn>
              <a:cxn ang="0">
                <a:pos x="132" y="199"/>
              </a:cxn>
              <a:cxn ang="0">
                <a:pos x="132" y="243"/>
              </a:cxn>
              <a:cxn ang="0">
                <a:pos x="147" y="287"/>
              </a:cxn>
              <a:cxn ang="0">
                <a:pos x="176" y="331"/>
              </a:cxn>
              <a:cxn ang="0">
                <a:pos x="191" y="375"/>
              </a:cxn>
              <a:cxn ang="0">
                <a:pos x="191" y="419"/>
              </a:cxn>
              <a:cxn ang="0">
                <a:pos x="162" y="477"/>
              </a:cxn>
              <a:cxn ang="0">
                <a:pos x="132" y="521"/>
              </a:cxn>
              <a:cxn ang="0">
                <a:pos x="118" y="565"/>
              </a:cxn>
            </a:cxnLst>
            <a:rect l="0" t="0" r="r" b="b"/>
            <a:pathLst>
              <a:path w="192" h="566">
                <a:moveTo>
                  <a:pt x="0" y="0"/>
                </a:moveTo>
                <a:lnTo>
                  <a:pt x="44" y="38"/>
                </a:lnTo>
                <a:lnTo>
                  <a:pt x="74" y="82"/>
                </a:lnTo>
                <a:lnTo>
                  <a:pt x="118" y="111"/>
                </a:lnTo>
                <a:lnTo>
                  <a:pt x="118" y="155"/>
                </a:lnTo>
                <a:lnTo>
                  <a:pt x="132" y="199"/>
                </a:lnTo>
                <a:lnTo>
                  <a:pt x="132" y="243"/>
                </a:lnTo>
                <a:lnTo>
                  <a:pt x="147" y="287"/>
                </a:lnTo>
                <a:lnTo>
                  <a:pt x="176" y="331"/>
                </a:lnTo>
                <a:lnTo>
                  <a:pt x="191" y="375"/>
                </a:lnTo>
                <a:lnTo>
                  <a:pt x="191" y="419"/>
                </a:lnTo>
                <a:lnTo>
                  <a:pt x="162" y="477"/>
                </a:lnTo>
                <a:lnTo>
                  <a:pt x="132" y="521"/>
                </a:lnTo>
                <a:lnTo>
                  <a:pt x="118" y="565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3429000" y="4572000"/>
            <a:ext cx="285750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" y="12"/>
              </a:cxn>
              <a:cxn ang="0">
                <a:pos x="91" y="41"/>
              </a:cxn>
              <a:cxn ang="0">
                <a:pos x="135" y="70"/>
              </a:cxn>
              <a:cxn ang="0">
                <a:pos x="179" y="85"/>
              </a:cxn>
            </a:cxnLst>
            <a:rect l="0" t="0" r="r" b="b"/>
            <a:pathLst>
              <a:path w="180" h="86">
                <a:moveTo>
                  <a:pt x="0" y="0"/>
                </a:moveTo>
                <a:lnTo>
                  <a:pt x="47" y="12"/>
                </a:lnTo>
                <a:lnTo>
                  <a:pt x="91" y="41"/>
                </a:lnTo>
                <a:lnTo>
                  <a:pt x="135" y="70"/>
                </a:lnTo>
                <a:lnTo>
                  <a:pt x="179" y="85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1905000" y="2590800"/>
            <a:ext cx="1258888" cy="1087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8"/>
              </a:cxn>
              <a:cxn ang="0">
                <a:pos x="30" y="24"/>
              </a:cxn>
              <a:cxn ang="0">
                <a:pos x="42" y="42"/>
              </a:cxn>
              <a:cxn ang="0">
                <a:pos x="54" y="60"/>
              </a:cxn>
              <a:cxn ang="0">
                <a:pos x="66" y="78"/>
              </a:cxn>
              <a:cxn ang="0">
                <a:pos x="84" y="96"/>
              </a:cxn>
              <a:cxn ang="0">
                <a:pos x="96" y="114"/>
              </a:cxn>
              <a:cxn ang="0">
                <a:pos x="108" y="132"/>
              </a:cxn>
              <a:cxn ang="0">
                <a:pos x="126" y="144"/>
              </a:cxn>
              <a:cxn ang="0">
                <a:pos x="138" y="162"/>
              </a:cxn>
              <a:cxn ang="0">
                <a:pos x="156" y="168"/>
              </a:cxn>
              <a:cxn ang="0">
                <a:pos x="174" y="186"/>
              </a:cxn>
              <a:cxn ang="0">
                <a:pos x="192" y="192"/>
              </a:cxn>
              <a:cxn ang="0">
                <a:pos x="210" y="204"/>
              </a:cxn>
              <a:cxn ang="0">
                <a:pos x="228" y="222"/>
              </a:cxn>
              <a:cxn ang="0">
                <a:pos x="246" y="234"/>
              </a:cxn>
              <a:cxn ang="0">
                <a:pos x="264" y="264"/>
              </a:cxn>
              <a:cxn ang="0">
                <a:pos x="282" y="282"/>
              </a:cxn>
              <a:cxn ang="0">
                <a:pos x="300" y="300"/>
              </a:cxn>
              <a:cxn ang="0">
                <a:pos x="312" y="318"/>
              </a:cxn>
              <a:cxn ang="0">
                <a:pos x="330" y="330"/>
              </a:cxn>
              <a:cxn ang="0">
                <a:pos x="348" y="342"/>
              </a:cxn>
              <a:cxn ang="0">
                <a:pos x="366" y="354"/>
              </a:cxn>
              <a:cxn ang="0">
                <a:pos x="378" y="378"/>
              </a:cxn>
              <a:cxn ang="0">
                <a:pos x="402" y="390"/>
              </a:cxn>
              <a:cxn ang="0">
                <a:pos x="414" y="408"/>
              </a:cxn>
              <a:cxn ang="0">
                <a:pos x="432" y="414"/>
              </a:cxn>
              <a:cxn ang="0">
                <a:pos x="456" y="420"/>
              </a:cxn>
              <a:cxn ang="0">
                <a:pos x="492" y="432"/>
              </a:cxn>
              <a:cxn ang="0">
                <a:pos x="516" y="432"/>
              </a:cxn>
              <a:cxn ang="0">
                <a:pos x="534" y="438"/>
              </a:cxn>
              <a:cxn ang="0">
                <a:pos x="552" y="444"/>
              </a:cxn>
              <a:cxn ang="0">
                <a:pos x="570" y="456"/>
              </a:cxn>
              <a:cxn ang="0">
                <a:pos x="582" y="474"/>
              </a:cxn>
              <a:cxn ang="0">
                <a:pos x="588" y="492"/>
              </a:cxn>
              <a:cxn ang="0">
                <a:pos x="600" y="510"/>
              </a:cxn>
              <a:cxn ang="0">
                <a:pos x="612" y="528"/>
              </a:cxn>
              <a:cxn ang="0">
                <a:pos x="630" y="546"/>
              </a:cxn>
              <a:cxn ang="0">
                <a:pos x="648" y="552"/>
              </a:cxn>
              <a:cxn ang="0">
                <a:pos x="672" y="570"/>
              </a:cxn>
              <a:cxn ang="0">
                <a:pos x="696" y="582"/>
              </a:cxn>
              <a:cxn ang="0">
                <a:pos x="708" y="600"/>
              </a:cxn>
              <a:cxn ang="0">
                <a:pos x="726" y="618"/>
              </a:cxn>
              <a:cxn ang="0">
                <a:pos x="738" y="636"/>
              </a:cxn>
              <a:cxn ang="0">
                <a:pos x="750" y="654"/>
              </a:cxn>
              <a:cxn ang="0">
                <a:pos x="756" y="672"/>
              </a:cxn>
              <a:cxn ang="0">
                <a:pos x="774" y="678"/>
              </a:cxn>
              <a:cxn ang="0">
                <a:pos x="792" y="684"/>
              </a:cxn>
            </a:cxnLst>
            <a:rect l="0" t="0" r="r" b="b"/>
            <a:pathLst>
              <a:path w="793" h="685">
                <a:moveTo>
                  <a:pt x="0" y="0"/>
                </a:moveTo>
                <a:lnTo>
                  <a:pt x="12" y="18"/>
                </a:lnTo>
                <a:lnTo>
                  <a:pt x="30" y="24"/>
                </a:lnTo>
                <a:lnTo>
                  <a:pt x="42" y="42"/>
                </a:lnTo>
                <a:lnTo>
                  <a:pt x="54" y="60"/>
                </a:lnTo>
                <a:lnTo>
                  <a:pt x="66" y="78"/>
                </a:lnTo>
                <a:lnTo>
                  <a:pt x="84" y="96"/>
                </a:lnTo>
                <a:lnTo>
                  <a:pt x="96" y="114"/>
                </a:lnTo>
                <a:lnTo>
                  <a:pt x="108" y="132"/>
                </a:lnTo>
                <a:lnTo>
                  <a:pt x="126" y="144"/>
                </a:lnTo>
                <a:lnTo>
                  <a:pt x="138" y="162"/>
                </a:lnTo>
                <a:lnTo>
                  <a:pt x="156" y="168"/>
                </a:lnTo>
                <a:lnTo>
                  <a:pt x="174" y="186"/>
                </a:lnTo>
                <a:lnTo>
                  <a:pt x="192" y="192"/>
                </a:lnTo>
                <a:lnTo>
                  <a:pt x="210" y="204"/>
                </a:lnTo>
                <a:lnTo>
                  <a:pt x="228" y="222"/>
                </a:lnTo>
                <a:lnTo>
                  <a:pt x="246" y="234"/>
                </a:lnTo>
                <a:lnTo>
                  <a:pt x="264" y="264"/>
                </a:lnTo>
                <a:lnTo>
                  <a:pt x="282" y="282"/>
                </a:lnTo>
                <a:lnTo>
                  <a:pt x="300" y="300"/>
                </a:lnTo>
                <a:lnTo>
                  <a:pt x="312" y="318"/>
                </a:lnTo>
                <a:lnTo>
                  <a:pt x="330" y="330"/>
                </a:lnTo>
                <a:lnTo>
                  <a:pt x="348" y="342"/>
                </a:lnTo>
                <a:lnTo>
                  <a:pt x="366" y="354"/>
                </a:lnTo>
                <a:lnTo>
                  <a:pt x="378" y="378"/>
                </a:lnTo>
                <a:lnTo>
                  <a:pt x="402" y="390"/>
                </a:lnTo>
                <a:lnTo>
                  <a:pt x="414" y="408"/>
                </a:lnTo>
                <a:lnTo>
                  <a:pt x="432" y="414"/>
                </a:lnTo>
                <a:lnTo>
                  <a:pt x="456" y="420"/>
                </a:lnTo>
                <a:lnTo>
                  <a:pt x="492" y="432"/>
                </a:lnTo>
                <a:lnTo>
                  <a:pt x="516" y="432"/>
                </a:lnTo>
                <a:lnTo>
                  <a:pt x="534" y="438"/>
                </a:lnTo>
                <a:lnTo>
                  <a:pt x="552" y="444"/>
                </a:lnTo>
                <a:lnTo>
                  <a:pt x="570" y="456"/>
                </a:lnTo>
                <a:lnTo>
                  <a:pt x="582" y="474"/>
                </a:lnTo>
                <a:lnTo>
                  <a:pt x="588" y="492"/>
                </a:lnTo>
                <a:lnTo>
                  <a:pt x="600" y="510"/>
                </a:lnTo>
                <a:lnTo>
                  <a:pt x="612" y="528"/>
                </a:lnTo>
                <a:lnTo>
                  <a:pt x="630" y="546"/>
                </a:lnTo>
                <a:lnTo>
                  <a:pt x="648" y="552"/>
                </a:lnTo>
                <a:lnTo>
                  <a:pt x="672" y="570"/>
                </a:lnTo>
                <a:lnTo>
                  <a:pt x="696" y="582"/>
                </a:lnTo>
                <a:lnTo>
                  <a:pt x="708" y="600"/>
                </a:lnTo>
                <a:lnTo>
                  <a:pt x="726" y="618"/>
                </a:lnTo>
                <a:lnTo>
                  <a:pt x="738" y="636"/>
                </a:lnTo>
                <a:lnTo>
                  <a:pt x="750" y="654"/>
                </a:lnTo>
                <a:lnTo>
                  <a:pt x="756" y="672"/>
                </a:lnTo>
                <a:lnTo>
                  <a:pt x="774" y="678"/>
                </a:lnTo>
                <a:lnTo>
                  <a:pt x="792" y="68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1839913" y="2590800"/>
            <a:ext cx="590550" cy="2354263"/>
          </a:xfrm>
          <a:custGeom>
            <a:avLst/>
            <a:gdLst/>
            <a:ahLst/>
            <a:cxnLst>
              <a:cxn ang="0">
                <a:pos x="36" y="24"/>
              </a:cxn>
              <a:cxn ang="0">
                <a:pos x="36" y="60"/>
              </a:cxn>
              <a:cxn ang="0">
                <a:pos x="36" y="96"/>
              </a:cxn>
              <a:cxn ang="0">
                <a:pos x="36" y="138"/>
              </a:cxn>
              <a:cxn ang="0">
                <a:pos x="24" y="174"/>
              </a:cxn>
              <a:cxn ang="0">
                <a:pos x="18" y="210"/>
              </a:cxn>
              <a:cxn ang="0">
                <a:pos x="0" y="252"/>
              </a:cxn>
              <a:cxn ang="0">
                <a:pos x="0" y="288"/>
              </a:cxn>
              <a:cxn ang="0">
                <a:pos x="24" y="330"/>
              </a:cxn>
              <a:cxn ang="0">
                <a:pos x="54" y="366"/>
              </a:cxn>
              <a:cxn ang="0">
                <a:pos x="96" y="390"/>
              </a:cxn>
              <a:cxn ang="0">
                <a:pos x="132" y="426"/>
              </a:cxn>
              <a:cxn ang="0">
                <a:pos x="150" y="462"/>
              </a:cxn>
              <a:cxn ang="0">
                <a:pos x="150" y="498"/>
              </a:cxn>
              <a:cxn ang="0">
                <a:pos x="156" y="534"/>
              </a:cxn>
              <a:cxn ang="0">
                <a:pos x="174" y="558"/>
              </a:cxn>
              <a:cxn ang="0">
                <a:pos x="215" y="600"/>
              </a:cxn>
              <a:cxn ang="0">
                <a:pos x="239" y="642"/>
              </a:cxn>
              <a:cxn ang="0">
                <a:pos x="275" y="690"/>
              </a:cxn>
              <a:cxn ang="0">
                <a:pos x="293" y="726"/>
              </a:cxn>
              <a:cxn ang="0">
                <a:pos x="299" y="774"/>
              </a:cxn>
              <a:cxn ang="0">
                <a:pos x="299" y="816"/>
              </a:cxn>
              <a:cxn ang="0">
                <a:pos x="311" y="858"/>
              </a:cxn>
              <a:cxn ang="0">
                <a:pos x="335" y="906"/>
              </a:cxn>
              <a:cxn ang="0">
                <a:pos x="341" y="942"/>
              </a:cxn>
              <a:cxn ang="0">
                <a:pos x="341" y="990"/>
              </a:cxn>
              <a:cxn ang="0">
                <a:pos x="329" y="1050"/>
              </a:cxn>
              <a:cxn ang="0">
                <a:pos x="317" y="1086"/>
              </a:cxn>
              <a:cxn ang="0">
                <a:pos x="305" y="1122"/>
              </a:cxn>
              <a:cxn ang="0">
                <a:pos x="299" y="1158"/>
              </a:cxn>
              <a:cxn ang="0">
                <a:pos x="299" y="1212"/>
              </a:cxn>
              <a:cxn ang="0">
                <a:pos x="299" y="1260"/>
              </a:cxn>
              <a:cxn ang="0">
                <a:pos x="323" y="1308"/>
              </a:cxn>
              <a:cxn ang="0">
                <a:pos x="341" y="1356"/>
              </a:cxn>
              <a:cxn ang="0">
                <a:pos x="353" y="1392"/>
              </a:cxn>
              <a:cxn ang="0">
                <a:pos x="359" y="1428"/>
              </a:cxn>
              <a:cxn ang="0">
                <a:pos x="359" y="1464"/>
              </a:cxn>
              <a:cxn ang="0">
                <a:pos x="371" y="1464"/>
              </a:cxn>
            </a:cxnLst>
            <a:rect l="0" t="0" r="r" b="b"/>
            <a:pathLst>
              <a:path w="372" h="1483">
                <a:moveTo>
                  <a:pt x="42" y="0"/>
                </a:moveTo>
                <a:lnTo>
                  <a:pt x="36" y="24"/>
                </a:lnTo>
                <a:lnTo>
                  <a:pt x="36" y="42"/>
                </a:lnTo>
                <a:lnTo>
                  <a:pt x="36" y="60"/>
                </a:lnTo>
                <a:lnTo>
                  <a:pt x="36" y="78"/>
                </a:lnTo>
                <a:lnTo>
                  <a:pt x="36" y="96"/>
                </a:lnTo>
                <a:lnTo>
                  <a:pt x="36" y="120"/>
                </a:lnTo>
                <a:lnTo>
                  <a:pt x="36" y="138"/>
                </a:lnTo>
                <a:lnTo>
                  <a:pt x="30" y="156"/>
                </a:lnTo>
                <a:lnTo>
                  <a:pt x="24" y="174"/>
                </a:lnTo>
                <a:lnTo>
                  <a:pt x="24" y="192"/>
                </a:lnTo>
                <a:lnTo>
                  <a:pt x="18" y="210"/>
                </a:lnTo>
                <a:lnTo>
                  <a:pt x="12" y="228"/>
                </a:lnTo>
                <a:lnTo>
                  <a:pt x="0" y="252"/>
                </a:lnTo>
                <a:lnTo>
                  <a:pt x="0" y="270"/>
                </a:lnTo>
                <a:lnTo>
                  <a:pt x="0" y="288"/>
                </a:lnTo>
                <a:lnTo>
                  <a:pt x="18" y="312"/>
                </a:lnTo>
                <a:lnTo>
                  <a:pt x="24" y="330"/>
                </a:lnTo>
                <a:lnTo>
                  <a:pt x="42" y="348"/>
                </a:lnTo>
                <a:lnTo>
                  <a:pt x="54" y="366"/>
                </a:lnTo>
                <a:lnTo>
                  <a:pt x="78" y="378"/>
                </a:lnTo>
                <a:lnTo>
                  <a:pt x="96" y="390"/>
                </a:lnTo>
                <a:lnTo>
                  <a:pt x="120" y="408"/>
                </a:lnTo>
                <a:lnTo>
                  <a:pt x="132" y="426"/>
                </a:lnTo>
                <a:lnTo>
                  <a:pt x="144" y="444"/>
                </a:lnTo>
                <a:lnTo>
                  <a:pt x="150" y="462"/>
                </a:lnTo>
                <a:lnTo>
                  <a:pt x="150" y="480"/>
                </a:lnTo>
                <a:lnTo>
                  <a:pt x="150" y="498"/>
                </a:lnTo>
                <a:lnTo>
                  <a:pt x="150" y="516"/>
                </a:lnTo>
                <a:lnTo>
                  <a:pt x="156" y="534"/>
                </a:lnTo>
                <a:lnTo>
                  <a:pt x="156" y="552"/>
                </a:lnTo>
                <a:lnTo>
                  <a:pt x="174" y="558"/>
                </a:lnTo>
                <a:lnTo>
                  <a:pt x="191" y="576"/>
                </a:lnTo>
                <a:lnTo>
                  <a:pt x="215" y="600"/>
                </a:lnTo>
                <a:lnTo>
                  <a:pt x="227" y="618"/>
                </a:lnTo>
                <a:lnTo>
                  <a:pt x="239" y="642"/>
                </a:lnTo>
                <a:lnTo>
                  <a:pt x="263" y="666"/>
                </a:lnTo>
                <a:lnTo>
                  <a:pt x="275" y="690"/>
                </a:lnTo>
                <a:lnTo>
                  <a:pt x="287" y="708"/>
                </a:lnTo>
                <a:lnTo>
                  <a:pt x="293" y="726"/>
                </a:lnTo>
                <a:lnTo>
                  <a:pt x="293" y="744"/>
                </a:lnTo>
                <a:lnTo>
                  <a:pt x="299" y="774"/>
                </a:lnTo>
                <a:lnTo>
                  <a:pt x="299" y="798"/>
                </a:lnTo>
                <a:lnTo>
                  <a:pt x="299" y="816"/>
                </a:lnTo>
                <a:lnTo>
                  <a:pt x="299" y="834"/>
                </a:lnTo>
                <a:lnTo>
                  <a:pt x="311" y="858"/>
                </a:lnTo>
                <a:lnTo>
                  <a:pt x="323" y="888"/>
                </a:lnTo>
                <a:lnTo>
                  <a:pt x="335" y="906"/>
                </a:lnTo>
                <a:lnTo>
                  <a:pt x="335" y="924"/>
                </a:lnTo>
                <a:lnTo>
                  <a:pt x="341" y="942"/>
                </a:lnTo>
                <a:lnTo>
                  <a:pt x="341" y="966"/>
                </a:lnTo>
                <a:lnTo>
                  <a:pt x="341" y="990"/>
                </a:lnTo>
                <a:lnTo>
                  <a:pt x="341" y="1020"/>
                </a:lnTo>
                <a:lnTo>
                  <a:pt x="329" y="1050"/>
                </a:lnTo>
                <a:lnTo>
                  <a:pt x="323" y="1068"/>
                </a:lnTo>
                <a:lnTo>
                  <a:pt x="317" y="1086"/>
                </a:lnTo>
                <a:lnTo>
                  <a:pt x="311" y="1104"/>
                </a:lnTo>
                <a:lnTo>
                  <a:pt x="305" y="1122"/>
                </a:lnTo>
                <a:lnTo>
                  <a:pt x="305" y="1140"/>
                </a:lnTo>
                <a:lnTo>
                  <a:pt x="299" y="1158"/>
                </a:lnTo>
                <a:lnTo>
                  <a:pt x="299" y="1176"/>
                </a:lnTo>
                <a:lnTo>
                  <a:pt x="299" y="1212"/>
                </a:lnTo>
                <a:lnTo>
                  <a:pt x="299" y="1242"/>
                </a:lnTo>
                <a:lnTo>
                  <a:pt x="299" y="1260"/>
                </a:lnTo>
                <a:lnTo>
                  <a:pt x="311" y="1290"/>
                </a:lnTo>
                <a:lnTo>
                  <a:pt x="323" y="1308"/>
                </a:lnTo>
                <a:lnTo>
                  <a:pt x="329" y="1332"/>
                </a:lnTo>
                <a:lnTo>
                  <a:pt x="341" y="1356"/>
                </a:lnTo>
                <a:lnTo>
                  <a:pt x="347" y="1374"/>
                </a:lnTo>
                <a:lnTo>
                  <a:pt x="353" y="1392"/>
                </a:lnTo>
                <a:lnTo>
                  <a:pt x="359" y="1410"/>
                </a:lnTo>
                <a:lnTo>
                  <a:pt x="359" y="1428"/>
                </a:lnTo>
                <a:lnTo>
                  <a:pt x="359" y="1446"/>
                </a:lnTo>
                <a:lnTo>
                  <a:pt x="359" y="1464"/>
                </a:lnTo>
                <a:lnTo>
                  <a:pt x="371" y="1482"/>
                </a:lnTo>
                <a:lnTo>
                  <a:pt x="371" y="146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1143000" y="2486025"/>
            <a:ext cx="515938" cy="3635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0"/>
              </a:cxn>
              <a:cxn ang="0">
                <a:pos x="30" y="6"/>
              </a:cxn>
              <a:cxn ang="0">
                <a:pos x="36" y="24"/>
              </a:cxn>
              <a:cxn ang="0">
                <a:pos x="48" y="42"/>
              </a:cxn>
              <a:cxn ang="0">
                <a:pos x="60" y="60"/>
              </a:cxn>
              <a:cxn ang="0">
                <a:pos x="72" y="78"/>
              </a:cxn>
              <a:cxn ang="0">
                <a:pos x="84" y="96"/>
              </a:cxn>
              <a:cxn ang="0">
                <a:pos x="96" y="114"/>
              </a:cxn>
              <a:cxn ang="0">
                <a:pos x="114" y="132"/>
              </a:cxn>
              <a:cxn ang="0">
                <a:pos x="132" y="150"/>
              </a:cxn>
              <a:cxn ang="0">
                <a:pos x="150" y="162"/>
              </a:cxn>
              <a:cxn ang="0">
                <a:pos x="168" y="168"/>
              </a:cxn>
              <a:cxn ang="0">
                <a:pos x="174" y="186"/>
              </a:cxn>
              <a:cxn ang="0">
                <a:pos x="192" y="198"/>
              </a:cxn>
              <a:cxn ang="0">
                <a:pos x="222" y="210"/>
              </a:cxn>
              <a:cxn ang="0">
                <a:pos x="246" y="222"/>
              </a:cxn>
              <a:cxn ang="0">
                <a:pos x="270" y="228"/>
              </a:cxn>
              <a:cxn ang="0">
                <a:pos x="288" y="228"/>
              </a:cxn>
              <a:cxn ang="0">
                <a:pos x="306" y="210"/>
              </a:cxn>
              <a:cxn ang="0">
                <a:pos x="324" y="198"/>
              </a:cxn>
            </a:cxnLst>
            <a:rect l="0" t="0" r="r" b="b"/>
            <a:pathLst>
              <a:path w="325" h="229">
                <a:moveTo>
                  <a:pt x="0" y="18"/>
                </a:moveTo>
                <a:lnTo>
                  <a:pt x="12" y="0"/>
                </a:lnTo>
                <a:lnTo>
                  <a:pt x="30" y="6"/>
                </a:lnTo>
                <a:lnTo>
                  <a:pt x="36" y="24"/>
                </a:lnTo>
                <a:lnTo>
                  <a:pt x="48" y="42"/>
                </a:lnTo>
                <a:lnTo>
                  <a:pt x="60" y="60"/>
                </a:lnTo>
                <a:lnTo>
                  <a:pt x="72" y="78"/>
                </a:lnTo>
                <a:lnTo>
                  <a:pt x="84" y="96"/>
                </a:lnTo>
                <a:lnTo>
                  <a:pt x="96" y="114"/>
                </a:lnTo>
                <a:lnTo>
                  <a:pt x="114" y="132"/>
                </a:lnTo>
                <a:lnTo>
                  <a:pt x="132" y="150"/>
                </a:lnTo>
                <a:lnTo>
                  <a:pt x="150" y="162"/>
                </a:lnTo>
                <a:lnTo>
                  <a:pt x="168" y="168"/>
                </a:lnTo>
                <a:lnTo>
                  <a:pt x="174" y="186"/>
                </a:lnTo>
                <a:lnTo>
                  <a:pt x="192" y="198"/>
                </a:lnTo>
                <a:lnTo>
                  <a:pt x="222" y="210"/>
                </a:lnTo>
                <a:lnTo>
                  <a:pt x="246" y="222"/>
                </a:lnTo>
                <a:lnTo>
                  <a:pt x="270" y="228"/>
                </a:lnTo>
                <a:lnTo>
                  <a:pt x="288" y="228"/>
                </a:lnTo>
                <a:lnTo>
                  <a:pt x="306" y="210"/>
                </a:lnTo>
                <a:lnTo>
                  <a:pt x="324" y="19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819150" y="2514600"/>
            <a:ext cx="334963" cy="315913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210" y="24"/>
              </a:cxn>
              <a:cxn ang="0">
                <a:pos x="210" y="42"/>
              </a:cxn>
              <a:cxn ang="0">
                <a:pos x="204" y="60"/>
              </a:cxn>
              <a:cxn ang="0">
                <a:pos x="204" y="78"/>
              </a:cxn>
              <a:cxn ang="0">
                <a:pos x="198" y="96"/>
              </a:cxn>
              <a:cxn ang="0">
                <a:pos x="180" y="126"/>
              </a:cxn>
              <a:cxn ang="0">
                <a:pos x="162" y="150"/>
              </a:cxn>
              <a:cxn ang="0">
                <a:pos x="144" y="156"/>
              </a:cxn>
              <a:cxn ang="0">
                <a:pos x="126" y="174"/>
              </a:cxn>
              <a:cxn ang="0">
                <a:pos x="108" y="192"/>
              </a:cxn>
              <a:cxn ang="0">
                <a:pos x="90" y="198"/>
              </a:cxn>
              <a:cxn ang="0">
                <a:pos x="72" y="198"/>
              </a:cxn>
              <a:cxn ang="0">
                <a:pos x="54" y="198"/>
              </a:cxn>
              <a:cxn ang="0">
                <a:pos x="30" y="192"/>
              </a:cxn>
              <a:cxn ang="0">
                <a:pos x="6" y="174"/>
              </a:cxn>
              <a:cxn ang="0">
                <a:pos x="0" y="156"/>
              </a:cxn>
            </a:cxnLst>
            <a:rect l="0" t="0" r="r" b="b"/>
            <a:pathLst>
              <a:path w="211" h="199">
                <a:moveTo>
                  <a:pt x="204" y="0"/>
                </a:moveTo>
                <a:lnTo>
                  <a:pt x="210" y="24"/>
                </a:lnTo>
                <a:lnTo>
                  <a:pt x="210" y="42"/>
                </a:lnTo>
                <a:lnTo>
                  <a:pt x="204" y="60"/>
                </a:lnTo>
                <a:lnTo>
                  <a:pt x="204" y="78"/>
                </a:lnTo>
                <a:lnTo>
                  <a:pt x="198" y="96"/>
                </a:lnTo>
                <a:lnTo>
                  <a:pt x="180" y="126"/>
                </a:lnTo>
                <a:lnTo>
                  <a:pt x="162" y="150"/>
                </a:lnTo>
                <a:lnTo>
                  <a:pt x="144" y="156"/>
                </a:lnTo>
                <a:lnTo>
                  <a:pt x="126" y="174"/>
                </a:lnTo>
                <a:lnTo>
                  <a:pt x="108" y="192"/>
                </a:lnTo>
                <a:lnTo>
                  <a:pt x="90" y="198"/>
                </a:lnTo>
                <a:lnTo>
                  <a:pt x="72" y="198"/>
                </a:lnTo>
                <a:lnTo>
                  <a:pt x="54" y="198"/>
                </a:lnTo>
                <a:lnTo>
                  <a:pt x="30" y="192"/>
                </a:lnTo>
                <a:lnTo>
                  <a:pt x="6" y="174"/>
                </a:lnTo>
                <a:lnTo>
                  <a:pt x="0" y="15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105"/>
          <p:cNvSpPr>
            <a:spLocks noChangeShapeType="1"/>
          </p:cNvSpPr>
          <p:nvPr/>
        </p:nvSpPr>
        <p:spPr bwMode="auto">
          <a:xfrm>
            <a:off x="2446338" y="3886200"/>
            <a:ext cx="214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106"/>
          <p:cNvSpPr>
            <a:spLocks noChangeShapeType="1"/>
          </p:cNvSpPr>
          <p:nvPr/>
        </p:nvSpPr>
        <p:spPr bwMode="auto">
          <a:xfrm>
            <a:off x="2781300" y="3922713"/>
            <a:ext cx="0" cy="1252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107"/>
          <p:cNvSpPr>
            <a:spLocks noChangeShapeType="1"/>
          </p:cNvSpPr>
          <p:nvPr/>
        </p:nvSpPr>
        <p:spPr bwMode="auto">
          <a:xfrm flipH="1">
            <a:off x="2357438" y="5181600"/>
            <a:ext cx="430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108"/>
          <p:cNvSpPr>
            <a:spLocks noChangeShapeType="1"/>
          </p:cNvSpPr>
          <p:nvPr/>
        </p:nvSpPr>
        <p:spPr bwMode="auto">
          <a:xfrm flipH="1">
            <a:off x="2662238" y="3886200"/>
            <a:ext cx="468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109"/>
          <p:cNvSpPr>
            <a:spLocks noChangeShapeType="1"/>
          </p:cNvSpPr>
          <p:nvPr/>
        </p:nvSpPr>
        <p:spPr bwMode="auto">
          <a:xfrm>
            <a:off x="1227138" y="5181600"/>
            <a:ext cx="442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110"/>
          <p:cNvSpPr>
            <a:spLocks noChangeShapeType="1"/>
          </p:cNvSpPr>
          <p:nvPr/>
        </p:nvSpPr>
        <p:spPr bwMode="auto">
          <a:xfrm flipH="1">
            <a:off x="1290638" y="5638800"/>
            <a:ext cx="315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111"/>
          <p:cNvSpPr>
            <a:spLocks noChangeShapeType="1"/>
          </p:cNvSpPr>
          <p:nvPr/>
        </p:nvSpPr>
        <p:spPr bwMode="auto">
          <a:xfrm flipH="1" flipV="1">
            <a:off x="1138238" y="5405438"/>
            <a:ext cx="163512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12"/>
          <p:cNvSpPr>
            <a:spLocks noChangeShapeType="1"/>
          </p:cNvSpPr>
          <p:nvPr/>
        </p:nvSpPr>
        <p:spPr bwMode="auto">
          <a:xfrm flipH="1">
            <a:off x="3805238" y="5181600"/>
            <a:ext cx="468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3390900" y="5105400"/>
            <a:ext cx="68263" cy="1254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6" y="6"/>
              </a:cxn>
              <a:cxn ang="0">
                <a:pos x="0" y="24"/>
              </a:cxn>
              <a:cxn ang="0">
                <a:pos x="0" y="42"/>
              </a:cxn>
              <a:cxn ang="0">
                <a:pos x="18" y="54"/>
              </a:cxn>
              <a:cxn ang="0">
                <a:pos x="24" y="72"/>
              </a:cxn>
              <a:cxn ang="0">
                <a:pos x="42" y="78"/>
              </a:cxn>
            </a:cxnLst>
            <a:rect l="0" t="0" r="r" b="b"/>
            <a:pathLst>
              <a:path w="43" h="79">
                <a:moveTo>
                  <a:pt x="24" y="0"/>
                </a:moveTo>
                <a:lnTo>
                  <a:pt x="6" y="6"/>
                </a:lnTo>
                <a:lnTo>
                  <a:pt x="0" y="24"/>
                </a:lnTo>
                <a:lnTo>
                  <a:pt x="0" y="42"/>
                </a:lnTo>
                <a:lnTo>
                  <a:pt x="18" y="54"/>
                </a:lnTo>
                <a:lnTo>
                  <a:pt x="24" y="72"/>
                </a:lnTo>
                <a:lnTo>
                  <a:pt x="42" y="7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" name="Line 114"/>
          <p:cNvSpPr>
            <a:spLocks noChangeShapeType="1"/>
          </p:cNvSpPr>
          <p:nvPr/>
        </p:nvSpPr>
        <p:spPr bwMode="auto">
          <a:xfrm>
            <a:off x="7932738" y="4503738"/>
            <a:ext cx="138112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15"/>
          <p:cNvSpPr>
            <a:spLocks noChangeShapeType="1"/>
          </p:cNvSpPr>
          <p:nvPr/>
        </p:nvSpPr>
        <p:spPr bwMode="auto">
          <a:xfrm>
            <a:off x="5105400" y="31321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16"/>
          <p:cNvSpPr>
            <a:spLocks noChangeShapeType="1"/>
          </p:cNvSpPr>
          <p:nvPr/>
        </p:nvSpPr>
        <p:spPr bwMode="auto">
          <a:xfrm>
            <a:off x="5257800" y="32083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17"/>
          <p:cNvSpPr>
            <a:spLocks noChangeShapeType="1"/>
          </p:cNvSpPr>
          <p:nvPr/>
        </p:nvSpPr>
        <p:spPr bwMode="auto">
          <a:xfrm>
            <a:off x="5181600" y="32083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18"/>
          <p:cNvSpPr>
            <a:spLocks noChangeShapeType="1"/>
          </p:cNvSpPr>
          <p:nvPr/>
        </p:nvSpPr>
        <p:spPr bwMode="auto">
          <a:xfrm>
            <a:off x="5105400" y="33607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19"/>
          <p:cNvSpPr>
            <a:spLocks noChangeShapeType="1"/>
          </p:cNvSpPr>
          <p:nvPr/>
        </p:nvSpPr>
        <p:spPr bwMode="auto">
          <a:xfrm>
            <a:off x="5181600" y="33607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>
            <a:off x="5257800" y="34369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Line 121"/>
          <p:cNvSpPr>
            <a:spLocks noChangeShapeType="1"/>
          </p:cNvSpPr>
          <p:nvPr/>
        </p:nvSpPr>
        <p:spPr bwMode="auto">
          <a:xfrm>
            <a:off x="5181600" y="35131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Line 122"/>
          <p:cNvSpPr>
            <a:spLocks noChangeShapeType="1"/>
          </p:cNvSpPr>
          <p:nvPr/>
        </p:nvSpPr>
        <p:spPr bwMode="auto">
          <a:xfrm>
            <a:off x="5181600" y="30559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123"/>
          <p:cNvSpPr>
            <a:spLocks noChangeShapeType="1"/>
          </p:cNvSpPr>
          <p:nvPr/>
        </p:nvSpPr>
        <p:spPr bwMode="auto">
          <a:xfrm>
            <a:off x="7543800" y="29035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124"/>
          <p:cNvSpPr>
            <a:spLocks noChangeShapeType="1"/>
          </p:cNvSpPr>
          <p:nvPr/>
        </p:nvSpPr>
        <p:spPr bwMode="auto">
          <a:xfrm>
            <a:off x="7467600" y="29797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125"/>
          <p:cNvSpPr>
            <a:spLocks noChangeShapeType="1"/>
          </p:cNvSpPr>
          <p:nvPr/>
        </p:nvSpPr>
        <p:spPr bwMode="auto">
          <a:xfrm>
            <a:off x="7620000" y="30559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126"/>
          <p:cNvSpPr>
            <a:spLocks noChangeShapeType="1"/>
          </p:cNvSpPr>
          <p:nvPr/>
        </p:nvSpPr>
        <p:spPr bwMode="auto">
          <a:xfrm>
            <a:off x="7543800" y="31321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127"/>
          <p:cNvSpPr>
            <a:spLocks noChangeShapeType="1"/>
          </p:cNvSpPr>
          <p:nvPr/>
        </p:nvSpPr>
        <p:spPr bwMode="auto">
          <a:xfrm>
            <a:off x="7467600" y="32845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128"/>
          <p:cNvSpPr>
            <a:spLocks noChangeShapeType="1"/>
          </p:cNvSpPr>
          <p:nvPr/>
        </p:nvSpPr>
        <p:spPr bwMode="auto">
          <a:xfrm>
            <a:off x="7620000" y="32083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Line 129"/>
          <p:cNvSpPr>
            <a:spLocks noChangeShapeType="1"/>
          </p:cNvSpPr>
          <p:nvPr/>
        </p:nvSpPr>
        <p:spPr bwMode="auto">
          <a:xfrm>
            <a:off x="7543800" y="33607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130"/>
          <p:cNvSpPr>
            <a:spLocks noChangeShapeType="1"/>
          </p:cNvSpPr>
          <p:nvPr/>
        </p:nvSpPr>
        <p:spPr bwMode="auto">
          <a:xfrm>
            <a:off x="7467600" y="35131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31"/>
          <p:cNvSpPr>
            <a:spLocks noChangeShapeType="1"/>
          </p:cNvSpPr>
          <p:nvPr/>
        </p:nvSpPr>
        <p:spPr bwMode="auto">
          <a:xfrm>
            <a:off x="7620000" y="34369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32"/>
          <p:cNvSpPr>
            <a:spLocks noChangeShapeType="1"/>
          </p:cNvSpPr>
          <p:nvPr/>
        </p:nvSpPr>
        <p:spPr bwMode="auto">
          <a:xfrm>
            <a:off x="7543800" y="36655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133"/>
          <p:cNvSpPr>
            <a:spLocks noChangeShapeType="1"/>
          </p:cNvSpPr>
          <p:nvPr/>
        </p:nvSpPr>
        <p:spPr bwMode="auto">
          <a:xfrm>
            <a:off x="7620000" y="37417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134"/>
          <p:cNvSpPr>
            <a:spLocks noChangeShapeType="1"/>
          </p:cNvSpPr>
          <p:nvPr/>
        </p:nvSpPr>
        <p:spPr bwMode="auto">
          <a:xfrm>
            <a:off x="7467600" y="38179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135"/>
          <p:cNvSpPr>
            <a:spLocks noChangeShapeType="1"/>
          </p:cNvSpPr>
          <p:nvPr/>
        </p:nvSpPr>
        <p:spPr bwMode="auto">
          <a:xfrm>
            <a:off x="7543800" y="3894138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136"/>
          <p:cNvSpPr>
            <a:spLocks noChangeShapeType="1"/>
          </p:cNvSpPr>
          <p:nvPr/>
        </p:nvSpPr>
        <p:spPr bwMode="auto">
          <a:xfrm>
            <a:off x="7620000" y="40465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137"/>
          <p:cNvSpPr>
            <a:spLocks noChangeShapeType="1"/>
          </p:cNvSpPr>
          <p:nvPr/>
        </p:nvSpPr>
        <p:spPr bwMode="auto">
          <a:xfrm>
            <a:off x="7467600" y="41227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Line 138"/>
          <p:cNvSpPr>
            <a:spLocks noChangeShapeType="1"/>
          </p:cNvSpPr>
          <p:nvPr/>
        </p:nvSpPr>
        <p:spPr bwMode="auto">
          <a:xfrm>
            <a:off x="7543800" y="4198938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Line 139"/>
          <p:cNvSpPr>
            <a:spLocks noChangeShapeType="1"/>
          </p:cNvSpPr>
          <p:nvPr/>
        </p:nvSpPr>
        <p:spPr bwMode="auto">
          <a:xfrm>
            <a:off x="7620000" y="42751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Line 140"/>
          <p:cNvSpPr>
            <a:spLocks noChangeShapeType="1"/>
          </p:cNvSpPr>
          <p:nvPr/>
        </p:nvSpPr>
        <p:spPr bwMode="auto">
          <a:xfrm>
            <a:off x="7467600" y="4351338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Line 141"/>
          <p:cNvSpPr>
            <a:spLocks noChangeShapeType="1"/>
          </p:cNvSpPr>
          <p:nvPr/>
        </p:nvSpPr>
        <p:spPr bwMode="auto">
          <a:xfrm>
            <a:off x="7543800" y="45037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Line 142"/>
          <p:cNvSpPr>
            <a:spLocks noChangeShapeType="1"/>
          </p:cNvSpPr>
          <p:nvPr/>
        </p:nvSpPr>
        <p:spPr bwMode="auto">
          <a:xfrm>
            <a:off x="7620000" y="45799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Line 143"/>
          <p:cNvSpPr>
            <a:spLocks noChangeShapeType="1"/>
          </p:cNvSpPr>
          <p:nvPr/>
        </p:nvSpPr>
        <p:spPr bwMode="auto">
          <a:xfrm>
            <a:off x="7467600" y="46561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Line 144"/>
          <p:cNvSpPr>
            <a:spLocks noChangeShapeType="1"/>
          </p:cNvSpPr>
          <p:nvPr/>
        </p:nvSpPr>
        <p:spPr bwMode="auto">
          <a:xfrm>
            <a:off x="7543800" y="47323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Line 145"/>
          <p:cNvSpPr>
            <a:spLocks noChangeShapeType="1"/>
          </p:cNvSpPr>
          <p:nvPr/>
        </p:nvSpPr>
        <p:spPr bwMode="auto">
          <a:xfrm>
            <a:off x="7620000" y="4808538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Line 146"/>
          <p:cNvSpPr>
            <a:spLocks noChangeShapeType="1"/>
          </p:cNvSpPr>
          <p:nvPr/>
        </p:nvSpPr>
        <p:spPr bwMode="auto">
          <a:xfrm>
            <a:off x="7467600" y="49609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Line 147"/>
          <p:cNvSpPr>
            <a:spLocks noChangeShapeType="1"/>
          </p:cNvSpPr>
          <p:nvPr/>
        </p:nvSpPr>
        <p:spPr bwMode="auto">
          <a:xfrm>
            <a:off x="7543800" y="4960938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Line 148"/>
          <p:cNvSpPr>
            <a:spLocks noChangeShapeType="1"/>
          </p:cNvSpPr>
          <p:nvPr/>
        </p:nvSpPr>
        <p:spPr bwMode="auto">
          <a:xfrm>
            <a:off x="7620000" y="5113338"/>
            <a:ext cx="0" cy="61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" name="Group 149"/>
          <p:cNvGrpSpPr>
            <a:grpSpLocks/>
          </p:cNvGrpSpPr>
          <p:nvPr/>
        </p:nvGrpSpPr>
        <p:grpSpPr bwMode="auto">
          <a:xfrm>
            <a:off x="838200" y="381000"/>
            <a:ext cx="1293813" cy="1217613"/>
            <a:chOff x="285" y="93"/>
            <a:chExt cx="815" cy="767"/>
          </a:xfrm>
        </p:grpSpPr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436" y="244"/>
              <a:ext cx="520" cy="520"/>
            </a:xfrm>
            <a:prstGeom prst="star16">
              <a:avLst>
                <a:gd name="adj" fmla="val 37500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151"/>
            <p:cNvSpPr>
              <a:spLocks noChangeShapeType="1"/>
            </p:cNvSpPr>
            <p:nvPr/>
          </p:nvSpPr>
          <p:spPr bwMode="auto">
            <a:xfrm>
              <a:off x="912" y="672"/>
              <a:ext cx="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152"/>
            <p:cNvSpPr>
              <a:spLocks noChangeShapeType="1"/>
            </p:cNvSpPr>
            <p:nvPr/>
          </p:nvSpPr>
          <p:spPr bwMode="auto">
            <a:xfrm flipV="1">
              <a:off x="672" y="93"/>
              <a:ext cx="0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153"/>
            <p:cNvSpPr>
              <a:spLocks noChangeShapeType="1"/>
            </p:cNvSpPr>
            <p:nvPr/>
          </p:nvSpPr>
          <p:spPr bwMode="auto">
            <a:xfrm flipV="1">
              <a:off x="917" y="237"/>
              <a:ext cx="87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154"/>
            <p:cNvSpPr>
              <a:spLocks noChangeShapeType="1"/>
            </p:cNvSpPr>
            <p:nvPr/>
          </p:nvSpPr>
          <p:spPr bwMode="auto">
            <a:xfrm>
              <a:off x="1013" y="480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155"/>
            <p:cNvSpPr>
              <a:spLocks noChangeShapeType="1"/>
            </p:cNvSpPr>
            <p:nvPr/>
          </p:nvSpPr>
          <p:spPr bwMode="auto">
            <a:xfrm>
              <a:off x="917" y="725"/>
              <a:ext cx="39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156"/>
            <p:cNvSpPr>
              <a:spLocks noChangeShapeType="1"/>
            </p:cNvSpPr>
            <p:nvPr/>
          </p:nvSpPr>
          <p:spPr bwMode="auto">
            <a:xfrm>
              <a:off x="672" y="821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157"/>
            <p:cNvSpPr>
              <a:spLocks noChangeShapeType="1"/>
            </p:cNvSpPr>
            <p:nvPr/>
          </p:nvSpPr>
          <p:spPr bwMode="auto">
            <a:xfrm flipH="1">
              <a:off x="285" y="480"/>
              <a:ext cx="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58"/>
            <p:cNvSpPr>
              <a:spLocks noChangeShapeType="1"/>
            </p:cNvSpPr>
            <p:nvPr/>
          </p:nvSpPr>
          <p:spPr bwMode="auto">
            <a:xfrm flipH="1" flipV="1">
              <a:off x="381" y="237"/>
              <a:ext cx="103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159"/>
            <p:cNvSpPr>
              <a:spLocks noChangeShapeType="1"/>
            </p:cNvSpPr>
            <p:nvPr/>
          </p:nvSpPr>
          <p:spPr bwMode="auto">
            <a:xfrm flipH="1">
              <a:off x="381" y="677"/>
              <a:ext cx="55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0" name="Rectangle 160" descr="Wide upward diagonal"/>
          <p:cNvSpPr>
            <a:spLocks noChangeArrowheads="1"/>
          </p:cNvSpPr>
          <p:nvPr/>
        </p:nvSpPr>
        <p:spPr bwMode="auto">
          <a:xfrm>
            <a:off x="3054350" y="5264150"/>
            <a:ext cx="977900" cy="2921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Rectangle 161" descr="Wide upward diagonal"/>
          <p:cNvSpPr>
            <a:spLocks noChangeArrowheads="1"/>
          </p:cNvSpPr>
          <p:nvPr/>
        </p:nvSpPr>
        <p:spPr bwMode="auto">
          <a:xfrm>
            <a:off x="1530350" y="5264150"/>
            <a:ext cx="1320800" cy="2921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Line 162"/>
          <p:cNvSpPr>
            <a:spLocks noChangeShapeType="1"/>
          </p:cNvSpPr>
          <p:nvPr/>
        </p:nvSpPr>
        <p:spPr bwMode="auto">
          <a:xfrm flipV="1">
            <a:off x="1855788" y="4186238"/>
            <a:ext cx="42862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AutoShape 163"/>
          <p:cNvSpPr>
            <a:spLocks noChangeArrowheads="1"/>
          </p:cNvSpPr>
          <p:nvPr/>
        </p:nvSpPr>
        <p:spPr bwMode="auto">
          <a:xfrm>
            <a:off x="1873250" y="4111625"/>
            <a:ext cx="63500" cy="63500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Line 164"/>
          <p:cNvSpPr>
            <a:spLocks noChangeShapeType="1"/>
          </p:cNvSpPr>
          <p:nvPr/>
        </p:nvSpPr>
        <p:spPr bwMode="auto">
          <a:xfrm flipH="1" flipV="1">
            <a:off x="1443038" y="3138488"/>
            <a:ext cx="30162" cy="23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AutoShape 165"/>
          <p:cNvSpPr>
            <a:spLocks noChangeArrowheads="1"/>
          </p:cNvSpPr>
          <p:nvPr/>
        </p:nvSpPr>
        <p:spPr bwMode="auto">
          <a:xfrm>
            <a:off x="1416050" y="3063875"/>
            <a:ext cx="63500" cy="63500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AutoShape 166"/>
          <p:cNvSpPr>
            <a:spLocks noChangeArrowheads="1"/>
          </p:cNvSpPr>
          <p:nvPr/>
        </p:nvSpPr>
        <p:spPr bwMode="auto">
          <a:xfrm>
            <a:off x="2170113" y="3625850"/>
            <a:ext cx="63500" cy="63500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AutoShape 167"/>
          <p:cNvSpPr>
            <a:spLocks noChangeArrowheads="1"/>
          </p:cNvSpPr>
          <p:nvPr/>
        </p:nvSpPr>
        <p:spPr bwMode="auto">
          <a:xfrm>
            <a:off x="3294063" y="3997325"/>
            <a:ext cx="63500" cy="63500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AutoShape 168"/>
          <p:cNvSpPr>
            <a:spLocks noChangeArrowheads="1"/>
          </p:cNvSpPr>
          <p:nvPr/>
        </p:nvSpPr>
        <p:spPr bwMode="auto">
          <a:xfrm rot="5400000">
            <a:off x="2254250" y="3054351"/>
            <a:ext cx="53975" cy="44450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Line 169"/>
          <p:cNvSpPr>
            <a:spLocks noChangeShapeType="1"/>
          </p:cNvSpPr>
          <p:nvPr/>
        </p:nvSpPr>
        <p:spPr bwMode="auto">
          <a:xfrm flipH="1" flipV="1">
            <a:off x="2195513" y="3681413"/>
            <a:ext cx="7620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Line 170"/>
          <p:cNvSpPr>
            <a:spLocks noChangeShapeType="1"/>
          </p:cNvSpPr>
          <p:nvPr/>
        </p:nvSpPr>
        <p:spPr bwMode="auto">
          <a:xfrm flipH="1" flipV="1">
            <a:off x="2290763" y="3090863"/>
            <a:ext cx="152400" cy="153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Line 171"/>
          <p:cNvSpPr>
            <a:spLocks noChangeShapeType="1"/>
          </p:cNvSpPr>
          <p:nvPr/>
        </p:nvSpPr>
        <p:spPr bwMode="auto">
          <a:xfrm flipH="1" flipV="1">
            <a:off x="3328988" y="4081463"/>
            <a:ext cx="68262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Line 172"/>
          <p:cNvSpPr>
            <a:spLocks noChangeShapeType="1"/>
          </p:cNvSpPr>
          <p:nvPr/>
        </p:nvSpPr>
        <p:spPr bwMode="auto">
          <a:xfrm flipV="1">
            <a:off x="2857500" y="4919663"/>
            <a:ext cx="0" cy="334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3"/>
          <p:cNvSpPr>
            <a:spLocks/>
          </p:cNvSpPr>
          <p:nvPr/>
        </p:nvSpPr>
        <p:spPr bwMode="auto">
          <a:xfrm>
            <a:off x="6248400" y="5321300"/>
            <a:ext cx="725488" cy="1285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" y="8"/>
              </a:cxn>
              <a:cxn ang="0">
                <a:pos x="48" y="8"/>
              </a:cxn>
              <a:cxn ang="0">
                <a:pos x="72" y="8"/>
              </a:cxn>
              <a:cxn ang="0">
                <a:pos x="96" y="16"/>
              </a:cxn>
              <a:cxn ang="0">
                <a:pos x="120" y="24"/>
              </a:cxn>
              <a:cxn ang="0">
                <a:pos x="144" y="32"/>
              </a:cxn>
              <a:cxn ang="0">
                <a:pos x="168" y="32"/>
              </a:cxn>
              <a:cxn ang="0">
                <a:pos x="192" y="24"/>
              </a:cxn>
              <a:cxn ang="0">
                <a:pos x="216" y="24"/>
              </a:cxn>
              <a:cxn ang="0">
                <a:pos x="240" y="24"/>
              </a:cxn>
              <a:cxn ang="0">
                <a:pos x="264" y="24"/>
              </a:cxn>
              <a:cxn ang="0">
                <a:pos x="288" y="8"/>
              </a:cxn>
              <a:cxn ang="0">
                <a:pos x="312" y="0"/>
              </a:cxn>
              <a:cxn ang="0">
                <a:pos x="336" y="0"/>
              </a:cxn>
              <a:cxn ang="0">
                <a:pos x="360" y="16"/>
              </a:cxn>
              <a:cxn ang="0">
                <a:pos x="384" y="32"/>
              </a:cxn>
              <a:cxn ang="0">
                <a:pos x="408" y="48"/>
              </a:cxn>
              <a:cxn ang="0">
                <a:pos x="432" y="48"/>
              </a:cxn>
              <a:cxn ang="0">
                <a:pos x="448" y="72"/>
              </a:cxn>
              <a:cxn ang="0">
                <a:pos x="456" y="80"/>
              </a:cxn>
            </a:cxnLst>
            <a:rect l="0" t="0" r="r" b="b"/>
            <a:pathLst>
              <a:path w="457" h="81">
                <a:moveTo>
                  <a:pt x="0" y="8"/>
                </a:moveTo>
                <a:lnTo>
                  <a:pt x="24" y="8"/>
                </a:lnTo>
                <a:lnTo>
                  <a:pt x="48" y="8"/>
                </a:lnTo>
                <a:lnTo>
                  <a:pt x="72" y="8"/>
                </a:lnTo>
                <a:lnTo>
                  <a:pt x="96" y="16"/>
                </a:lnTo>
                <a:lnTo>
                  <a:pt x="120" y="24"/>
                </a:lnTo>
                <a:lnTo>
                  <a:pt x="144" y="32"/>
                </a:lnTo>
                <a:lnTo>
                  <a:pt x="168" y="32"/>
                </a:lnTo>
                <a:lnTo>
                  <a:pt x="192" y="24"/>
                </a:lnTo>
                <a:lnTo>
                  <a:pt x="216" y="24"/>
                </a:lnTo>
                <a:lnTo>
                  <a:pt x="240" y="24"/>
                </a:lnTo>
                <a:lnTo>
                  <a:pt x="264" y="24"/>
                </a:lnTo>
                <a:lnTo>
                  <a:pt x="288" y="8"/>
                </a:lnTo>
                <a:lnTo>
                  <a:pt x="312" y="0"/>
                </a:lnTo>
                <a:lnTo>
                  <a:pt x="336" y="0"/>
                </a:lnTo>
                <a:lnTo>
                  <a:pt x="360" y="16"/>
                </a:lnTo>
                <a:lnTo>
                  <a:pt x="384" y="32"/>
                </a:lnTo>
                <a:lnTo>
                  <a:pt x="408" y="48"/>
                </a:lnTo>
                <a:lnTo>
                  <a:pt x="432" y="48"/>
                </a:lnTo>
                <a:lnTo>
                  <a:pt x="448" y="72"/>
                </a:lnTo>
                <a:lnTo>
                  <a:pt x="456" y="8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" name="Line 174"/>
          <p:cNvSpPr>
            <a:spLocks noChangeShapeType="1"/>
          </p:cNvSpPr>
          <p:nvPr/>
        </p:nvSpPr>
        <p:spPr bwMode="auto">
          <a:xfrm flipH="1">
            <a:off x="3024188" y="1703388"/>
            <a:ext cx="30162" cy="4238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Line 175"/>
          <p:cNvSpPr>
            <a:spLocks noChangeShapeType="1"/>
          </p:cNvSpPr>
          <p:nvPr/>
        </p:nvSpPr>
        <p:spPr bwMode="auto">
          <a:xfrm>
            <a:off x="4152900" y="1303338"/>
            <a:ext cx="0" cy="3286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Line 176"/>
          <p:cNvSpPr>
            <a:spLocks noChangeShapeType="1"/>
          </p:cNvSpPr>
          <p:nvPr/>
        </p:nvSpPr>
        <p:spPr bwMode="auto">
          <a:xfrm>
            <a:off x="3771900" y="1550988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Line 177"/>
          <p:cNvSpPr>
            <a:spLocks noChangeShapeType="1"/>
          </p:cNvSpPr>
          <p:nvPr/>
        </p:nvSpPr>
        <p:spPr bwMode="auto">
          <a:xfrm>
            <a:off x="2705100" y="1417638"/>
            <a:ext cx="0" cy="4619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Line 178"/>
          <p:cNvSpPr>
            <a:spLocks noChangeShapeType="1"/>
          </p:cNvSpPr>
          <p:nvPr/>
        </p:nvSpPr>
        <p:spPr bwMode="auto">
          <a:xfrm>
            <a:off x="3543300" y="187483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Line 179"/>
          <p:cNvSpPr>
            <a:spLocks noChangeShapeType="1"/>
          </p:cNvSpPr>
          <p:nvPr/>
        </p:nvSpPr>
        <p:spPr bwMode="auto">
          <a:xfrm>
            <a:off x="2800350" y="1970088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Line 180"/>
          <p:cNvSpPr>
            <a:spLocks noChangeShapeType="1"/>
          </p:cNvSpPr>
          <p:nvPr/>
        </p:nvSpPr>
        <p:spPr bwMode="auto">
          <a:xfrm>
            <a:off x="4076700" y="2008188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Line 181"/>
          <p:cNvSpPr>
            <a:spLocks noChangeShapeType="1"/>
          </p:cNvSpPr>
          <p:nvPr/>
        </p:nvSpPr>
        <p:spPr bwMode="auto">
          <a:xfrm>
            <a:off x="3333750" y="2198688"/>
            <a:ext cx="0" cy="252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182"/>
          <p:cNvSpPr>
            <a:spLocks/>
          </p:cNvSpPr>
          <p:nvPr/>
        </p:nvSpPr>
        <p:spPr bwMode="auto">
          <a:xfrm>
            <a:off x="6126163" y="4772025"/>
            <a:ext cx="581025" cy="239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0"/>
              </a:cxn>
              <a:cxn ang="0">
                <a:pos x="36" y="12"/>
              </a:cxn>
              <a:cxn ang="0">
                <a:pos x="48" y="30"/>
              </a:cxn>
              <a:cxn ang="0">
                <a:pos x="66" y="36"/>
              </a:cxn>
              <a:cxn ang="0">
                <a:pos x="84" y="42"/>
              </a:cxn>
              <a:cxn ang="0">
                <a:pos x="102" y="42"/>
              </a:cxn>
              <a:cxn ang="0">
                <a:pos x="120" y="42"/>
              </a:cxn>
              <a:cxn ang="0">
                <a:pos x="132" y="60"/>
              </a:cxn>
              <a:cxn ang="0">
                <a:pos x="150" y="66"/>
              </a:cxn>
              <a:cxn ang="0">
                <a:pos x="168" y="78"/>
              </a:cxn>
              <a:cxn ang="0">
                <a:pos x="185" y="90"/>
              </a:cxn>
              <a:cxn ang="0">
                <a:pos x="203" y="90"/>
              </a:cxn>
              <a:cxn ang="0">
                <a:pos x="221" y="90"/>
              </a:cxn>
              <a:cxn ang="0">
                <a:pos x="239" y="90"/>
              </a:cxn>
              <a:cxn ang="0">
                <a:pos x="257" y="102"/>
              </a:cxn>
              <a:cxn ang="0">
                <a:pos x="275" y="114"/>
              </a:cxn>
              <a:cxn ang="0">
                <a:pos x="293" y="120"/>
              </a:cxn>
              <a:cxn ang="0">
                <a:pos x="311" y="132"/>
              </a:cxn>
              <a:cxn ang="0">
                <a:pos x="329" y="138"/>
              </a:cxn>
              <a:cxn ang="0">
                <a:pos x="347" y="144"/>
              </a:cxn>
              <a:cxn ang="0">
                <a:pos x="365" y="150"/>
              </a:cxn>
            </a:cxnLst>
            <a:rect l="0" t="0" r="r" b="b"/>
            <a:pathLst>
              <a:path w="366" h="151">
                <a:moveTo>
                  <a:pt x="0" y="0"/>
                </a:moveTo>
                <a:lnTo>
                  <a:pt x="18" y="0"/>
                </a:lnTo>
                <a:lnTo>
                  <a:pt x="36" y="12"/>
                </a:lnTo>
                <a:lnTo>
                  <a:pt x="48" y="30"/>
                </a:lnTo>
                <a:lnTo>
                  <a:pt x="66" y="36"/>
                </a:lnTo>
                <a:lnTo>
                  <a:pt x="84" y="42"/>
                </a:lnTo>
                <a:lnTo>
                  <a:pt x="102" y="42"/>
                </a:lnTo>
                <a:lnTo>
                  <a:pt x="120" y="42"/>
                </a:lnTo>
                <a:lnTo>
                  <a:pt x="132" y="60"/>
                </a:lnTo>
                <a:lnTo>
                  <a:pt x="150" y="66"/>
                </a:lnTo>
                <a:lnTo>
                  <a:pt x="168" y="78"/>
                </a:lnTo>
                <a:lnTo>
                  <a:pt x="185" y="90"/>
                </a:lnTo>
                <a:lnTo>
                  <a:pt x="203" y="90"/>
                </a:lnTo>
                <a:lnTo>
                  <a:pt x="221" y="90"/>
                </a:lnTo>
                <a:lnTo>
                  <a:pt x="239" y="90"/>
                </a:lnTo>
                <a:lnTo>
                  <a:pt x="257" y="102"/>
                </a:lnTo>
                <a:lnTo>
                  <a:pt x="275" y="114"/>
                </a:lnTo>
                <a:lnTo>
                  <a:pt x="293" y="120"/>
                </a:lnTo>
                <a:lnTo>
                  <a:pt x="311" y="132"/>
                </a:lnTo>
                <a:lnTo>
                  <a:pt x="329" y="138"/>
                </a:lnTo>
                <a:lnTo>
                  <a:pt x="347" y="144"/>
                </a:lnTo>
                <a:lnTo>
                  <a:pt x="365" y="15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Freeform 183"/>
          <p:cNvSpPr>
            <a:spLocks/>
          </p:cNvSpPr>
          <p:nvPr/>
        </p:nvSpPr>
        <p:spPr bwMode="auto">
          <a:xfrm>
            <a:off x="6526213" y="4514850"/>
            <a:ext cx="171450" cy="4778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17"/>
              </a:cxn>
              <a:cxn ang="0">
                <a:pos x="0" y="35"/>
              </a:cxn>
              <a:cxn ang="0">
                <a:pos x="0" y="52"/>
              </a:cxn>
              <a:cxn ang="0">
                <a:pos x="0" y="69"/>
              </a:cxn>
              <a:cxn ang="0">
                <a:pos x="0" y="87"/>
              </a:cxn>
              <a:cxn ang="0">
                <a:pos x="6" y="104"/>
              </a:cxn>
              <a:cxn ang="0">
                <a:pos x="24" y="115"/>
              </a:cxn>
              <a:cxn ang="0">
                <a:pos x="30" y="133"/>
              </a:cxn>
              <a:cxn ang="0">
                <a:pos x="36" y="150"/>
              </a:cxn>
              <a:cxn ang="0">
                <a:pos x="42" y="167"/>
              </a:cxn>
              <a:cxn ang="0">
                <a:pos x="54" y="185"/>
              </a:cxn>
              <a:cxn ang="0">
                <a:pos x="59" y="202"/>
              </a:cxn>
              <a:cxn ang="0">
                <a:pos x="65" y="219"/>
              </a:cxn>
              <a:cxn ang="0">
                <a:pos x="77" y="237"/>
              </a:cxn>
              <a:cxn ang="0">
                <a:pos x="77" y="254"/>
              </a:cxn>
              <a:cxn ang="0">
                <a:pos x="83" y="271"/>
              </a:cxn>
              <a:cxn ang="0">
                <a:pos x="89" y="288"/>
              </a:cxn>
              <a:cxn ang="0">
                <a:pos x="107" y="300"/>
              </a:cxn>
            </a:cxnLst>
            <a:rect l="0" t="0" r="r" b="b"/>
            <a:pathLst>
              <a:path w="108" h="301">
                <a:moveTo>
                  <a:pt x="6" y="0"/>
                </a:moveTo>
                <a:lnTo>
                  <a:pt x="0" y="17"/>
                </a:lnTo>
                <a:lnTo>
                  <a:pt x="0" y="35"/>
                </a:lnTo>
                <a:lnTo>
                  <a:pt x="0" y="52"/>
                </a:lnTo>
                <a:lnTo>
                  <a:pt x="0" y="69"/>
                </a:lnTo>
                <a:lnTo>
                  <a:pt x="0" y="87"/>
                </a:lnTo>
                <a:lnTo>
                  <a:pt x="6" y="104"/>
                </a:lnTo>
                <a:lnTo>
                  <a:pt x="24" y="115"/>
                </a:lnTo>
                <a:lnTo>
                  <a:pt x="30" y="133"/>
                </a:lnTo>
                <a:lnTo>
                  <a:pt x="36" y="150"/>
                </a:lnTo>
                <a:lnTo>
                  <a:pt x="42" y="167"/>
                </a:lnTo>
                <a:lnTo>
                  <a:pt x="54" y="185"/>
                </a:lnTo>
                <a:lnTo>
                  <a:pt x="59" y="202"/>
                </a:lnTo>
                <a:lnTo>
                  <a:pt x="65" y="219"/>
                </a:lnTo>
                <a:lnTo>
                  <a:pt x="77" y="237"/>
                </a:lnTo>
                <a:lnTo>
                  <a:pt x="77" y="254"/>
                </a:lnTo>
                <a:lnTo>
                  <a:pt x="83" y="271"/>
                </a:lnTo>
                <a:lnTo>
                  <a:pt x="89" y="288"/>
                </a:lnTo>
                <a:lnTo>
                  <a:pt x="107" y="30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Freeform 184"/>
          <p:cNvSpPr>
            <a:spLocks/>
          </p:cNvSpPr>
          <p:nvPr/>
        </p:nvSpPr>
        <p:spPr bwMode="auto">
          <a:xfrm>
            <a:off x="6534150" y="4524375"/>
            <a:ext cx="477838" cy="820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18"/>
              </a:cxn>
              <a:cxn ang="0">
                <a:pos x="18" y="24"/>
              </a:cxn>
              <a:cxn ang="0">
                <a:pos x="24" y="42"/>
              </a:cxn>
              <a:cxn ang="0">
                <a:pos x="30" y="60"/>
              </a:cxn>
              <a:cxn ang="0">
                <a:pos x="36" y="78"/>
              </a:cxn>
              <a:cxn ang="0">
                <a:pos x="48" y="96"/>
              </a:cxn>
              <a:cxn ang="0">
                <a:pos x="54" y="114"/>
              </a:cxn>
              <a:cxn ang="0">
                <a:pos x="72" y="120"/>
              </a:cxn>
              <a:cxn ang="0">
                <a:pos x="84" y="138"/>
              </a:cxn>
              <a:cxn ang="0">
                <a:pos x="102" y="150"/>
              </a:cxn>
              <a:cxn ang="0">
                <a:pos x="108" y="168"/>
              </a:cxn>
              <a:cxn ang="0">
                <a:pos x="120" y="192"/>
              </a:cxn>
              <a:cxn ang="0">
                <a:pos x="144" y="210"/>
              </a:cxn>
              <a:cxn ang="0">
                <a:pos x="150" y="228"/>
              </a:cxn>
              <a:cxn ang="0">
                <a:pos x="156" y="246"/>
              </a:cxn>
              <a:cxn ang="0">
                <a:pos x="156" y="264"/>
              </a:cxn>
              <a:cxn ang="0">
                <a:pos x="162" y="282"/>
              </a:cxn>
              <a:cxn ang="0">
                <a:pos x="168" y="300"/>
              </a:cxn>
              <a:cxn ang="0">
                <a:pos x="180" y="318"/>
              </a:cxn>
              <a:cxn ang="0">
                <a:pos x="192" y="336"/>
              </a:cxn>
              <a:cxn ang="0">
                <a:pos x="192" y="354"/>
              </a:cxn>
              <a:cxn ang="0">
                <a:pos x="204" y="378"/>
              </a:cxn>
              <a:cxn ang="0">
                <a:pos x="210" y="396"/>
              </a:cxn>
              <a:cxn ang="0">
                <a:pos x="228" y="414"/>
              </a:cxn>
              <a:cxn ang="0">
                <a:pos x="246" y="426"/>
              </a:cxn>
              <a:cxn ang="0">
                <a:pos x="246" y="444"/>
              </a:cxn>
              <a:cxn ang="0">
                <a:pos x="246" y="462"/>
              </a:cxn>
              <a:cxn ang="0">
                <a:pos x="246" y="480"/>
              </a:cxn>
              <a:cxn ang="0">
                <a:pos x="264" y="498"/>
              </a:cxn>
              <a:cxn ang="0">
                <a:pos x="282" y="504"/>
              </a:cxn>
              <a:cxn ang="0">
                <a:pos x="300" y="516"/>
              </a:cxn>
            </a:cxnLst>
            <a:rect l="0" t="0" r="r" b="b"/>
            <a:pathLst>
              <a:path w="301" h="517">
                <a:moveTo>
                  <a:pt x="6" y="0"/>
                </a:moveTo>
                <a:lnTo>
                  <a:pt x="0" y="18"/>
                </a:lnTo>
                <a:lnTo>
                  <a:pt x="18" y="24"/>
                </a:lnTo>
                <a:lnTo>
                  <a:pt x="24" y="42"/>
                </a:lnTo>
                <a:lnTo>
                  <a:pt x="30" y="60"/>
                </a:lnTo>
                <a:lnTo>
                  <a:pt x="36" y="78"/>
                </a:lnTo>
                <a:lnTo>
                  <a:pt x="48" y="96"/>
                </a:lnTo>
                <a:lnTo>
                  <a:pt x="54" y="114"/>
                </a:lnTo>
                <a:lnTo>
                  <a:pt x="72" y="120"/>
                </a:lnTo>
                <a:lnTo>
                  <a:pt x="84" y="138"/>
                </a:lnTo>
                <a:lnTo>
                  <a:pt x="102" y="150"/>
                </a:lnTo>
                <a:lnTo>
                  <a:pt x="108" y="168"/>
                </a:lnTo>
                <a:lnTo>
                  <a:pt x="120" y="192"/>
                </a:lnTo>
                <a:lnTo>
                  <a:pt x="144" y="210"/>
                </a:lnTo>
                <a:lnTo>
                  <a:pt x="150" y="228"/>
                </a:lnTo>
                <a:lnTo>
                  <a:pt x="156" y="246"/>
                </a:lnTo>
                <a:lnTo>
                  <a:pt x="156" y="264"/>
                </a:lnTo>
                <a:lnTo>
                  <a:pt x="162" y="282"/>
                </a:lnTo>
                <a:lnTo>
                  <a:pt x="168" y="300"/>
                </a:lnTo>
                <a:lnTo>
                  <a:pt x="180" y="318"/>
                </a:lnTo>
                <a:lnTo>
                  <a:pt x="192" y="336"/>
                </a:lnTo>
                <a:lnTo>
                  <a:pt x="192" y="354"/>
                </a:lnTo>
                <a:lnTo>
                  <a:pt x="204" y="378"/>
                </a:lnTo>
                <a:lnTo>
                  <a:pt x="210" y="396"/>
                </a:lnTo>
                <a:lnTo>
                  <a:pt x="228" y="414"/>
                </a:lnTo>
                <a:lnTo>
                  <a:pt x="246" y="426"/>
                </a:lnTo>
                <a:lnTo>
                  <a:pt x="246" y="444"/>
                </a:lnTo>
                <a:lnTo>
                  <a:pt x="246" y="462"/>
                </a:lnTo>
                <a:lnTo>
                  <a:pt x="246" y="480"/>
                </a:lnTo>
                <a:lnTo>
                  <a:pt x="264" y="498"/>
                </a:lnTo>
                <a:lnTo>
                  <a:pt x="282" y="504"/>
                </a:lnTo>
                <a:lnTo>
                  <a:pt x="300" y="5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5" name="Picture 185" descr="j02938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52400"/>
            <a:ext cx="1744663" cy="183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k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726509"/>
            <a:ext cx="6915392" cy="6131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Calibrations/Simulations - Results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1066800"/>
            <a:ext cx="64008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456 basins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1130 areas (2-3 per basin)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85 reservoirs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820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Calibrations/Simulations 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057400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Reservoir modeling is difficult as they are not physically based. However, we </a:t>
            </a:r>
            <a:r>
              <a:rPr lang="en-US" sz="2400" dirty="0" smtClean="0"/>
              <a:t>calibrate</a:t>
            </a:r>
            <a:r>
              <a:rPr lang="en-US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smtClean="0"/>
              <a:t>reservoir models </a:t>
            </a:r>
            <a:r>
              <a:rPr lang="en-US" sz="2400" dirty="0" smtClean="0"/>
              <a:t>assuming</a:t>
            </a:r>
            <a:r>
              <a:rPr lang="en-US" sz="2400" dirty="0" smtClean="0"/>
              <a:t> </a:t>
            </a:r>
            <a:r>
              <a:rPr lang="en-US" sz="2400" dirty="0" smtClean="0"/>
              <a:t>two different </a:t>
            </a:r>
            <a:r>
              <a:rPr lang="en-US" sz="2400" dirty="0" smtClean="0"/>
              <a:t>modes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Irrigation (use average releases)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Spillway/</a:t>
            </a:r>
            <a:r>
              <a:rPr lang="en-US" sz="2400" dirty="0" err="1" smtClean="0"/>
              <a:t>passflow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Operationally we do the following: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Assume the current release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Input a schedule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Allow the spill/</a:t>
            </a:r>
            <a:r>
              <a:rPr lang="en-US" sz="2400" dirty="0" err="1" smtClean="0"/>
              <a:t>passflow</a:t>
            </a:r>
            <a:r>
              <a:rPr lang="en-US" sz="2400" dirty="0" smtClean="0"/>
              <a:t>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482025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Calibrations/Simulations - Reservoirs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33400"/>
            <a:ext cx="7467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Unregulated flow=</a:t>
            </a:r>
          </a:p>
          <a:p>
            <a:pPr lvl="1"/>
            <a:r>
              <a:rPr lang="en-US" sz="2400" dirty="0" smtClean="0"/>
              <a:t>Observed flow + Diversions (measured) + Storage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Natural flow=</a:t>
            </a:r>
          </a:p>
          <a:p>
            <a:pPr lvl="1"/>
            <a:r>
              <a:rPr lang="en-US" sz="2400" dirty="0" smtClean="0"/>
              <a:t>Unregulated flow + Consumptive Use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</a:t>
            </a:r>
            <a:r>
              <a:rPr lang="en-US" sz="2400" dirty="0" smtClean="0"/>
              <a:t>onsumptive use (in basin irrigation) can only be estimated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 our simulations  we simulate natural flow but subtract out the consumptive use so the output is always unregulated flow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</a:t>
            </a:r>
            <a:r>
              <a:rPr lang="en-US" sz="24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We simulate “natural flow”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We remove the in-basin irrigation (consumptive use)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This is the </a:t>
            </a:r>
            <a:r>
              <a:rPr lang="en-US" sz="2400" dirty="0" smtClean="0"/>
              <a:t>simulated </a:t>
            </a:r>
            <a:r>
              <a:rPr lang="en-US" sz="2400" dirty="0" smtClean="0"/>
              <a:t>unregulated</a:t>
            </a:r>
            <a:r>
              <a:rPr lang="en-US" sz="2400" dirty="0" smtClean="0"/>
              <a:t> flow. It </a:t>
            </a:r>
            <a:r>
              <a:rPr lang="en-US" sz="2400" dirty="0" smtClean="0"/>
              <a:t>simulates the actual flow plus the measured diversions (adjusted flow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Operational considerations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Observed flow=Unregulated flow-Diversions-Storage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574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Adjustments to Flow 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795338"/>
            <a:ext cx="7239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7" y="0"/>
            <a:ext cx="89898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772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San Juan-</a:t>
            </a:r>
            <a:r>
              <a:rPr lang="en-US" sz="3200" dirty="0" err="1" smtClean="0"/>
              <a:t>Pagosa</a:t>
            </a:r>
            <a:r>
              <a:rPr lang="en-US" sz="3200" dirty="0" smtClean="0"/>
              <a:t> Springs(PSPC2)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k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67" y="44068"/>
            <a:ext cx="9008198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343400" y="14478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(11000-12644)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00600" y="22860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205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(8500-11000)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62400" y="2667000"/>
            <a:ext cx="30480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400" y="251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(7198-8500)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1772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San Juan-</a:t>
            </a:r>
            <a:r>
              <a:rPr lang="en-US" sz="3200" dirty="0" err="1" smtClean="0"/>
              <a:t>Pagosa</a:t>
            </a:r>
            <a:r>
              <a:rPr lang="en-US" sz="3200" dirty="0" smtClean="0"/>
              <a:t> Springs(PSPC2)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267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 reality the 3 areas (upper, middle and lower) are represented (simulated) by only 3 points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inputs our model </a:t>
            </a:r>
            <a:r>
              <a:rPr lang="en-US" sz="2400" dirty="0" smtClean="0">
                <a:solidFill>
                  <a:schemeClr val="tx1"/>
                </a:solidFill>
              </a:rPr>
              <a:t>needs for calibrations and operations  </a:t>
            </a:r>
            <a:r>
              <a:rPr lang="en-US" sz="2400" dirty="0" smtClean="0">
                <a:solidFill>
                  <a:schemeClr val="tx1"/>
                </a:solidFill>
              </a:rPr>
              <a:t>(at these 3 points) are: 	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precipitation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temperature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freezing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82025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Calibrations/Simulations - inputs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600200"/>
            <a:ext cx="13716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3200400"/>
            <a:ext cx="1371600" cy="13716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4800600"/>
            <a:ext cx="1371600" cy="1371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6002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PSPC2 upper area</a:t>
            </a:r>
          </a:p>
          <a:p>
            <a:r>
              <a:rPr lang="en-US" dirty="0" smtClean="0"/>
              <a:t>Elevation = 11437</a:t>
            </a:r>
          </a:p>
          <a:p>
            <a:r>
              <a:rPr lang="en-US" dirty="0" smtClean="0"/>
              <a:t>Area=60nm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32766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PSPC2 middle area</a:t>
            </a:r>
          </a:p>
          <a:p>
            <a:r>
              <a:rPr lang="en-US" dirty="0" smtClean="0"/>
              <a:t>Elevation = 9774</a:t>
            </a:r>
          </a:p>
          <a:p>
            <a:r>
              <a:rPr lang="en-US" dirty="0" smtClean="0"/>
              <a:t>Area=152nm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4819471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PSPC2 lower area</a:t>
            </a:r>
          </a:p>
          <a:p>
            <a:r>
              <a:rPr lang="en-US" dirty="0" smtClean="0"/>
              <a:t>Elevation = 7844</a:t>
            </a:r>
          </a:p>
          <a:p>
            <a:r>
              <a:rPr lang="en-US" dirty="0" smtClean="0"/>
              <a:t>Area=88nm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52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San Juan River at </a:t>
            </a:r>
            <a:r>
              <a:rPr lang="en-US" sz="3200" dirty="0" err="1" smtClean="0"/>
              <a:t>Pagosa</a:t>
            </a:r>
            <a:r>
              <a:rPr lang="en-US" sz="3200" dirty="0" smtClean="0"/>
              <a:t> Springs (PSPC2)</a:t>
            </a:r>
            <a:endParaRPr lang="en-US" sz="3200" dirty="0"/>
          </a:p>
        </p:txBody>
      </p:sp>
      <p:pic>
        <p:nvPicPr>
          <p:cNvPr id="9" name="Picture 8" descr="junk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286000"/>
            <a:ext cx="3945759" cy="300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477625"/>
            <a:ext cx="6172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Each area (upper, middle and lower) MAP is built using precipitation stations that (hopefully) have similar characteristics to that area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 the </a:t>
            </a:r>
            <a:r>
              <a:rPr lang="en-US" sz="2400" dirty="0" smtClean="0"/>
              <a:t>PSPC2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Upper area – </a:t>
            </a:r>
            <a:r>
              <a:rPr lang="en-US" sz="2400" dirty="0" smtClean="0"/>
              <a:t>Upper </a:t>
            </a:r>
            <a:r>
              <a:rPr lang="en-US" sz="2400" dirty="0" smtClean="0"/>
              <a:t>San Juan.4, Lily Pond.35, Middle Creek.36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Middle area - Upper San Juan.31, Lily Pond.31, Middle Creek.32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Lower area - </a:t>
            </a:r>
            <a:r>
              <a:rPr lang="en-US" sz="2400" dirty="0" err="1" smtClean="0"/>
              <a:t>Pagosa</a:t>
            </a:r>
            <a:r>
              <a:rPr lang="en-US" sz="2400" dirty="0" smtClean="0"/>
              <a:t> Springs 1.06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These weights were chosen to guarantee water balance in each area. The water balance in each area was calculated using the PRISM sets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53425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Calibrations/Simulations -  Precipitation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155" y="762000"/>
            <a:ext cx="89898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772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San Juan-</a:t>
            </a:r>
            <a:r>
              <a:rPr lang="en-US" sz="3200" dirty="0" err="1" smtClean="0"/>
              <a:t>Pagosa</a:t>
            </a:r>
            <a:r>
              <a:rPr lang="en-US" sz="3200" dirty="0" smtClean="0"/>
              <a:t> Springs(PSPC2)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92606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mdlc2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305966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usjc2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511706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lpdc2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514600" y="1066800"/>
            <a:ext cx="3048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3200400"/>
            <a:ext cx="304800" cy="2286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72400" y="5029200"/>
            <a:ext cx="304800" cy="2286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6096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pagc2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2743200" y="6248400"/>
            <a:ext cx="3048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47549"/>
            <a:ext cx="6172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Nearby stations (whose climatology is known) area used to calculate the temperature at the mid-point elevation of the area (whose </a:t>
            </a:r>
            <a:r>
              <a:rPr lang="en-US" sz="2400" dirty="0" err="1" smtClean="0"/>
              <a:t>climatologies</a:t>
            </a:r>
            <a:r>
              <a:rPr lang="en-US" sz="2400" dirty="0" smtClean="0"/>
              <a:t> are calculated using the climatology of the nearby stations)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Temperature is calculated by using the difference in station and area climatology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53425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Calibrations/Simulations - Temperature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905000"/>
            <a:ext cx="609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Precipitation and temperature are calculated every six hours at each area within the basin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30 </a:t>
            </a:r>
            <a:r>
              <a:rPr lang="en-US" sz="2400" dirty="0" smtClean="0"/>
              <a:t>years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Used to calibrate hydrologic models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Operationally done in a similar way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Ensures our forecasts will have similar </a:t>
            </a:r>
            <a:r>
              <a:rPr lang="en-US" sz="2400" dirty="0" smtClean="0"/>
              <a:t>quality/characteristics  </a:t>
            </a:r>
            <a:r>
              <a:rPr lang="en-US" sz="2400" dirty="0" smtClean="0"/>
              <a:t>to 30 years of calibration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For the San Juan at </a:t>
            </a:r>
            <a:r>
              <a:rPr lang="en-US" sz="2400" dirty="0" err="1" smtClean="0"/>
              <a:t>Pagosa</a:t>
            </a:r>
            <a:r>
              <a:rPr lang="en-US" sz="2400" dirty="0" smtClean="0"/>
              <a:t> Springs this is done for the upper, middle and lower areas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482025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Calibrations/Simulations - Inputs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8362</TotalTime>
  <Words>616</Words>
  <Application>Microsoft Office PowerPoint</Application>
  <PresentationFormat>On-screen Show (4:3)</PresentationFormat>
  <Paragraphs>154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ccp</dc:creator>
  <cp:lastModifiedBy>ccp</cp:lastModifiedBy>
  <cp:revision>315</cp:revision>
  <dcterms:created xsi:type="dcterms:W3CDTF">2010-08-05T20:26:10Z</dcterms:created>
  <dcterms:modified xsi:type="dcterms:W3CDTF">2010-08-18T14:25:03Z</dcterms:modified>
</cp:coreProperties>
</file>