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6" r:id="rId4"/>
    <p:sldId id="260" r:id="rId5"/>
    <p:sldId id="263" r:id="rId6"/>
    <p:sldId id="261" r:id="rId7"/>
    <p:sldId id="270" r:id="rId8"/>
    <p:sldId id="268" r:id="rId9"/>
    <p:sldId id="279" r:id="rId10"/>
    <p:sldId id="276" r:id="rId11"/>
    <p:sldId id="278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9076" autoAdjust="0"/>
  </p:normalViewPr>
  <p:slideViewPr>
    <p:cSldViewPr>
      <p:cViewPr varScale="1">
        <p:scale>
          <a:sx n="103" d="100"/>
          <a:sy n="10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5DE91-73A1-40A1-A658-D0A2DC4B3340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DEAB8-4FBC-4DE6-9317-68838C6A4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EAB8-4FBC-4DE6-9317-68838C6A4F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EAB8-4FBC-4DE6-9317-68838C6A4F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9B933-C4FA-4322-85A2-6A634B372F25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918F4-4155-4C3D-80F6-759B1CFF14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1"/>
            <a:ext cx="81534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Peak Flow Forecasts </a:t>
            </a:r>
          </a:p>
          <a:p>
            <a:pPr algn="ctr"/>
            <a:r>
              <a:rPr lang="en-US" sz="3200" dirty="0" smtClean="0"/>
              <a:t>Methods and Evaluation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2000" dirty="0" smtClean="0"/>
              <a:t>CBRFC Open House</a:t>
            </a:r>
          </a:p>
          <a:p>
            <a:pPr algn="ctr"/>
            <a:r>
              <a:rPr lang="en-US" sz="2000" dirty="0" smtClean="0"/>
              <a:t> August 17, 2010</a:t>
            </a:r>
          </a:p>
          <a:p>
            <a:pPr algn="ctr"/>
            <a:r>
              <a:rPr lang="en-US" dirty="0" smtClean="0"/>
              <a:t>			</a:t>
            </a:r>
          </a:p>
          <a:p>
            <a:endParaRPr lang="en-US" dirty="0" smtClean="0"/>
          </a:p>
          <a:p>
            <a:r>
              <a:rPr lang="en-US" dirty="0" smtClean="0"/>
              <a:t>		             </a:t>
            </a:r>
            <a:r>
              <a:rPr lang="en-US" sz="2000" dirty="0" smtClean="0"/>
              <a:t>             Ashley Nielson</a:t>
            </a:r>
          </a:p>
          <a:p>
            <a:r>
              <a:rPr lang="en-US" sz="2000" dirty="0" smtClean="0"/>
              <a:t>			           Hydrologist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LC2_whis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81872" cy="2950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Little Snake nr Lily (LILC2)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3505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ESP REFORECASTS (1997-2005)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3" name="Picture 12" descr="LILC2_ma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429000"/>
            <a:ext cx="8090848" cy="30697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 descr="LILC2_sk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352800"/>
            <a:ext cx="8458200" cy="31980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Little Snake nr Lily (LILC2)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3505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ESP REFORECASTS (1997-2005)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8" name="Picture 7" descr="lilc2histe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477000" cy="50840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981200" y="6550223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Includes first of month forecasts from March, April, and May*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56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609600"/>
            <a:ext cx="83058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Forecasts and ESP </a:t>
            </a:r>
            <a:r>
              <a:rPr kumimoji="0" lang="en-US" sz="5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Reforecasts</a:t>
            </a:r>
            <a:r>
              <a:rPr kumimoji="0" lang="en-US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4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unregulated sites)</a:t>
            </a:r>
            <a:endParaRPr kumimoji="0" lang="en-US" sz="4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	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MAE</a:t>
            </a:r>
          </a:p>
          <a:p>
            <a:r>
              <a:rPr lang="en-US" sz="3200" dirty="0" smtClean="0"/>
              <a:t>                    -  April ESP </a:t>
            </a:r>
            <a:r>
              <a:rPr lang="en-US" sz="3200" dirty="0" err="1" smtClean="0"/>
              <a:t>reforecasts</a:t>
            </a:r>
            <a:r>
              <a:rPr lang="en-US" sz="3200" dirty="0" smtClean="0"/>
              <a:t> less error at 3 sites; difference in error &lt;20%</a:t>
            </a:r>
          </a:p>
          <a:p>
            <a:r>
              <a:rPr lang="en-US" sz="3200" dirty="0" smtClean="0"/>
              <a:t>                     - May forecasts less error (3 sites &lt;10%, 1 site ~30%) at all 4 sites</a:t>
            </a:r>
          </a:p>
          <a:p>
            <a:r>
              <a:rPr lang="en-US" sz="3200" dirty="0" smtClean="0"/>
              <a:t>                     - No clear trend in MAE</a:t>
            </a:r>
          </a:p>
          <a:p>
            <a:r>
              <a:rPr lang="en-US" sz="3200" dirty="0" smtClean="0"/>
              <a:t>                     - </a:t>
            </a:r>
            <a:r>
              <a:rPr lang="en-US" sz="3200" dirty="0" err="1" smtClean="0"/>
              <a:t>Reforecasts</a:t>
            </a:r>
            <a:r>
              <a:rPr lang="en-US" sz="3200" dirty="0" smtClean="0"/>
              <a:t> and forecasts error trends match at 3 of 4 sites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                   Skill</a:t>
            </a:r>
          </a:p>
          <a:p>
            <a:r>
              <a:rPr lang="en-US" sz="3200" dirty="0" smtClean="0"/>
              <a:t>                     -March ESP </a:t>
            </a:r>
            <a:r>
              <a:rPr lang="en-US" sz="3200" dirty="0" err="1" smtClean="0"/>
              <a:t>reforecasts</a:t>
            </a:r>
            <a:r>
              <a:rPr lang="en-US" sz="3200" dirty="0" smtClean="0"/>
              <a:t> had greater skill at 3 </a:t>
            </a:r>
            <a:r>
              <a:rPr lang="en-US" sz="3200" dirty="0" smtClean="0"/>
              <a:t>of </a:t>
            </a:r>
            <a:r>
              <a:rPr lang="en-US" sz="3200" dirty="0" smtClean="0"/>
              <a:t>4 sites</a:t>
            </a:r>
          </a:p>
          <a:p>
            <a:r>
              <a:rPr lang="en-US" sz="3200" dirty="0" smtClean="0"/>
              <a:t>                     -April ESP </a:t>
            </a:r>
            <a:r>
              <a:rPr lang="en-US" sz="3200" dirty="0" err="1" smtClean="0"/>
              <a:t>reforecasts</a:t>
            </a:r>
            <a:r>
              <a:rPr lang="en-US" sz="3200" dirty="0" smtClean="0"/>
              <a:t> had greater skill at all 4 sites</a:t>
            </a:r>
          </a:p>
          <a:p>
            <a:r>
              <a:rPr lang="en-US" sz="3200" dirty="0" smtClean="0"/>
              <a:t>                     -No clear trend in skill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                   Histograms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/>
              <a:t>		-</a:t>
            </a:r>
            <a:r>
              <a:rPr lang="en-US" sz="3200" dirty="0" smtClean="0"/>
              <a:t>Forecasts are statistically reliable (e.g. 10% exceeded ~10% of the time)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		-ESP </a:t>
            </a:r>
            <a:r>
              <a:rPr lang="en-US" sz="3200" dirty="0" err="1" smtClean="0"/>
              <a:t>reforecasts</a:t>
            </a:r>
            <a:r>
              <a:rPr lang="en-US" sz="3200" dirty="0" smtClean="0"/>
              <a:t> </a:t>
            </a:r>
            <a:r>
              <a:rPr lang="en-US" sz="3200" dirty="0" smtClean="0"/>
              <a:t>are statically reliable at 3 of 4 </a:t>
            </a:r>
            <a:r>
              <a:rPr lang="en-US" sz="3200" dirty="0" err="1" smtClean="0"/>
              <a:t>unreg</a:t>
            </a:r>
            <a:r>
              <a:rPr lang="en-US" sz="3200" dirty="0" smtClean="0"/>
              <a:t> 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32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0386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Future Plans:</a:t>
            </a:r>
            <a:r>
              <a:rPr lang="en-US" sz="2400" dirty="0" smtClean="0"/>
              <a:t> Forecast verification will drive future forecast program (e.g. forecast frequencies, locations, issuance dates, etc)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What do you want?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Questions/Comments? 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5181600"/>
          </a:xfrm>
        </p:spPr>
        <p:txBody>
          <a:bodyPr/>
          <a:lstStyle/>
          <a:p>
            <a:r>
              <a:rPr lang="en-US" sz="2400" dirty="0" smtClean="0"/>
              <a:t>What is a peak flow forecast?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make a peak flow forecast?</a:t>
            </a:r>
          </a:p>
          <a:p>
            <a:endParaRPr lang="en-US" sz="2400" dirty="0" smtClean="0"/>
          </a:p>
          <a:p>
            <a:r>
              <a:rPr lang="en-US" sz="2400" dirty="0" smtClean="0"/>
              <a:t>Forecast Evaluation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Summary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Questions/Discussion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pic>
        <p:nvPicPr>
          <p:cNvPr id="7" name="Picture 6" descr="lcc.cany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57200"/>
            <a:ext cx="2971800" cy="2971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UintaNeola0608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733800"/>
            <a:ext cx="4064000" cy="2819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</a:t>
            </a:r>
            <a:r>
              <a:rPr lang="en-US" sz="1400" dirty="0" smtClean="0">
                <a:ea typeface="ＭＳ Ｐゴシック" charset="-128"/>
              </a:rPr>
              <a:t>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60 points (could change)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3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  <p:pic>
        <p:nvPicPr>
          <p:cNvPr id="5120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6576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peakpu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066800"/>
            <a:ext cx="2743200" cy="25908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2291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peakpu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393896"/>
          </a:xfrm>
          <a:prstGeom prst="rect">
            <a:avLst/>
          </a:prstGeom>
        </p:spPr>
      </p:pic>
      <p:pic>
        <p:nvPicPr>
          <p:cNvPr id="28711" name="Picture 4" descr="upper_co_peaks"/>
          <p:cNvPicPr>
            <a:picLocks noChangeAspect="1" noChangeArrowheads="1"/>
          </p:cNvPicPr>
          <p:nvPr/>
        </p:nvPicPr>
        <p:blipFill>
          <a:blip r:embed="rId3" cstate="print"/>
          <a:srcRect t="29163" r="14973" b="56342"/>
          <a:stretch>
            <a:fillRect/>
          </a:stretch>
        </p:blipFill>
        <p:spPr bwMode="auto">
          <a:xfrm>
            <a:off x="0" y="-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4343400" y="457200"/>
            <a:ext cx="2209800" cy="990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4" name="Picture 43" descr="hyd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8433729" cy="5100892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7010400" y="2667000"/>
            <a:ext cx="762000" cy="762000"/>
            <a:chOff x="7010400" y="2667000"/>
            <a:chExt cx="762000" cy="762000"/>
          </a:xfrm>
        </p:grpSpPr>
        <p:sp>
          <p:nvSpPr>
            <p:cNvPr id="46" name="TextBox 45"/>
            <p:cNvSpPr txBox="1"/>
            <p:nvPr/>
          </p:nvSpPr>
          <p:spPr>
            <a:xfrm>
              <a:off x="7162800" y="2667000"/>
              <a:ext cx="609600" cy="381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10%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5400000">
              <a:off x="6896100" y="3162300"/>
              <a:ext cx="381000" cy="15240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696200" y="4343400"/>
            <a:ext cx="1143000" cy="674132"/>
            <a:chOff x="7696200" y="4343400"/>
            <a:chExt cx="1143000" cy="674132"/>
          </a:xfrm>
        </p:grpSpPr>
        <p:sp>
          <p:nvSpPr>
            <p:cNvPr id="47" name="TextBox 46"/>
            <p:cNvSpPr txBox="1"/>
            <p:nvPr/>
          </p:nvSpPr>
          <p:spPr>
            <a:xfrm>
              <a:off x="8229600" y="4648200"/>
              <a:ext cx="6096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90%</a:t>
              </a:r>
              <a:endParaRPr lang="en-US" dirty="0"/>
            </a:p>
          </p:txBody>
        </p:sp>
        <p:cxnSp>
          <p:nvCxnSpPr>
            <p:cNvPr id="56" name="Straight Arrow Connector 55"/>
            <p:cNvCxnSpPr>
              <a:stCxn id="47" idx="1"/>
            </p:cNvCxnSpPr>
            <p:nvPr/>
          </p:nvCxnSpPr>
          <p:spPr>
            <a:xfrm rot="10800000">
              <a:off x="7696200" y="4343400"/>
              <a:ext cx="533400" cy="4894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772400" y="3657600"/>
            <a:ext cx="1066800" cy="369332"/>
            <a:chOff x="7772400" y="3657600"/>
            <a:chExt cx="1066800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8229600" y="3657600"/>
              <a:ext cx="6096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50%</a:t>
              </a:r>
              <a:endParaRPr lang="en-US" dirty="0"/>
            </a:p>
          </p:txBody>
        </p:sp>
        <p:cxnSp>
          <p:nvCxnSpPr>
            <p:cNvPr id="60" name="Straight Arrow Connector 59"/>
            <p:cNvCxnSpPr>
              <a:stCxn id="48" idx="1"/>
            </p:cNvCxnSpPr>
            <p:nvPr/>
          </p:nvCxnSpPr>
          <p:spPr>
            <a:xfrm rot="10800000">
              <a:off x="7772400" y="3810000"/>
              <a:ext cx="457200" cy="3226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How do we make a Peak Flow Forecast?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39624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Main Variables: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000" dirty="0" smtClean="0"/>
              <a:t>1.  Current Soil Moisture States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2.  Snowpack Conditions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3.  Current Base Flow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4.  Reservoir Regulation Plans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      5.  </a:t>
            </a:r>
            <a:r>
              <a:rPr lang="en-US" sz="2000" dirty="0" smtClean="0">
                <a:solidFill>
                  <a:srgbClr val="FF0000"/>
                </a:solidFill>
              </a:rPr>
              <a:t>Future Precipitation Events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6.  </a:t>
            </a:r>
            <a:r>
              <a:rPr lang="en-US" sz="2000" dirty="0" smtClean="0">
                <a:solidFill>
                  <a:srgbClr val="FF0000"/>
                </a:solidFill>
              </a:rPr>
              <a:t>Future Temperature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828800"/>
            <a:ext cx="4419600" cy="32616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sz="2400" b="1" dirty="0" smtClean="0"/>
              <a:t>Methods:</a:t>
            </a:r>
          </a:p>
          <a:p>
            <a:pPr marL="342900" indent="-342900"/>
            <a:r>
              <a:rPr lang="en-US" dirty="0" smtClean="0"/>
              <a:t>	</a:t>
            </a:r>
          </a:p>
          <a:p>
            <a:pPr marL="342900" indent="-342900"/>
            <a:r>
              <a:rPr lang="en-US" sz="1600" dirty="0" smtClean="0"/>
              <a:t>	</a:t>
            </a:r>
            <a:r>
              <a:rPr lang="en-US" sz="2400" b="1" dirty="0" smtClean="0">
                <a:solidFill>
                  <a:srgbClr val="C00000"/>
                </a:solidFill>
              </a:rPr>
              <a:t>1.  ESP</a:t>
            </a:r>
          </a:p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</a:rPr>
              <a:t>      (Max mean daily flow April-July)</a:t>
            </a:r>
          </a:p>
          <a:p>
            <a:pPr marL="342900" indent="-342900">
              <a:lnSpc>
                <a:spcPct val="150000"/>
              </a:lnSpc>
            </a:pPr>
            <a:endParaRPr lang="en-US" sz="1400" dirty="0" smtClean="0"/>
          </a:p>
          <a:p>
            <a:pPr marL="342900" indent="-342900"/>
            <a:r>
              <a:rPr lang="en-US" sz="1600" dirty="0" smtClean="0"/>
              <a:t>	</a:t>
            </a:r>
            <a:r>
              <a:rPr lang="en-US" dirty="0" smtClean="0"/>
              <a:t>2.  Regressions</a:t>
            </a:r>
          </a:p>
          <a:p>
            <a:pPr marL="342900" indent="-342900"/>
            <a:r>
              <a:rPr lang="en-US" dirty="0" smtClean="0"/>
              <a:t>               </a:t>
            </a:r>
            <a:r>
              <a:rPr lang="en-US" sz="1600" dirty="0" smtClean="0"/>
              <a:t>(Historical Peaks </a:t>
            </a:r>
            <a:r>
              <a:rPr lang="en-US" sz="1600" dirty="0" err="1" smtClean="0"/>
              <a:t>vs</a:t>
            </a:r>
            <a:r>
              <a:rPr lang="en-US" sz="1600" dirty="0" smtClean="0"/>
              <a:t> Historical Volumes)</a:t>
            </a:r>
          </a:p>
          <a:p>
            <a:pPr marL="342900" indent="-342900">
              <a:lnSpc>
                <a:spcPct val="150000"/>
              </a:lnSpc>
            </a:pPr>
            <a:endParaRPr lang="en-US" dirty="0" smtClean="0"/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	3.  Hybrid method of ESP + Regressions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Forecast Evaluation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7391400" cy="5016758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No previous verification information</a:t>
            </a:r>
            <a:r>
              <a:rPr lang="en-US" sz="2000" dirty="0" smtClean="0"/>
              <a:t> -Unlike water supply and event forecasts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Large uncertainty in forecasts - </a:t>
            </a:r>
            <a:r>
              <a:rPr lang="en-US" sz="2000" dirty="0" smtClean="0"/>
              <a:t>Heavily dependent on weather conditions during the melt period</a:t>
            </a:r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Forecast process is difficult - </a:t>
            </a:r>
            <a:r>
              <a:rPr lang="en-US" sz="2000" dirty="0" smtClean="0"/>
              <a:t>Verification studies should help drive  decisions about changes to peak flow forecast program (e.g. When to start making forecasts? When to update?)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  Forecasting tools (ESP) –</a:t>
            </a:r>
            <a:r>
              <a:rPr lang="en-US" sz="2000" dirty="0" smtClean="0"/>
              <a:t> How are the current tools performing? How the skill/error change over the current and historical forecast period? 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</a:t>
            </a:r>
            <a:r>
              <a:rPr lang="en-US" sz="2000" b="1" dirty="0" smtClean="0"/>
              <a:t>Prototype - </a:t>
            </a:r>
            <a:r>
              <a:rPr lang="en-US" sz="2000" dirty="0" smtClean="0"/>
              <a:t>Validate tools and proof of concept before widespread verification of peak flow sites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990600"/>
            <a:ext cx="7010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Why peak flow forecast verification?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Verification Methods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62000" y="990600"/>
            <a:ext cx="76962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Selected 8 sites- 4 unregulated, 4 regulated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  <a:cs typeface="+mn-cs"/>
              </a:rPr>
              <a:t>Collected peak flow forecasts from March-May for 1997-2009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Constructed ESP </a:t>
            </a:r>
            <a:r>
              <a:rPr lang="en-US" sz="2000" dirty="0" err="1" smtClean="0">
                <a:latin typeface="Arial" charset="0"/>
                <a:ea typeface="ＭＳ Ｐゴシック" charset="-128"/>
              </a:rPr>
              <a:t>reforecasts</a:t>
            </a:r>
            <a:r>
              <a:rPr lang="en-US" sz="2000" dirty="0" smtClean="0">
                <a:latin typeface="Arial" charset="0"/>
                <a:ea typeface="ＭＳ Ｐゴシック" charset="-128"/>
              </a:rPr>
              <a:t> of peak flow 1997-2005</a:t>
            </a:r>
            <a:endParaRPr lang="en-US" sz="2000" dirty="0">
              <a:latin typeface="Arial" charset="0"/>
              <a:ea typeface="ＭＳ Ｐゴシック" charset="-128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Calculated error of forecasts and </a:t>
            </a:r>
            <a:r>
              <a:rPr lang="en-US" sz="2000" dirty="0" err="1" smtClean="0">
                <a:latin typeface="Arial" charset="0"/>
                <a:ea typeface="ＭＳ Ｐゴシック" charset="-128"/>
              </a:rPr>
              <a:t>reforecasts</a:t>
            </a:r>
            <a:endParaRPr lang="en-US" sz="2000" dirty="0" smtClean="0"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  <a:cs typeface="+mn-cs"/>
              </a:rPr>
              <a:t>Calculated skill of forecasts and </a:t>
            </a:r>
            <a:r>
              <a:rPr lang="en-US" sz="2000" dirty="0" err="1" smtClean="0">
                <a:latin typeface="Arial" charset="0"/>
                <a:ea typeface="ＭＳ Ｐゴシック" charset="-128"/>
                <a:cs typeface="+mn-cs"/>
              </a:rPr>
              <a:t>reforecasts</a:t>
            </a:r>
            <a:endParaRPr lang="en-US" sz="2000" dirty="0" smtClean="0">
              <a:latin typeface="Arial" charset="0"/>
              <a:ea typeface="ＭＳ Ｐゴシック" charset="-128"/>
              <a:cs typeface="+mn-cs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Compared error/skill of forecasts and </a:t>
            </a:r>
            <a:r>
              <a:rPr lang="en-US" sz="2000" dirty="0" err="1" smtClean="0">
                <a:latin typeface="Arial" charset="0"/>
                <a:ea typeface="ＭＳ Ｐゴシック" charset="-128"/>
              </a:rPr>
              <a:t>reforecasts</a:t>
            </a:r>
            <a:endParaRPr lang="en-US" sz="2000" dirty="0" smtClean="0">
              <a:latin typeface="Arial" charset="0"/>
              <a:ea typeface="ＭＳ Ｐゴシック" charset="-128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dirty="0" smtClean="0">
                <a:latin typeface="Arial" charset="0"/>
                <a:ea typeface="ＭＳ Ｐゴシック" charset="-128"/>
              </a:rPr>
              <a:t>Verified </a:t>
            </a:r>
            <a:r>
              <a:rPr lang="en-US" sz="2000" dirty="0" err="1" smtClean="0">
                <a:latin typeface="Arial" charset="0"/>
                <a:ea typeface="ＭＳ Ｐゴシック" charset="-128"/>
              </a:rPr>
              <a:t>exceedance</a:t>
            </a:r>
            <a:r>
              <a:rPr lang="en-US" sz="2000" dirty="0" smtClean="0">
                <a:latin typeface="Arial" charset="0"/>
                <a:ea typeface="ＭＳ Ｐゴシック" charset="-128"/>
              </a:rPr>
              <a:t> probabilities and forecast spread </a:t>
            </a:r>
          </a:p>
          <a:p>
            <a:pPr marL="1371600" lvl="2" indent="-457200">
              <a:defRPr/>
            </a:pPr>
            <a:endParaRPr lang="en-US" sz="2000" dirty="0"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4572000"/>
            <a:ext cx="7239000" cy="206210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Limitations</a:t>
            </a:r>
          </a:p>
          <a:p>
            <a:r>
              <a:rPr lang="en-US" dirty="0" smtClean="0"/>
              <a:t>	-Small sample size</a:t>
            </a:r>
          </a:p>
          <a:p>
            <a:r>
              <a:rPr lang="en-US" dirty="0" smtClean="0"/>
              <a:t>	-No future QPF or temperature forecasts included in </a:t>
            </a:r>
            <a:r>
              <a:rPr lang="en-US" dirty="0" err="1" smtClean="0"/>
              <a:t>reforecasts</a:t>
            </a:r>
            <a:r>
              <a:rPr lang="en-US" dirty="0" smtClean="0"/>
              <a:t> 	(coming soon)</a:t>
            </a:r>
          </a:p>
          <a:p>
            <a:r>
              <a:rPr lang="en-US" dirty="0" smtClean="0"/>
              <a:t>	-</a:t>
            </a:r>
            <a:r>
              <a:rPr lang="en-US" dirty="0" err="1" smtClean="0"/>
              <a:t>Reforecasts</a:t>
            </a:r>
            <a:r>
              <a:rPr lang="en-US" dirty="0" smtClean="0"/>
              <a:t> currently only available to 2005</a:t>
            </a:r>
          </a:p>
          <a:p>
            <a:r>
              <a:rPr lang="en-US" dirty="0" smtClean="0"/>
              <a:t>	-Observed peaks may be rain enhanced</a:t>
            </a:r>
          </a:p>
          <a:p>
            <a:r>
              <a:rPr lang="en-US" dirty="0" smtClean="0"/>
              <a:t>	-No archived documentation on forecast methodology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Little Snake nr Lily (LILC2)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2743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FORECASTS (1997-2009) 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1600200"/>
            <a:ext cx="8839200" cy="2819400"/>
            <a:chOff x="152400" y="2057400"/>
            <a:chExt cx="8839200" cy="2819400"/>
          </a:xfrm>
        </p:grpSpPr>
        <p:pic>
          <p:nvPicPr>
            <p:cNvPr id="15" name="Picture 14" descr="lilc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057400"/>
              <a:ext cx="8839200" cy="28194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33800" y="2057400"/>
              <a:ext cx="220980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March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=0.37, MAE=1161cfs</a:t>
              </a:r>
            </a:p>
            <a:p>
              <a:r>
                <a:rPr lang="en-US" sz="1200" dirty="0" smtClean="0"/>
                <a:t>April   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=0.62, MAE=913cfs</a:t>
              </a:r>
            </a:p>
            <a:p>
              <a:r>
                <a:rPr lang="en-US" sz="1200" dirty="0" smtClean="0"/>
                <a:t>May     r</a:t>
              </a:r>
              <a:r>
                <a:rPr lang="en-US" sz="1200" baseline="30000" dirty="0" smtClean="0"/>
                <a:t>2</a:t>
              </a:r>
              <a:r>
                <a:rPr lang="en-US" sz="1200" dirty="0" smtClean="0"/>
                <a:t>=0.82, MAE=572cfs  </a:t>
              </a:r>
              <a:endParaRPr lang="en-US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85800" y="5105400"/>
            <a:ext cx="152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8" idx="0"/>
          </p:cNvCxnSpPr>
          <p:nvPr/>
        </p:nvCxnSpPr>
        <p:spPr>
          <a:xfrm rot="5400000" flipH="1" flipV="1">
            <a:off x="609600" y="49530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09600" y="61722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1"/>
            <a:endCxn id="8" idx="1"/>
          </p:cNvCxnSpPr>
          <p:nvPr/>
        </p:nvCxnSpPr>
        <p:spPr>
          <a:xfrm rot="10800000">
            <a:off x="685800" y="5562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1"/>
            <a:endCxn id="8" idx="3"/>
          </p:cNvCxnSpPr>
          <p:nvPr/>
        </p:nvCxnSpPr>
        <p:spPr>
          <a:xfrm rot="10800000" flipH="1">
            <a:off x="685800" y="5562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800" y="4800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5800" y="63246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6800" y="4648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10 %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066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25% 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66800" y="5410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dirty="0" smtClean="0"/>
              <a:t>0 %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66800" y="6172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9</a:t>
            </a:r>
            <a:r>
              <a:rPr lang="en-US" sz="1400" dirty="0" smtClean="0"/>
              <a:t>0 %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66800" y="58674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75 %</a:t>
            </a:r>
            <a:endParaRPr lang="en-US" sz="1400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914400" y="4800600"/>
            <a:ext cx="228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914400" y="5105400"/>
            <a:ext cx="228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914400" y="5562600"/>
            <a:ext cx="228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 flipV="1">
            <a:off x="914400" y="6019800"/>
            <a:ext cx="228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914400" y="6324600"/>
            <a:ext cx="22860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Little Snake nr Lily (LILC2)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2743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FORECASTS (1997-2009)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5" descr="lilc2h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371600"/>
            <a:ext cx="6920503" cy="5062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5000" y="64008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* Includes first of month forecasts from March, April, and May*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371</Words>
  <Application>Microsoft Office PowerPoint</Application>
  <PresentationFormat>On-screen Show (4:3)</PresentationFormat>
  <Paragraphs>122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What is a Peak Flow Forecast?</vt:lpstr>
      <vt:lpstr>Slide 4</vt:lpstr>
      <vt:lpstr>Slide 5</vt:lpstr>
      <vt:lpstr>Slide 6</vt:lpstr>
      <vt:lpstr>Verification Methods</vt:lpstr>
      <vt:lpstr>Little Snake nr Lily (LILC2)</vt:lpstr>
      <vt:lpstr>Slide 9</vt:lpstr>
      <vt:lpstr>Little Snake nr Lily (LILC2)</vt:lpstr>
      <vt:lpstr>Little Snake nr Lily (LILC2)</vt:lpstr>
      <vt:lpstr>Summary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Flow Forecasts/Verification</dc:title>
  <dc:creator>Ashley Nielson</dc:creator>
  <cp:lastModifiedBy>Ashley Nielson</cp:lastModifiedBy>
  <cp:revision>149</cp:revision>
  <dcterms:created xsi:type="dcterms:W3CDTF">2010-08-10T19:21:09Z</dcterms:created>
  <dcterms:modified xsi:type="dcterms:W3CDTF">2010-08-16T17:57:32Z</dcterms:modified>
</cp:coreProperties>
</file>