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5" r:id="rId9"/>
    <p:sldId id="268" r:id="rId10"/>
    <p:sldId id="269" r:id="rId11"/>
    <p:sldId id="270" r:id="rId12"/>
    <p:sldId id="271" r:id="rId13"/>
    <p:sldId id="274" r:id="rId14"/>
    <p:sldId id="272" r:id="rId15"/>
    <p:sldId id="273" r:id="rId16"/>
    <p:sldId id="260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FF66-4F19-1941-9E06-EEB697004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4327D-0A97-A74A-B77C-C30FB7DBA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FAE9B-4A1E-B342-BF89-257A363E9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68D6D-E85F-1948-813A-73E84D809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12F24-57DD-874D-ADBF-4ABEEE6DB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5B559-496D-1D4B-8807-1C2D5A36B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65A85-F352-B346-B16C-6CAC7F7B1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83910-A5A8-7546-9449-A5B5F6DA2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3DB4D-F2B0-4C45-99D2-5BD1D17FA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B4975-F41D-594A-9A95-201E54828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16382-6737-F24A-84DF-96FA75C3BB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01CB78-D317-5D4D-B478-DB70E306B5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Precipitation Estimation and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z="2800" smtClean="0">
                <a:ea typeface="ＭＳ Ｐゴシック" pitchFamily="-110" charset="-128"/>
                <a:cs typeface="ＭＳ Ｐゴシック" pitchFamily="-110" charset="-128"/>
              </a:rPr>
              <a:t>Colorado Basin River Forecast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98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781800" cy="69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623647" cy="7023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" y="152400"/>
            <a:ext cx="9063401" cy="6337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"/>
            <a:ext cx="645164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629400" cy="69291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7689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905000" y="63246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www.srh.noaa.gov/rfcshare/precip_analysis_hourly.php</a:t>
            </a:r>
          </a:p>
        </p:txBody>
      </p:sp>
      <p:sp>
        <p:nvSpPr>
          <p:cNvPr id="7" name="Oval 6"/>
          <p:cNvSpPr/>
          <p:nvPr/>
        </p:nvSpPr>
        <p:spPr>
          <a:xfrm>
            <a:off x="1752600" y="4495800"/>
            <a:ext cx="12192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52400" y="4876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Time period selection</a:t>
            </a:r>
          </a:p>
        </p:txBody>
      </p:sp>
      <p:sp>
        <p:nvSpPr>
          <p:cNvPr id="9" name="Oval 8"/>
          <p:cNvSpPr/>
          <p:nvPr/>
        </p:nvSpPr>
        <p:spPr>
          <a:xfrm>
            <a:off x="3733800" y="4419600"/>
            <a:ext cx="18288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endCxn id="9" idx="6"/>
          </p:cNvCxnSpPr>
          <p:nvPr/>
        </p:nvCxnSpPr>
        <p:spPr>
          <a:xfrm rot="10800000">
            <a:off x="5562600" y="5105400"/>
            <a:ext cx="2209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7772400" y="4648200"/>
            <a:ext cx="137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Area selection (or just click on map)</a:t>
            </a:r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>
          <a:xfrm flipV="1">
            <a:off x="1371600" y="5181600"/>
            <a:ext cx="381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884863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2400" y="4876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Time period selection</a:t>
            </a:r>
          </a:p>
        </p:txBody>
      </p:sp>
      <p:cxnSp>
        <p:nvCxnSpPr>
          <p:cNvPr id="7" name="Straight Arrow Connector 6"/>
          <p:cNvCxnSpPr>
            <a:endCxn id="10" idx="1"/>
          </p:cNvCxnSpPr>
          <p:nvPr/>
        </p:nvCxnSpPr>
        <p:spPr>
          <a:xfrm>
            <a:off x="1524000" y="5257800"/>
            <a:ext cx="1295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19400" y="4800600"/>
            <a:ext cx="1524000" cy="1066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4800600"/>
            <a:ext cx="533400" cy="1066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524000" y="5943600"/>
            <a:ext cx="3048000" cy="381000"/>
          </a:xfrm>
          <a:prstGeom prst="curvedConnector3">
            <a:avLst>
              <a:gd name="adj1" fmla="val 10086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0" name="TextBox 20"/>
          <p:cNvSpPr txBox="1">
            <a:spLocks noChangeArrowheads="1"/>
          </p:cNvSpPr>
          <p:nvPr/>
        </p:nvSpPr>
        <p:spPr bwMode="auto">
          <a:xfrm>
            <a:off x="0" y="58674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Product selection</a:t>
            </a:r>
          </a:p>
        </p:txBody>
      </p:sp>
      <p:sp>
        <p:nvSpPr>
          <p:cNvPr id="18441" name="TextBox 21"/>
          <p:cNvSpPr txBox="1">
            <a:spLocks noChangeArrowheads="1"/>
          </p:cNvSpPr>
          <p:nvPr/>
        </p:nvSpPr>
        <p:spPr bwMode="auto">
          <a:xfrm>
            <a:off x="3581400" y="6324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Water.weather.gov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0" y="4800600"/>
            <a:ext cx="1219200" cy="1066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6627813" y="5562600"/>
            <a:ext cx="1144587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4" name="TextBox 27"/>
          <p:cNvSpPr txBox="1">
            <a:spLocks noChangeArrowheads="1"/>
          </p:cNvSpPr>
          <p:nvPr/>
        </p:nvSpPr>
        <p:spPr bwMode="auto">
          <a:xfrm>
            <a:off x="7772400" y="4648200"/>
            <a:ext cx="137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Area selection (or just click on map)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68453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581400" y="6324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www.cbrfc.noaa.gov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Discussion Questions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ea typeface="ＭＳ Ｐゴシック" pitchFamily="-110" charset="-128"/>
                <a:cs typeface="ＭＳ Ｐゴシック" pitchFamily="-110" charset="-128"/>
              </a:rPr>
              <a:t>What information – if any – do you need about how the precipitation analysis was constructed?</a:t>
            </a:r>
          </a:p>
          <a:p>
            <a:pPr eaLnBrk="1" hangingPunct="1"/>
            <a:r>
              <a:rPr lang="en-US" sz="2000" smtClean="0">
                <a:ea typeface="ＭＳ Ｐゴシック" pitchFamily="-110" charset="-128"/>
                <a:cs typeface="ＭＳ Ｐゴシック" pitchFamily="-110" charset="-128"/>
              </a:rPr>
              <a:t>How useful is the precipitation analysis? How could it be more useful?</a:t>
            </a:r>
          </a:p>
          <a:p>
            <a:pPr eaLnBrk="1" hangingPunct="1"/>
            <a:r>
              <a:rPr lang="en-US" sz="2000" smtClean="0">
                <a:ea typeface="ＭＳ Ｐゴシック" pitchFamily="-110" charset="-128"/>
                <a:cs typeface="ＭＳ Ｐゴシック" pitchFamily="-110" charset="-128"/>
              </a:rPr>
              <a:t>How do you know if the analysis is “good enough” for your purposes? What is “good enough”?</a:t>
            </a:r>
          </a:p>
          <a:p>
            <a:pPr eaLnBrk="1" hangingPunct="1"/>
            <a:r>
              <a:rPr lang="en-US" sz="2000" smtClean="0">
                <a:ea typeface="ＭＳ Ｐゴシック" pitchFamily="-110" charset="-128"/>
                <a:cs typeface="ＭＳ Ｐゴシック" pitchFamily="-110" charset="-128"/>
              </a:rPr>
              <a:t>Are the precipitation pages useful? </a:t>
            </a:r>
          </a:p>
          <a:p>
            <a:pPr eaLnBrk="1" hangingPunct="1"/>
            <a:r>
              <a:rPr lang="en-US" sz="2000" smtClean="0">
                <a:ea typeface="ＭＳ Ｐゴシック" pitchFamily="-110" charset="-128"/>
                <a:cs typeface="ＭＳ Ｐゴシック" pitchFamily="-110" charset="-128"/>
              </a:rPr>
              <a:t>Is there anything you particularly like about the precipitation webpages?</a:t>
            </a:r>
          </a:p>
          <a:p>
            <a:pPr eaLnBrk="1" hangingPunct="1"/>
            <a:r>
              <a:rPr lang="en-US" sz="2000" smtClean="0">
                <a:ea typeface="ＭＳ Ｐゴシック" pitchFamily="-110" charset="-128"/>
                <a:cs typeface="ＭＳ Ｐゴシック" pitchFamily="-110" charset="-128"/>
              </a:rPr>
              <a:t>Is there anything you dislike about the precipitation webpages</a:t>
            </a:r>
          </a:p>
          <a:p>
            <a:pPr eaLnBrk="1" hangingPunct="1"/>
            <a:r>
              <a:rPr lang="en-US" sz="2000" smtClean="0">
                <a:ea typeface="ＭＳ Ｐゴシック" pitchFamily="-110" charset="-128"/>
                <a:cs typeface="ＭＳ Ｐゴシック" pitchFamily="-110" charset="-128"/>
              </a:rPr>
              <a:t>What additional features would you like to see on the webpages?</a:t>
            </a:r>
          </a:p>
          <a:p>
            <a:pPr eaLnBrk="1" hangingPunct="1">
              <a:buFontTx/>
              <a:buNone/>
            </a:pPr>
            <a:endParaRPr lang="en-US" sz="200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Outline</a:t>
            </a:r>
            <a:br>
              <a:rPr lang="en-US" sz="400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Precipitation analysis methodology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Web sites overview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xmrg7_28_20z"/>
          <p:cNvPicPr>
            <a:picLocks noChangeAspect="1" noChangeArrowheads="1"/>
          </p:cNvPicPr>
          <p:nvPr/>
        </p:nvPicPr>
        <p:blipFill>
          <a:blip r:embed="rId2"/>
          <a:srcRect l="5682" t="3409" r="10228" b="7954"/>
          <a:stretch>
            <a:fillRect/>
          </a:stretch>
        </p:blipFill>
        <p:spPr bwMode="auto">
          <a:xfrm>
            <a:off x="4724400" y="1676400"/>
            <a:ext cx="37226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prstTxWarp prst="textNoShape">
              <a:avLst/>
            </a:prstTxWarp>
            <a:spAutoFit/>
          </a:bodyPr>
          <a:lstStyle/>
          <a:p>
            <a:pPr algn="ctr" defTabSz="815975">
              <a:spcBef>
                <a:spcPct val="50000"/>
              </a:spcBef>
            </a:pPr>
            <a:r>
              <a:rPr lang="en-US" sz="2100" b="1"/>
              <a:t>Quantitative Precipitation Estimates (QPE)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/>
          <a:srcRect b="12122"/>
          <a:stretch>
            <a:fillRect/>
          </a:stretch>
        </p:blipFill>
        <p:spPr bwMode="auto">
          <a:xfrm>
            <a:off x="1295400" y="3200400"/>
            <a:ext cx="914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838200"/>
            <a:ext cx="7080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5"/>
          <a:srcRect l="28287" t="17155" r="29428" b="48827"/>
          <a:stretch>
            <a:fillRect/>
          </a:stretch>
        </p:blipFill>
        <p:spPr bwMode="auto">
          <a:xfrm>
            <a:off x="1676400" y="2057400"/>
            <a:ext cx="1371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28600" y="5257800"/>
            <a:ext cx="1371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prstTxWarp prst="textNoShape">
              <a:avLst/>
            </a:prstTxWarp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Climate patterns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09600" y="99060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prstTxWarp prst="textNoShape">
              <a:avLst/>
            </a:prstTxWarp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Rain Gage Measurement</a:t>
            </a:r>
            <a:r>
              <a:rPr lang="en-US" sz="1600"/>
              <a:t> 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0" y="2209800"/>
            <a:ext cx="24590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prstTxWarp prst="textNoShape">
              <a:avLst/>
            </a:prstTxWarp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GOES Satellite Estimate</a:t>
            </a: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2362200" y="38100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3200400" y="27432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6" descr="xmrg_legend_t"/>
          <p:cNvPicPr>
            <a:picLocks noChangeAspect="1" noChangeArrowheads="1"/>
          </p:cNvPicPr>
          <p:nvPr/>
        </p:nvPicPr>
        <p:blipFill>
          <a:blip r:embed="rId6"/>
          <a:srcRect t="54143" b="10455"/>
          <a:stretch>
            <a:fillRect/>
          </a:stretch>
        </p:blipFill>
        <p:spPr bwMode="auto">
          <a:xfrm>
            <a:off x="6172200" y="5257800"/>
            <a:ext cx="2438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Line 31"/>
          <p:cNvSpPr>
            <a:spLocks noChangeShapeType="1"/>
          </p:cNvSpPr>
          <p:nvPr/>
        </p:nvSpPr>
        <p:spPr bwMode="auto">
          <a:xfrm>
            <a:off x="3352800" y="16764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Text Box 32"/>
          <p:cNvSpPr txBox="1">
            <a:spLocks noChangeArrowheads="1"/>
          </p:cNvSpPr>
          <p:nvPr/>
        </p:nvSpPr>
        <p:spPr bwMode="auto">
          <a:xfrm>
            <a:off x="5562600" y="9906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Gridded Precipitation Estimate</a:t>
            </a:r>
          </a:p>
        </p:txBody>
      </p:sp>
      <p:pic>
        <p:nvPicPr>
          <p:cNvPr id="15375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876800"/>
            <a:ext cx="16287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 Box 9"/>
          <p:cNvSpPr txBox="1">
            <a:spLocks noChangeArrowheads="1"/>
          </p:cNvSpPr>
          <p:nvPr/>
        </p:nvSpPr>
        <p:spPr bwMode="auto">
          <a:xfrm>
            <a:off x="0" y="3429000"/>
            <a:ext cx="1371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prstTxWarp prst="textNoShape">
              <a:avLst/>
            </a:prstTxWarp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Radar Estimate</a:t>
            </a:r>
          </a:p>
        </p:txBody>
      </p:sp>
      <p:sp>
        <p:nvSpPr>
          <p:cNvPr id="15377" name="Line 12"/>
          <p:cNvSpPr>
            <a:spLocks noChangeShapeType="1"/>
          </p:cNvSpPr>
          <p:nvPr/>
        </p:nvSpPr>
        <p:spPr bwMode="auto">
          <a:xfrm flipV="1">
            <a:off x="3124200" y="4267200"/>
            <a:ext cx="1752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8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5181600"/>
            <a:ext cx="1066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Line 12"/>
          <p:cNvSpPr>
            <a:spLocks noChangeShapeType="1"/>
          </p:cNvSpPr>
          <p:nvPr/>
        </p:nvSpPr>
        <p:spPr bwMode="auto">
          <a:xfrm flipV="1">
            <a:off x="4876800" y="4648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0" name="Text Box 9"/>
          <p:cNvSpPr txBox="1">
            <a:spLocks noChangeArrowheads="1"/>
          </p:cNvSpPr>
          <p:nvPr/>
        </p:nvSpPr>
        <p:spPr bwMode="auto">
          <a:xfrm>
            <a:off x="3429000" y="6248400"/>
            <a:ext cx="27432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9" tIns="40815" rIns="81629" bIns="40815">
            <a:prstTxWarp prst="textNoShape">
              <a:avLst/>
            </a:prstTxWarp>
            <a:spAutoFit/>
          </a:bodyPr>
          <a:lstStyle/>
          <a:p>
            <a:pPr defTabSz="815975">
              <a:spcBef>
                <a:spcPct val="50000"/>
              </a:spcBef>
            </a:pPr>
            <a:r>
              <a:rPr lang="en-US" sz="1600" b="1"/>
              <a:t>Forecaster Analysis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349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QPE (con’t)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Produced hourly, daily, monthly and seasonally</a:t>
            </a:r>
          </a:p>
          <a:p>
            <a:pPr eaLnBrk="1" hangingPunct="1"/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Analysis procedures address bad sensors (e.g. frozen gauges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  <a:p>
            <a:pPr lvl="1" eaLnBrk="1" hangingPunct="1"/>
            <a:r>
              <a:rPr lang="en-US" sz="2000" dirty="0" err="1" smtClean="0">
                <a:ea typeface="ＭＳ Ｐゴシック" pitchFamily="-110" charset="-128"/>
                <a:cs typeface="ＭＳ Ｐゴシック" pitchFamily="-110" charset="-128"/>
              </a:rPr>
              <a:t>Daily_qc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 software: Screens gauges based on nearby gauges using PRISM climatology to spatially interpolate</a:t>
            </a:r>
          </a:p>
          <a:p>
            <a:pPr lvl="1" eaLnBrk="1" hangingPunct="1"/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Multi-sensor Precipitation Estimator: Combines gauge, radar, and sometimes satellite estimates</a:t>
            </a:r>
          </a:p>
          <a:p>
            <a:pPr eaLnBrk="1" hangingPunct="1"/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Output available through </a:t>
            </a:r>
            <a:r>
              <a:rPr lang="en-US" sz="2000" dirty="0" err="1" smtClean="0">
                <a:ea typeface="ＭＳ Ｐゴシック" pitchFamily="-110" charset="-128"/>
                <a:cs typeface="ＭＳ Ｐゴシック" pitchFamily="-110" charset="-128"/>
              </a:rPr>
              <a:t>webpages</a:t>
            </a:r>
            <a:endParaRPr lang="en-US" sz="20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44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9237" cy="7048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63000" cy="68523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534400" cy="68409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15400" cy="6869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243</Words>
  <Application>Microsoft Macintosh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ＭＳ Ｐゴシック</vt:lpstr>
      <vt:lpstr>Calibri</vt:lpstr>
      <vt:lpstr>Default Design</vt:lpstr>
      <vt:lpstr>Precipitation Estimation and Analysis</vt:lpstr>
      <vt:lpstr>Outline  </vt:lpstr>
      <vt:lpstr>Slide 3</vt:lpstr>
      <vt:lpstr>QPE (con’t)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Discussion Questions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Precipitation Estimation and Forecasting (?)</dc:title>
  <dc:creator>epc</dc:creator>
  <cp:lastModifiedBy>Kevin Werner</cp:lastModifiedBy>
  <cp:revision>7</cp:revision>
  <dcterms:created xsi:type="dcterms:W3CDTF">2010-08-17T16:23:27Z</dcterms:created>
  <dcterms:modified xsi:type="dcterms:W3CDTF">2010-08-17T16:53:09Z</dcterms:modified>
</cp:coreProperties>
</file>