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62" r:id="rId3"/>
    <p:sldId id="264" r:id="rId4"/>
    <p:sldId id="259" r:id="rId5"/>
    <p:sldId id="256" r:id="rId6"/>
    <p:sldId id="265" r:id="rId7"/>
    <p:sldId id="266" r:id="rId8"/>
    <p:sldId id="267" r:id="rId9"/>
    <p:sldId id="268" r:id="rId10"/>
    <p:sldId id="269" r:id="rId11"/>
    <p:sldId id="270"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3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711C6-07A5-4607-8DBC-7CAF757413F7}" type="datetimeFigureOut">
              <a:rPr lang="en-US" smtClean="0"/>
              <a:pPr/>
              <a:t>8/16/2010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C8177-0CEB-4F2F-893E-29C0D7AF3B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EF399-6639-441F-BF96-C5FA2BDCEEC5}" type="slidenum">
              <a:rPr lang="en-US"/>
              <a:pPr/>
              <a:t>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a:t>Statistical water supply is one method used to generate seasonal volume forecasts. We use principal component regressions and generate relationships between the input variables (usually recent precipitation and existing snowpack conditions) and the volumetric </a:t>
            </a:r>
            <a:r>
              <a:rPr lang="en-US" dirty="0" err="1"/>
              <a:t>streamflow</a:t>
            </a:r>
            <a:r>
              <a:rPr lang="en-US" dirty="0"/>
              <a:t> for the period we desire. We have incorporated climate indices such as the Southern Oscillation Index (El Nino conditions) or the Pacific Decadal Oscillation as well in areas where demonstrates an acceptable correlation.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97CA83-EBD8-4316-BB3D-445A574F6EE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7CA83-EBD8-4316-BB3D-445A574F6EE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7CA83-EBD8-4316-BB3D-445A574F6EE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7CA83-EBD8-4316-BB3D-445A574F6EE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7CA83-EBD8-4316-BB3D-445A574F6EE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97CA83-EBD8-4316-BB3D-445A574F6EEF}"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97CA83-EBD8-4316-BB3D-445A574F6EEF}" type="datetimeFigureOut">
              <a:rPr lang="en-US" smtClean="0"/>
              <a:pPr/>
              <a:t>8/16/2010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7CA83-EBD8-4316-BB3D-445A574F6EEF}" type="datetimeFigureOut">
              <a:rPr lang="en-US" smtClean="0"/>
              <a:pPr/>
              <a:t>8/16/2010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7CA83-EBD8-4316-BB3D-445A574F6EEF}" type="datetimeFigureOut">
              <a:rPr lang="en-US" smtClean="0"/>
              <a:pPr/>
              <a:t>8/16/2010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7CA83-EBD8-4316-BB3D-445A574F6EEF}"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7CA83-EBD8-4316-BB3D-445A574F6EEF}"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79A0-2BDB-432B-8AE5-84717BDD33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7CA83-EBD8-4316-BB3D-445A574F6EEF}" type="datetimeFigureOut">
              <a:rPr lang="en-US" smtClean="0"/>
              <a:pPr/>
              <a:t>8/16/2010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D79A0-2BDB-432B-8AE5-84717BDD33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76200"/>
            <a:ext cx="8229600" cy="1143000"/>
          </a:xfrm>
        </p:spPr>
        <p:txBody>
          <a:bodyPr>
            <a:normAutofit/>
          </a:bodyPr>
          <a:lstStyle/>
          <a:p>
            <a:r>
              <a:rPr lang="en-US" sz="3600" dirty="0"/>
              <a:t>Statistical Water Supply (SWS)</a:t>
            </a:r>
          </a:p>
        </p:txBody>
      </p:sp>
      <p:sp>
        <p:nvSpPr>
          <p:cNvPr id="29699" name="Rectangle 3"/>
          <p:cNvSpPr>
            <a:spLocks noGrp="1" noChangeArrowheads="1"/>
          </p:cNvSpPr>
          <p:nvPr>
            <p:ph type="body" idx="1"/>
          </p:nvPr>
        </p:nvSpPr>
        <p:spPr>
          <a:xfrm>
            <a:off x="152400" y="1371600"/>
            <a:ext cx="8763000" cy="5257800"/>
          </a:xfrm>
        </p:spPr>
        <p:txBody>
          <a:bodyPr>
            <a:normAutofit/>
          </a:bodyPr>
          <a:lstStyle/>
          <a:p>
            <a:pPr>
              <a:lnSpc>
                <a:spcPct val="80000"/>
              </a:lnSpc>
            </a:pPr>
            <a:r>
              <a:rPr lang="en-US" sz="2400" dirty="0" smtClean="0"/>
              <a:t>Mathematical relationships, in the form of regression equations, between measurements of observed climate conditions (predictor variables) and </a:t>
            </a:r>
            <a:r>
              <a:rPr lang="en-US" sz="2400" dirty="0" err="1" smtClean="0"/>
              <a:t>streamflow</a:t>
            </a:r>
            <a:r>
              <a:rPr lang="en-US" sz="2400" dirty="0" smtClean="0"/>
              <a:t> for a specific period.</a:t>
            </a:r>
          </a:p>
          <a:p>
            <a:pPr>
              <a:lnSpc>
                <a:spcPct val="80000"/>
              </a:lnSpc>
              <a:buNone/>
            </a:pPr>
            <a:endParaRPr lang="en-US" sz="2800" dirty="0"/>
          </a:p>
          <a:p>
            <a:pPr>
              <a:lnSpc>
                <a:spcPct val="80000"/>
              </a:lnSpc>
            </a:pPr>
            <a:r>
              <a:rPr lang="en-US" sz="2000" dirty="0" smtClean="0"/>
              <a:t>Predictors used by the CBRFC </a:t>
            </a:r>
            <a:r>
              <a:rPr lang="en-US" sz="2400" dirty="0" smtClean="0"/>
              <a:t>(</a:t>
            </a:r>
            <a:r>
              <a:rPr lang="en-US" sz="2000" dirty="0" smtClean="0"/>
              <a:t>Min 30 yrs of record</a:t>
            </a:r>
            <a:r>
              <a:rPr lang="en-US" sz="2400" dirty="0" smtClean="0"/>
              <a:t>).</a:t>
            </a:r>
            <a:endParaRPr lang="en-US" sz="2400" dirty="0"/>
          </a:p>
          <a:p>
            <a:pPr lvl="1">
              <a:lnSpc>
                <a:spcPct val="80000"/>
              </a:lnSpc>
            </a:pPr>
            <a:r>
              <a:rPr lang="en-US" sz="1800" dirty="0"/>
              <a:t>Total precipitation </a:t>
            </a:r>
            <a:r>
              <a:rPr lang="en-US" sz="1800" dirty="0" smtClean="0"/>
              <a:t>(for a month or period of months)</a:t>
            </a:r>
            <a:endParaRPr lang="en-US" sz="1800" dirty="0"/>
          </a:p>
          <a:p>
            <a:pPr lvl="1">
              <a:lnSpc>
                <a:spcPct val="80000"/>
              </a:lnSpc>
            </a:pPr>
            <a:r>
              <a:rPr lang="en-US" sz="1800" dirty="0"/>
              <a:t>First of month snow water </a:t>
            </a:r>
            <a:r>
              <a:rPr lang="en-US" sz="1800" dirty="0" smtClean="0"/>
              <a:t>equivalent (SNOTEL data)</a:t>
            </a:r>
            <a:endParaRPr lang="en-US" sz="1800" dirty="0"/>
          </a:p>
          <a:p>
            <a:pPr lvl="1">
              <a:lnSpc>
                <a:spcPct val="80000"/>
              </a:lnSpc>
            </a:pPr>
            <a:r>
              <a:rPr lang="en-US" sz="1800" dirty="0"/>
              <a:t>Monthly flow volume</a:t>
            </a:r>
          </a:p>
          <a:p>
            <a:pPr lvl="1">
              <a:lnSpc>
                <a:spcPct val="80000"/>
              </a:lnSpc>
            </a:pPr>
            <a:r>
              <a:rPr lang="en-US" sz="1800" dirty="0" smtClean="0"/>
              <a:t>Climate Signals: El Nino Southern Oscillation Index (SOI)</a:t>
            </a:r>
          </a:p>
          <a:p>
            <a:pPr lvl="1">
              <a:lnSpc>
                <a:spcPct val="80000"/>
              </a:lnSpc>
              <a:buNone/>
            </a:pPr>
            <a:endParaRPr lang="en-US" sz="2400" dirty="0"/>
          </a:p>
          <a:p>
            <a:pPr>
              <a:lnSpc>
                <a:spcPct val="80000"/>
              </a:lnSpc>
            </a:pPr>
            <a:r>
              <a:rPr lang="en-US" sz="2000" dirty="0"/>
              <a:t>Output is a seasonal volume (i.e. </a:t>
            </a:r>
            <a:r>
              <a:rPr lang="en-US" sz="2000" dirty="0" smtClean="0"/>
              <a:t>April-July, May-July, Jan-May).</a:t>
            </a:r>
            <a:endParaRPr lang="en-US" sz="2000" dirty="0"/>
          </a:p>
          <a:p>
            <a:pPr lvl="1">
              <a:lnSpc>
                <a:spcPct val="80000"/>
              </a:lnSpc>
            </a:pPr>
            <a:r>
              <a:rPr lang="en-US" sz="1800" dirty="0"/>
              <a:t>It is really a conditional probability distribution, not a single value; the equation result is the 50% </a:t>
            </a:r>
            <a:r>
              <a:rPr lang="en-US" sz="1800" dirty="0" err="1"/>
              <a:t>exceedance</a:t>
            </a:r>
            <a:r>
              <a:rPr lang="en-US" sz="1800" dirty="0"/>
              <a:t>.</a:t>
            </a:r>
          </a:p>
          <a:p>
            <a:pPr lvl="1">
              <a:lnSpc>
                <a:spcPct val="80000"/>
              </a:lnSpc>
            </a:pPr>
            <a:r>
              <a:rPr lang="en-US" sz="1800" dirty="0" err="1" smtClean="0"/>
              <a:t>Exceedance</a:t>
            </a:r>
            <a:r>
              <a:rPr lang="en-US" sz="1800" dirty="0" smtClean="0"/>
              <a:t> </a:t>
            </a:r>
            <a:r>
              <a:rPr lang="en-US" sz="1800" dirty="0"/>
              <a:t>levels (10%, 90%, etc.) can be calculated by using the standard error</a:t>
            </a:r>
            <a:r>
              <a:rPr lang="en-US" sz="1800" dirty="0" smtClean="0"/>
              <a:t>.</a:t>
            </a:r>
          </a:p>
          <a:p>
            <a:pPr lvl="1">
              <a:lnSpc>
                <a:spcPct val="80000"/>
              </a:lnSpc>
            </a:pPr>
            <a:r>
              <a:rPr lang="en-US" sz="1800" dirty="0" smtClean="0"/>
              <a:t>Forecast is for unregulated or “natural flow” (does not account for upstream diversions or reservoir storage) – (with the exception of a few sites).</a:t>
            </a:r>
            <a:endParaRPr lang="en-US" sz="1800" dirty="0"/>
          </a:p>
          <a:p>
            <a:pPr lvl="1">
              <a:lnSpc>
                <a:spcPct val="80000"/>
              </a:lnSpc>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s5.png"/>
          <p:cNvPicPr>
            <a:picLocks noChangeAspect="1"/>
          </p:cNvPicPr>
          <p:nvPr/>
        </p:nvPicPr>
        <p:blipFill>
          <a:blip r:embed="rId2" cstate="print"/>
          <a:stretch>
            <a:fillRect/>
          </a:stretch>
        </p:blipFill>
        <p:spPr>
          <a:xfrm>
            <a:off x="228600" y="381178"/>
            <a:ext cx="8839200" cy="63133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s6.png"/>
          <p:cNvPicPr>
            <a:picLocks noChangeAspect="1"/>
          </p:cNvPicPr>
          <p:nvPr/>
        </p:nvPicPr>
        <p:blipFill>
          <a:blip r:embed="rId2" cstate="print"/>
          <a:stretch>
            <a:fillRect/>
          </a:stretch>
        </p:blipFill>
        <p:spPr>
          <a:xfrm>
            <a:off x="581810" y="381000"/>
            <a:ext cx="7723990" cy="63934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229600" cy="1143000"/>
          </a:xfrm>
        </p:spPr>
        <p:txBody>
          <a:bodyPr/>
          <a:lstStyle/>
          <a:p>
            <a:r>
              <a:rPr lang="en-US" dirty="0"/>
              <a:t>SWS         vs.         ESP</a:t>
            </a:r>
          </a:p>
        </p:txBody>
      </p:sp>
      <p:sp>
        <p:nvSpPr>
          <p:cNvPr id="11267" name="Rectangle 3"/>
          <p:cNvSpPr>
            <a:spLocks noGrp="1" noChangeArrowheads="1"/>
          </p:cNvSpPr>
          <p:nvPr>
            <p:ph type="body" sz="half" idx="1"/>
          </p:nvPr>
        </p:nvSpPr>
        <p:spPr>
          <a:xfrm>
            <a:off x="381000" y="1371600"/>
            <a:ext cx="4038600" cy="5257800"/>
          </a:xfrm>
        </p:spPr>
        <p:txBody>
          <a:bodyPr>
            <a:normAutofit fontScale="85000" lnSpcReduction="20000"/>
          </a:bodyPr>
          <a:lstStyle/>
          <a:p>
            <a:pPr>
              <a:lnSpc>
                <a:spcPct val="110000"/>
              </a:lnSpc>
            </a:pPr>
            <a:r>
              <a:rPr lang="en-US" sz="2200" kern="100" dirty="0"/>
              <a:t>Easy to calibrate, maintain and </a:t>
            </a:r>
            <a:r>
              <a:rPr lang="en-US" sz="2200" kern="100" dirty="0" smtClean="0"/>
              <a:t>run, but requires sufficient historical record.</a:t>
            </a:r>
          </a:p>
          <a:p>
            <a:pPr>
              <a:lnSpc>
                <a:spcPct val="110000"/>
              </a:lnSpc>
            </a:pPr>
            <a:endParaRPr lang="en-US" sz="2200" kern="100" dirty="0"/>
          </a:p>
          <a:p>
            <a:pPr>
              <a:lnSpc>
                <a:spcPct val="110000"/>
              </a:lnSpc>
            </a:pPr>
            <a:r>
              <a:rPr lang="en-US" sz="2200" kern="100" dirty="0" smtClean="0"/>
              <a:t>Does not represent physical processes associated with snow melt, runoff, etc.</a:t>
            </a:r>
          </a:p>
          <a:p>
            <a:pPr>
              <a:lnSpc>
                <a:spcPct val="110000"/>
              </a:lnSpc>
              <a:buNone/>
            </a:pPr>
            <a:endParaRPr lang="en-US" sz="2200" kern="100" dirty="0"/>
          </a:p>
          <a:p>
            <a:pPr>
              <a:lnSpc>
                <a:spcPct val="110000"/>
              </a:lnSpc>
            </a:pPr>
            <a:r>
              <a:rPr lang="en-US" sz="2200" kern="100" dirty="0" smtClean="0"/>
              <a:t>Developed </a:t>
            </a:r>
            <a:r>
              <a:rPr lang="en-US" sz="2200" kern="100" dirty="0"/>
              <a:t>only for </a:t>
            </a:r>
            <a:r>
              <a:rPr lang="en-US" sz="2200" kern="100" dirty="0" smtClean="0"/>
              <a:t>seasonal volumes (pre-defined periods in equations).</a:t>
            </a:r>
            <a:endParaRPr lang="en-US" sz="2200" kern="100" dirty="0"/>
          </a:p>
          <a:p>
            <a:pPr>
              <a:lnSpc>
                <a:spcPct val="110000"/>
              </a:lnSpc>
            </a:pPr>
            <a:endParaRPr lang="en-US" sz="2200" kern="100" dirty="0"/>
          </a:p>
          <a:p>
            <a:pPr>
              <a:lnSpc>
                <a:spcPct val="110000"/>
              </a:lnSpc>
            </a:pPr>
            <a:r>
              <a:rPr lang="en-US" sz="2200" kern="100" dirty="0"/>
              <a:t>Equations </a:t>
            </a:r>
            <a:r>
              <a:rPr lang="en-US" sz="2200" kern="100" dirty="0" smtClean="0"/>
              <a:t>can only be run at </a:t>
            </a:r>
            <a:r>
              <a:rPr lang="en-US" sz="2200" kern="100" dirty="0"/>
              <a:t>specific times (i.e. first of month) for a specific </a:t>
            </a:r>
            <a:r>
              <a:rPr lang="en-US" sz="2200" kern="100" dirty="0" smtClean="0"/>
              <a:t>forecast period.</a:t>
            </a:r>
          </a:p>
          <a:p>
            <a:pPr>
              <a:lnSpc>
                <a:spcPct val="110000"/>
              </a:lnSpc>
            </a:pPr>
            <a:endParaRPr lang="en-US" sz="2200" kern="100" dirty="0" smtClean="0"/>
          </a:p>
          <a:p>
            <a:pPr>
              <a:lnSpc>
                <a:spcPct val="110000"/>
              </a:lnSpc>
            </a:pPr>
            <a:r>
              <a:rPr lang="en-US" sz="2200" kern="100" dirty="0" smtClean="0"/>
              <a:t>Lacks representation of soil moisture</a:t>
            </a:r>
          </a:p>
          <a:p>
            <a:pPr>
              <a:buNone/>
            </a:pPr>
            <a:endParaRPr lang="en-US" sz="2000" dirty="0"/>
          </a:p>
        </p:txBody>
      </p:sp>
      <p:sp>
        <p:nvSpPr>
          <p:cNvPr id="11268" name="Rectangle 4"/>
          <p:cNvSpPr>
            <a:spLocks noGrp="1" noChangeArrowheads="1"/>
          </p:cNvSpPr>
          <p:nvPr>
            <p:ph type="body" sz="half" idx="2"/>
          </p:nvPr>
        </p:nvSpPr>
        <p:spPr>
          <a:xfrm>
            <a:off x="4572000" y="1295400"/>
            <a:ext cx="4343400" cy="5181600"/>
          </a:xfrm>
        </p:spPr>
        <p:txBody>
          <a:bodyPr>
            <a:normAutofit/>
          </a:bodyPr>
          <a:lstStyle/>
          <a:p>
            <a:r>
              <a:rPr lang="en-US" sz="2000" dirty="0"/>
              <a:t>Requires extensive </a:t>
            </a:r>
            <a:r>
              <a:rPr lang="en-US" sz="2000" dirty="0" smtClean="0"/>
              <a:t>calibration, maintenance, &amp; infrastructure. Stringent data requirements.</a:t>
            </a:r>
          </a:p>
          <a:p>
            <a:endParaRPr lang="en-US" sz="2000" dirty="0" smtClean="0"/>
          </a:p>
          <a:p>
            <a:r>
              <a:rPr lang="en-US" sz="2000" dirty="0" smtClean="0"/>
              <a:t>Physical processes represented mathematically.</a:t>
            </a:r>
          </a:p>
          <a:p>
            <a:pPr>
              <a:buNone/>
            </a:pPr>
            <a:endParaRPr lang="en-US" sz="2000" dirty="0"/>
          </a:p>
          <a:p>
            <a:r>
              <a:rPr lang="en-US" sz="2000" dirty="0"/>
              <a:t>Can compute many hydrologic variables over any period</a:t>
            </a:r>
            <a:r>
              <a:rPr lang="en-US" sz="2000" dirty="0" smtClean="0"/>
              <a:t>.</a:t>
            </a:r>
          </a:p>
          <a:p>
            <a:pPr>
              <a:buNone/>
            </a:pPr>
            <a:endParaRPr lang="en-US" sz="2000" dirty="0"/>
          </a:p>
          <a:p>
            <a:r>
              <a:rPr lang="en-US" sz="2000" dirty="0"/>
              <a:t>Can be run at any time for any period</a:t>
            </a:r>
            <a:r>
              <a:rPr lang="en-US" sz="2000" dirty="0" smtClean="0"/>
              <a:t>.</a:t>
            </a:r>
          </a:p>
          <a:p>
            <a:endParaRPr lang="en-US" sz="2000" dirty="0"/>
          </a:p>
          <a:p>
            <a:r>
              <a:rPr lang="en-US" sz="2000" dirty="0"/>
              <a:t>Keeps track of soil moisture</a:t>
            </a:r>
            <a:r>
              <a:rPr lang="en-US" sz="20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62400" y="1447800"/>
            <a:ext cx="5137766" cy="4495800"/>
          </a:xfrm>
          <a:prstGeom prst="rect">
            <a:avLst/>
          </a:prstGeom>
          <a:noFill/>
          <a:ln w="9525">
            <a:noFill/>
            <a:miter lim="800000"/>
            <a:headEnd/>
            <a:tailEnd/>
          </a:ln>
        </p:spPr>
      </p:pic>
      <p:sp>
        <p:nvSpPr>
          <p:cNvPr id="7" name="Rectangle 6"/>
          <p:cNvSpPr/>
          <p:nvPr/>
        </p:nvSpPr>
        <p:spPr>
          <a:xfrm>
            <a:off x="0" y="1295400"/>
            <a:ext cx="3962400" cy="5029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76200" y="1524000"/>
            <a:ext cx="4800600" cy="4524315"/>
          </a:xfrm>
          <a:prstGeom prst="rect">
            <a:avLst/>
          </a:prstGeom>
        </p:spPr>
        <p:txBody>
          <a:bodyPr wrap="square">
            <a:spAutoFit/>
          </a:bodyPr>
          <a:lstStyle/>
          <a:p>
            <a:r>
              <a:rPr lang="en-US" sz="1200" dirty="0" smtClean="0"/>
              <a:t>RRBPC2 QCMPAZZ 06-2010	   OBS          AVG     %AVG</a:t>
            </a:r>
          </a:p>
          <a:p>
            <a:r>
              <a:rPr lang="en-US" sz="1200" dirty="0"/>
              <a:t> </a:t>
            </a:r>
            <a:r>
              <a:rPr lang="en-US" sz="1200" dirty="0" smtClean="0"/>
              <a:t>    RBPC2 QCMRZZZ     +            1.66A          7.55      22%</a:t>
            </a:r>
          </a:p>
          <a:p>
            <a:r>
              <a:rPr lang="en-US" sz="1200" dirty="0" smtClean="0"/>
              <a:t>     BDVC2 QCMRZZZ  +       	12.36A        12.00    103%</a:t>
            </a:r>
          </a:p>
          <a:p>
            <a:r>
              <a:rPr lang="en-US" sz="1200" dirty="0" smtClean="0"/>
              <a:t>                  		--------------</a:t>
            </a:r>
          </a:p>
          <a:p>
            <a:r>
              <a:rPr lang="en-US" sz="1200" dirty="0" smtClean="0"/>
              <a:t>                         		 14.02A        18.35     76%</a:t>
            </a:r>
          </a:p>
          <a:p>
            <a:endParaRPr lang="en-US" sz="1200" dirty="0" smtClean="0"/>
          </a:p>
          <a:p>
            <a:endParaRPr lang="en-US" sz="1200" dirty="0" smtClean="0"/>
          </a:p>
          <a:p>
            <a:r>
              <a:rPr lang="en-US" sz="1200" dirty="0" smtClean="0"/>
              <a:t>NAVC2 QCMPAZZ 06-2010	  OBS          AVG      %AVG</a:t>
            </a:r>
          </a:p>
          <a:p>
            <a:r>
              <a:rPr lang="en-US" sz="1200" dirty="0"/>
              <a:t> </a:t>
            </a:r>
            <a:r>
              <a:rPr lang="en-US" sz="1200" dirty="0" smtClean="0"/>
              <a:t>    NAVC2 QCMRZZZ  +        	  4.64A          8.83      53%</a:t>
            </a:r>
          </a:p>
          <a:p>
            <a:r>
              <a:rPr lang="en-US" sz="1200" dirty="0" smtClean="0"/>
              <a:t>     NOSC2 QCMRZZZ  +       	14.61A        15.32      95%</a:t>
            </a:r>
          </a:p>
          <a:p>
            <a:r>
              <a:rPr lang="en-US" sz="1200" dirty="0" smtClean="0"/>
              <a:t>                 		 --------------</a:t>
            </a:r>
          </a:p>
          <a:p>
            <a:r>
              <a:rPr lang="en-US" sz="1200" dirty="0" smtClean="0"/>
              <a:t>                         		19.25A        24.74      78%</a:t>
            </a:r>
          </a:p>
          <a:p>
            <a:endParaRPr lang="en-US" sz="1200" dirty="0" smtClean="0"/>
          </a:p>
          <a:p>
            <a:endParaRPr lang="en-US" sz="1200" dirty="0" smtClean="0"/>
          </a:p>
          <a:p>
            <a:r>
              <a:rPr lang="en-US" sz="1200" dirty="0" smtClean="0"/>
              <a:t>FRMN5 QCMPAZZ 06-2010        OBS          AVG     %AVG</a:t>
            </a:r>
          </a:p>
          <a:p>
            <a:r>
              <a:rPr lang="en-US" sz="1200" dirty="0" smtClean="0"/>
              <a:t>   FRMN5 QCMRZZZ  +     	 117.89Z    289.82     41%</a:t>
            </a:r>
          </a:p>
          <a:p>
            <a:r>
              <a:rPr lang="en-US" sz="1200" dirty="0" smtClean="0"/>
              <a:t>   NVRN5 LSMRZZZ    +     	   38.37A      63.79     60%</a:t>
            </a:r>
          </a:p>
          <a:p>
            <a:r>
              <a:rPr lang="en-US" sz="1200" dirty="0" smtClean="0"/>
              <a:t>   CHUN5 QCMRZZZ  +     	   27.58A      30.05     92%</a:t>
            </a:r>
          </a:p>
          <a:p>
            <a:r>
              <a:rPr lang="en-US" sz="1200" dirty="0" smtClean="0"/>
              <a:t>   VCRC2 LSMRZZZ     +      	     3.13A      16.45     19%</a:t>
            </a:r>
          </a:p>
          <a:p>
            <a:r>
              <a:rPr lang="en-US" sz="1200" dirty="0" smtClean="0"/>
              <a:t>   LEMC2 LSMRZZZ    +      	    -3.21A        4.45    -72%</a:t>
            </a:r>
          </a:p>
          <a:p>
            <a:r>
              <a:rPr lang="en-US" sz="1200" dirty="0" smtClean="0"/>
              <a:t>   NIIN5 QCMRZZZ     +       	   39.83A      26.75    149%</a:t>
            </a:r>
          </a:p>
          <a:p>
            <a:r>
              <a:rPr lang="en-US" sz="1200" dirty="0" smtClean="0"/>
              <a:t>   DPPC2 QCMRZZZ   +      	   15.36A        0.00   -999</a:t>
            </a:r>
          </a:p>
          <a:p>
            <a:r>
              <a:rPr lang="en-US" sz="1200" dirty="0" smtClean="0"/>
              <a:t>                  		--------------</a:t>
            </a:r>
          </a:p>
          <a:p>
            <a:r>
              <a:rPr lang="en-US" sz="1200" dirty="0" smtClean="0"/>
              <a:t>                        		 238.96A       426.85   56%</a:t>
            </a:r>
            <a:endParaRPr lang="en-US" sz="1200" dirty="0"/>
          </a:p>
        </p:txBody>
      </p:sp>
      <p:sp>
        <p:nvSpPr>
          <p:cNvPr id="16" name="Rectangle 15"/>
          <p:cNvSpPr/>
          <p:nvPr/>
        </p:nvSpPr>
        <p:spPr>
          <a:xfrm>
            <a:off x="7696200" y="3200400"/>
            <a:ext cx="685800" cy="3048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2819400"/>
            <a:ext cx="3810000" cy="1219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1524000"/>
            <a:ext cx="3810000" cy="12192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48600" y="3886200"/>
            <a:ext cx="685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4114800"/>
            <a:ext cx="3810000" cy="21336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91000" y="4953000"/>
            <a:ext cx="685800" cy="3048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38200" y="1154668"/>
            <a:ext cx="2667000" cy="369332"/>
          </a:xfrm>
          <a:prstGeom prst="rect">
            <a:avLst/>
          </a:prstGeom>
          <a:noFill/>
        </p:spPr>
        <p:txBody>
          <a:bodyPr wrap="square" rtlCol="0">
            <a:spAutoFit/>
          </a:bodyPr>
          <a:lstStyle/>
          <a:p>
            <a:r>
              <a:rPr lang="en-US" dirty="0" smtClean="0"/>
              <a:t>June 2010 calculation</a:t>
            </a:r>
            <a:endParaRPr lang="en-US" dirty="0"/>
          </a:p>
        </p:txBody>
      </p:sp>
      <p:sp>
        <p:nvSpPr>
          <p:cNvPr id="12" name="TextBox 11"/>
          <p:cNvSpPr txBox="1"/>
          <p:nvPr/>
        </p:nvSpPr>
        <p:spPr>
          <a:xfrm>
            <a:off x="304800" y="76200"/>
            <a:ext cx="8610600" cy="1015663"/>
          </a:xfrm>
          <a:prstGeom prst="rect">
            <a:avLst/>
          </a:prstGeom>
          <a:noFill/>
        </p:spPr>
        <p:txBody>
          <a:bodyPr wrap="square" rtlCol="0">
            <a:spAutoFit/>
          </a:bodyPr>
          <a:lstStyle/>
          <a:p>
            <a:r>
              <a:rPr lang="en-US" sz="2000" b="1" dirty="0" smtClean="0"/>
              <a:t>Calculation Example:  </a:t>
            </a:r>
            <a:r>
              <a:rPr lang="en-US" sz="2000" dirty="0" smtClean="0"/>
              <a:t>Flow observed at stream gage is adjusted for upstream diversions and/or reservoir storage. This procedure is done for all historical data and used in equation development, and forecast verification.</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 y="3352800"/>
            <a:ext cx="4724400" cy="3349548"/>
          </a:xfrm>
          <a:prstGeom prst="rect">
            <a:avLst/>
          </a:prstGeom>
          <a:noFill/>
          <a:ln w="9525">
            <a:noFill/>
            <a:miter lim="800000"/>
            <a:headEnd/>
            <a:tailEnd/>
          </a:ln>
        </p:spPr>
      </p:pic>
      <p:sp>
        <p:nvSpPr>
          <p:cNvPr id="13333" name="Text Box 21"/>
          <p:cNvSpPr txBox="1">
            <a:spLocks noChangeArrowheads="1"/>
          </p:cNvSpPr>
          <p:nvPr/>
        </p:nvSpPr>
        <p:spPr bwMode="auto">
          <a:xfrm>
            <a:off x="152400" y="152400"/>
            <a:ext cx="5791200" cy="1646605"/>
          </a:xfrm>
          <a:prstGeom prst="rect">
            <a:avLst/>
          </a:prstGeom>
          <a:noFill/>
          <a:ln w="9525">
            <a:noFill/>
            <a:miter lim="800000"/>
            <a:headEnd/>
            <a:tailEnd/>
          </a:ln>
          <a:effectLst/>
        </p:spPr>
        <p:txBody>
          <a:bodyPr wrap="square">
            <a:spAutoFit/>
          </a:bodyPr>
          <a:lstStyle/>
          <a:p>
            <a:r>
              <a:rPr lang="en-US" sz="2000" b="1" dirty="0" smtClean="0"/>
              <a:t>Developing Equations:</a:t>
            </a:r>
            <a:endParaRPr lang="en-US" dirty="0" smtClean="0"/>
          </a:p>
          <a:p>
            <a:r>
              <a:rPr lang="en-US" dirty="0" smtClean="0"/>
              <a:t>	</a:t>
            </a:r>
            <a:r>
              <a:rPr lang="en-US" sz="1400" dirty="0" smtClean="0"/>
              <a:t>Predictor variables must make sense</a:t>
            </a:r>
          </a:p>
          <a:p>
            <a:r>
              <a:rPr lang="en-US" sz="1400" dirty="0" smtClean="0"/>
              <a:t>	Challenge when few observation sites exist within river basin</a:t>
            </a:r>
          </a:p>
          <a:p>
            <a:r>
              <a:rPr lang="en-US" sz="1400" dirty="0" smtClean="0"/>
              <a:t>	Challenge when measurement sites are relatively young</a:t>
            </a:r>
          </a:p>
          <a:p>
            <a:r>
              <a:rPr lang="en-US" sz="1400" dirty="0" smtClean="0"/>
              <a:t>	Fall &amp; Spring precipitation is frequently used (why?)</a:t>
            </a:r>
          </a:p>
          <a:p>
            <a:pPr>
              <a:spcBef>
                <a:spcPct val="50000"/>
              </a:spcBef>
            </a:pPr>
            <a:endParaRPr lang="en-US" sz="1400" dirty="0" smtClean="0"/>
          </a:p>
        </p:txBody>
      </p:sp>
      <p:grpSp>
        <p:nvGrpSpPr>
          <p:cNvPr id="3" name="Group 23"/>
          <p:cNvGrpSpPr>
            <a:grpSpLocks/>
          </p:cNvGrpSpPr>
          <p:nvPr/>
        </p:nvGrpSpPr>
        <p:grpSpPr bwMode="auto">
          <a:xfrm>
            <a:off x="6096000" y="533400"/>
            <a:ext cx="2743200" cy="1935163"/>
            <a:chOff x="3456" y="1392"/>
            <a:chExt cx="1728" cy="1219"/>
          </a:xfrm>
        </p:grpSpPr>
        <p:pic>
          <p:nvPicPr>
            <p:cNvPr id="13331" name="Picture 19"/>
            <p:cNvPicPr>
              <a:picLocks noChangeAspect="1" noChangeArrowheads="1"/>
            </p:cNvPicPr>
            <p:nvPr/>
          </p:nvPicPr>
          <p:blipFill>
            <a:blip r:embed="rId4" cstate="print"/>
            <a:srcRect/>
            <a:stretch>
              <a:fillRect/>
            </a:stretch>
          </p:blipFill>
          <p:spPr bwMode="auto">
            <a:xfrm>
              <a:off x="3456" y="1392"/>
              <a:ext cx="1728" cy="1219"/>
            </a:xfrm>
            <a:prstGeom prst="rect">
              <a:avLst/>
            </a:prstGeom>
            <a:noFill/>
            <a:ln w="9525">
              <a:noFill/>
              <a:miter lim="800000"/>
              <a:headEnd/>
              <a:tailEnd/>
            </a:ln>
            <a:effectLst/>
          </p:spPr>
        </p:pic>
        <p:sp>
          <p:nvSpPr>
            <p:cNvPr id="13334" name="Text Box 22"/>
            <p:cNvSpPr txBox="1">
              <a:spLocks noChangeArrowheads="1"/>
            </p:cNvSpPr>
            <p:nvPr/>
          </p:nvSpPr>
          <p:spPr bwMode="auto">
            <a:xfrm>
              <a:off x="3456" y="2448"/>
              <a:ext cx="624" cy="144"/>
            </a:xfrm>
            <a:prstGeom prst="rect">
              <a:avLst/>
            </a:prstGeom>
            <a:noFill/>
            <a:ln w="9525">
              <a:noFill/>
              <a:miter lim="800000"/>
              <a:headEnd/>
              <a:tailEnd/>
            </a:ln>
            <a:effectLst/>
          </p:spPr>
          <p:txBody>
            <a:bodyPr>
              <a:spAutoFit/>
            </a:bodyPr>
            <a:lstStyle/>
            <a:p>
              <a:pPr>
                <a:spcBef>
                  <a:spcPct val="50000"/>
                </a:spcBef>
              </a:pPr>
              <a:r>
                <a:rPr lang="en-US" sz="900" b="1">
                  <a:solidFill>
                    <a:srgbClr val="000000"/>
                  </a:solidFill>
                </a:rPr>
                <a:t>Source: NRCS</a:t>
              </a:r>
            </a:p>
          </p:txBody>
        </p:sp>
      </p:grpSp>
      <p:sp>
        <p:nvSpPr>
          <p:cNvPr id="13337" name="AutoShape 25"/>
          <p:cNvSpPr>
            <a:spLocks noChangeArrowheads="1"/>
          </p:cNvSpPr>
          <p:nvPr/>
        </p:nvSpPr>
        <p:spPr bwMode="auto">
          <a:xfrm>
            <a:off x="990600" y="4953000"/>
            <a:ext cx="228600" cy="228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0" name="Rectangle 19"/>
          <p:cNvSpPr/>
          <p:nvPr/>
        </p:nvSpPr>
        <p:spPr>
          <a:xfrm>
            <a:off x="0" y="1600200"/>
            <a:ext cx="5943600" cy="1631216"/>
          </a:xfrm>
          <a:prstGeom prst="rect">
            <a:avLst/>
          </a:prstGeom>
        </p:spPr>
        <p:txBody>
          <a:bodyPr wrap="square">
            <a:spAutoFit/>
          </a:bodyPr>
          <a:lstStyle/>
          <a:p>
            <a:pPr>
              <a:buClr>
                <a:srgbClr val="FFFF00"/>
              </a:buClr>
            </a:pPr>
            <a:r>
              <a:rPr lang="en-US" dirty="0" smtClean="0">
                <a:latin typeface="Calibri" pitchFamily="34" charset="0"/>
                <a:cs typeface="Calibri" pitchFamily="34" charset="0"/>
              </a:rPr>
              <a:t> Sample Equation for April 1:</a:t>
            </a:r>
          </a:p>
          <a:p>
            <a:pPr>
              <a:buClr>
                <a:srgbClr val="FFFF00"/>
              </a:buClr>
              <a:buFont typeface="Wingdings" pitchFamily="2" charset="2"/>
              <a:buChar char="Ø"/>
            </a:pPr>
            <a:endParaRPr lang="en-US" sz="1200" dirty="0" smtClean="0">
              <a:solidFill>
                <a:srgbClr val="FFFF00"/>
              </a:solidFill>
              <a:latin typeface="Calibri" pitchFamily="34" charset="0"/>
              <a:cs typeface="Calibri" pitchFamily="34" charset="0"/>
            </a:endParaRPr>
          </a:p>
          <a:p>
            <a:pPr>
              <a:buClr>
                <a:srgbClr val="FFFF00"/>
              </a:buClr>
              <a:buFont typeface="Wingdings" pitchFamily="2" charset="2"/>
              <a:buNone/>
            </a:pPr>
            <a:r>
              <a:rPr lang="en-US" sz="1400" dirty="0" smtClean="0">
                <a:latin typeface="Calibri" pitchFamily="34" charset="0"/>
                <a:cs typeface="Calibri" pitchFamily="34" charset="0"/>
              </a:rPr>
              <a:t>April-July volume Weber @  Oakley = </a:t>
            </a:r>
          </a:p>
          <a:p>
            <a:pPr>
              <a:buClr>
                <a:srgbClr val="FFFF00"/>
              </a:buClr>
              <a:buFont typeface="Wingdings" pitchFamily="2" charset="2"/>
              <a:buNone/>
            </a:pPr>
            <a:r>
              <a:rPr lang="en-US" sz="1400" dirty="0" smtClean="0">
                <a:latin typeface="Calibri" pitchFamily="34" charset="0"/>
                <a:cs typeface="Calibri" pitchFamily="34" charset="0"/>
              </a:rPr>
              <a:t>    + 3.50 * Apr 1</a:t>
            </a:r>
            <a:r>
              <a:rPr lang="en-US" sz="1400" baseline="30000" dirty="0" smtClean="0">
                <a:latin typeface="Calibri" pitchFamily="34" charset="0"/>
                <a:cs typeface="Calibri" pitchFamily="34" charset="0"/>
              </a:rPr>
              <a:t>st</a:t>
            </a:r>
            <a:r>
              <a:rPr lang="en-US" sz="1400" dirty="0" smtClean="0">
                <a:latin typeface="Calibri" pitchFamily="34" charset="0"/>
                <a:cs typeface="Calibri" pitchFamily="34" charset="0"/>
              </a:rPr>
              <a:t>  Smith &amp; Morehouse (SMMU1) Snow Water Equivalent</a:t>
            </a:r>
          </a:p>
          <a:p>
            <a:pPr>
              <a:buClr>
                <a:srgbClr val="FFFF00"/>
              </a:buClr>
              <a:buFont typeface="Wingdings" pitchFamily="2" charset="2"/>
              <a:buNone/>
            </a:pPr>
            <a:r>
              <a:rPr lang="en-US" sz="1400" dirty="0" smtClean="0">
                <a:latin typeface="Calibri" pitchFamily="34" charset="0"/>
                <a:cs typeface="Calibri" pitchFamily="34" charset="0"/>
              </a:rPr>
              <a:t>    + 1.66 * Apr 1</a:t>
            </a:r>
            <a:r>
              <a:rPr lang="en-US" sz="1400" baseline="30000" dirty="0" smtClean="0">
                <a:latin typeface="Calibri" pitchFamily="34" charset="0"/>
                <a:cs typeface="Calibri" pitchFamily="34" charset="0"/>
              </a:rPr>
              <a:t>st</a:t>
            </a:r>
            <a:r>
              <a:rPr lang="en-US" sz="1400" dirty="0" smtClean="0">
                <a:latin typeface="Calibri" pitchFamily="34" charset="0"/>
                <a:cs typeface="Calibri" pitchFamily="34" charset="0"/>
              </a:rPr>
              <a:t> Trial Lake (TRLU1) Snow Water Equivalent</a:t>
            </a:r>
          </a:p>
          <a:p>
            <a:pPr>
              <a:buClr>
                <a:srgbClr val="FFFF00"/>
              </a:buClr>
              <a:buFont typeface="Wingdings" pitchFamily="2" charset="2"/>
              <a:buNone/>
            </a:pPr>
            <a:r>
              <a:rPr lang="en-US" sz="1400" dirty="0" smtClean="0">
                <a:latin typeface="Calibri" pitchFamily="34" charset="0"/>
                <a:cs typeface="Calibri" pitchFamily="34" charset="0"/>
              </a:rPr>
              <a:t>    + 2.40 * Apr 1</a:t>
            </a:r>
            <a:r>
              <a:rPr lang="en-US" sz="1400" baseline="30000" dirty="0" smtClean="0">
                <a:latin typeface="Calibri" pitchFamily="34" charset="0"/>
                <a:cs typeface="Calibri" pitchFamily="34" charset="0"/>
              </a:rPr>
              <a:t>st</a:t>
            </a:r>
            <a:r>
              <a:rPr lang="en-US" sz="1400" dirty="0" smtClean="0">
                <a:latin typeface="Calibri" pitchFamily="34" charset="0"/>
                <a:cs typeface="Calibri" pitchFamily="34" charset="0"/>
              </a:rPr>
              <a:t> Chalk Creek #1 (CHCU1) Snow Water Equivalent</a:t>
            </a:r>
          </a:p>
          <a:p>
            <a:pPr>
              <a:buClr>
                <a:srgbClr val="FFFF00"/>
              </a:buClr>
              <a:buFont typeface="Wingdings" pitchFamily="2" charset="2"/>
              <a:buNone/>
            </a:pPr>
            <a:r>
              <a:rPr lang="en-US" sz="1400" dirty="0" smtClean="0">
                <a:latin typeface="Calibri" pitchFamily="34" charset="0"/>
                <a:cs typeface="Calibri" pitchFamily="34" charset="0"/>
              </a:rPr>
              <a:t>     - 28.27</a:t>
            </a:r>
            <a:endParaRPr lang="en-US" sz="1400" dirty="0"/>
          </a:p>
        </p:txBody>
      </p:sp>
      <p:sp>
        <p:nvSpPr>
          <p:cNvPr id="21" name="Oval 20"/>
          <p:cNvSpPr/>
          <p:nvPr/>
        </p:nvSpPr>
        <p:spPr>
          <a:xfrm>
            <a:off x="2438400" y="4343400"/>
            <a:ext cx="914400" cy="381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19400" y="3581400"/>
            <a:ext cx="914400" cy="381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62400" y="5562600"/>
            <a:ext cx="914400" cy="381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4959353" y="2667000"/>
            <a:ext cx="3903659" cy="4038600"/>
          </a:xfrm>
          <a:prstGeom prst="rect">
            <a:avLst/>
          </a:prstGeom>
          <a:noFill/>
          <a:ln w="9525">
            <a:noFill/>
            <a:miter lim="800000"/>
            <a:headEnd/>
            <a:tailEnd/>
          </a:ln>
        </p:spPr>
      </p:pic>
      <p:sp>
        <p:nvSpPr>
          <p:cNvPr id="26" name="Rectangle 25"/>
          <p:cNvSpPr/>
          <p:nvPr/>
        </p:nvSpPr>
        <p:spPr>
          <a:xfrm>
            <a:off x="7086600" y="4648200"/>
            <a:ext cx="1066800" cy="68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543800" y="228600"/>
            <a:ext cx="1295400" cy="276999"/>
          </a:xfrm>
          <a:prstGeom prst="rect">
            <a:avLst/>
          </a:prstGeom>
          <a:noFill/>
        </p:spPr>
        <p:txBody>
          <a:bodyPr wrap="square" rtlCol="0">
            <a:spAutoFit/>
          </a:bodyPr>
          <a:lstStyle/>
          <a:p>
            <a:r>
              <a:rPr lang="en-US" sz="1200" dirty="0" smtClean="0"/>
              <a:t>Trial Lake SNOTEL</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8229600" cy="1143000"/>
          </a:xfrm>
        </p:spPr>
        <p:txBody>
          <a:bodyPr>
            <a:normAutofit/>
          </a:bodyPr>
          <a:lstStyle/>
          <a:p>
            <a:r>
              <a:rPr lang="en-US" sz="3600" dirty="0"/>
              <a:t>Statistical Water Supply (SWS)</a:t>
            </a:r>
          </a:p>
        </p:txBody>
      </p:sp>
      <p:sp>
        <p:nvSpPr>
          <p:cNvPr id="58375" name="Rectangle 7"/>
          <p:cNvSpPr>
            <a:spLocks noGrp="1" noChangeArrowheads="1"/>
          </p:cNvSpPr>
          <p:nvPr>
            <p:ph type="body" idx="1"/>
          </p:nvPr>
        </p:nvSpPr>
        <p:spPr>
          <a:xfrm>
            <a:off x="457200" y="1417637"/>
            <a:ext cx="8534400" cy="4525963"/>
          </a:xfrm>
        </p:spPr>
        <p:txBody>
          <a:bodyPr>
            <a:normAutofit fontScale="92500" lnSpcReduction="10000"/>
          </a:bodyPr>
          <a:lstStyle/>
          <a:p>
            <a:pPr>
              <a:lnSpc>
                <a:spcPct val="80000"/>
              </a:lnSpc>
            </a:pPr>
            <a:r>
              <a:rPr lang="en-US" sz="2800" dirty="0" smtClean="0"/>
              <a:t>Two types of forecast equations:</a:t>
            </a:r>
          </a:p>
          <a:p>
            <a:pPr>
              <a:lnSpc>
                <a:spcPct val="80000"/>
              </a:lnSpc>
              <a:buNone/>
            </a:pPr>
            <a:endParaRPr lang="en-US" sz="2200" dirty="0"/>
          </a:p>
          <a:p>
            <a:pPr lvl="1">
              <a:lnSpc>
                <a:spcPct val="80000"/>
              </a:lnSpc>
            </a:pPr>
            <a:r>
              <a:rPr lang="en-US" sz="2200" dirty="0" smtClean="0"/>
              <a:t>Headwater Equations:  Previous example using current climate measures for predictor variables (typically top of basin sites)</a:t>
            </a:r>
          </a:p>
          <a:p>
            <a:pPr lvl="1">
              <a:lnSpc>
                <a:spcPct val="80000"/>
              </a:lnSpc>
            </a:pPr>
            <a:endParaRPr lang="en-US" sz="2200" dirty="0" smtClean="0"/>
          </a:p>
          <a:p>
            <a:pPr lvl="1">
              <a:lnSpc>
                <a:spcPct val="80000"/>
              </a:lnSpc>
            </a:pPr>
            <a:r>
              <a:rPr lang="en-US" sz="2200" dirty="0" smtClean="0"/>
              <a:t>Routed Equations: For </a:t>
            </a:r>
            <a:r>
              <a:rPr lang="en-US" sz="2200" dirty="0"/>
              <a:t>downstream points the regression </a:t>
            </a:r>
            <a:r>
              <a:rPr lang="en-US" sz="2200" dirty="0" err="1" smtClean="0"/>
              <a:t>equation‘routes</a:t>
            </a:r>
            <a:r>
              <a:rPr lang="en-US" sz="2200" dirty="0"/>
              <a:t>’ the upstream volume </a:t>
            </a:r>
            <a:r>
              <a:rPr lang="en-US" sz="2200" dirty="0" smtClean="0"/>
              <a:t>forecast. A relationship is built between historical observed runoff between upstream and downstream sites. The upstream forecast volume is then plugged into this relationship resulting in a forecast for the downstream site.</a:t>
            </a:r>
          </a:p>
          <a:p>
            <a:pPr lvl="1">
              <a:lnSpc>
                <a:spcPct val="80000"/>
              </a:lnSpc>
              <a:buNone/>
            </a:pPr>
            <a:endParaRPr lang="en-US" sz="2200" dirty="0"/>
          </a:p>
          <a:p>
            <a:pPr lvl="1">
              <a:lnSpc>
                <a:spcPct val="80000"/>
              </a:lnSpc>
            </a:pPr>
            <a:r>
              <a:rPr lang="en-US" sz="2200" dirty="0" smtClean="0"/>
              <a:t>Routed Forecast Equation Example: Lake Powell</a:t>
            </a:r>
          </a:p>
          <a:p>
            <a:pPr lvl="1">
              <a:lnSpc>
                <a:spcPct val="80000"/>
              </a:lnSpc>
              <a:buNone/>
            </a:pPr>
            <a:endParaRPr lang="en-US" sz="2200" dirty="0"/>
          </a:p>
          <a:p>
            <a:pPr lvl="1">
              <a:lnSpc>
                <a:spcPct val="80000"/>
              </a:lnSpc>
            </a:pPr>
            <a:r>
              <a:rPr lang="en-US" sz="2200" dirty="0"/>
              <a:t>Good correlation with </a:t>
            </a:r>
            <a:r>
              <a:rPr lang="en-US" sz="2200" dirty="0" smtClean="0"/>
              <a:t>historical upstream observed flows:</a:t>
            </a:r>
            <a:endParaRPr lang="en-US" sz="2200" dirty="0"/>
          </a:p>
          <a:p>
            <a:pPr lvl="2">
              <a:lnSpc>
                <a:spcPct val="80000"/>
              </a:lnSpc>
            </a:pPr>
            <a:r>
              <a:rPr lang="en-US" sz="2200" dirty="0"/>
              <a:t>Green at Green River + Colorado nr Cisco + San Juan nr Bluff</a:t>
            </a:r>
          </a:p>
          <a:p>
            <a:pPr lvl="2">
              <a:lnSpc>
                <a:spcPct val="80000"/>
              </a:lnSpc>
            </a:pPr>
            <a:r>
              <a:rPr lang="en-US" sz="2200" dirty="0"/>
              <a:t>r</a:t>
            </a:r>
            <a:r>
              <a:rPr lang="en-US" sz="2200" baseline="30000" dirty="0"/>
              <a:t>2</a:t>
            </a:r>
            <a:r>
              <a:rPr lang="en-US" sz="2200" dirty="0"/>
              <a:t> = .994 for </a:t>
            </a:r>
            <a:r>
              <a:rPr lang="en-US" sz="2200" dirty="0" smtClean="0"/>
              <a:t>historical observed data between Powell and these sites</a:t>
            </a:r>
          </a:p>
          <a:p>
            <a:pPr lvl="2">
              <a:lnSpc>
                <a:spcPct val="80000"/>
              </a:lnSpc>
            </a:pPr>
            <a:r>
              <a:rPr lang="en-US" sz="2200" dirty="0" smtClean="0"/>
              <a:t>Forecast at these upstream sites are plugged into this relationship</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n_juan.jpg"/>
          <p:cNvPicPr>
            <a:picLocks noChangeAspect="1"/>
          </p:cNvPicPr>
          <p:nvPr/>
        </p:nvPicPr>
        <p:blipFill>
          <a:blip r:embed="rId2" cstate="print"/>
          <a:stretch>
            <a:fillRect/>
          </a:stretch>
        </p:blipFill>
        <p:spPr>
          <a:xfrm>
            <a:off x="990600" y="1424339"/>
            <a:ext cx="7467600" cy="5433661"/>
          </a:xfrm>
          <a:prstGeom prst="rect">
            <a:avLst/>
          </a:prstGeom>
        </p:spPr>
      </p:pic>
      <p:sp>
        <p:nvSpPr>
          <p:cNvPr id="6" name="Rectangle 5"/>
          <p:cNvSpPr/>
          <p:nvPr/>
        </p:nvSpPr>
        <p:spPr>
          <a:xfrm>
            <a:off x="7086600" y="1219200"/>
            <a:ext cx="121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4191000" cy="461665"/>
          </a:xfrm>
          <a:prstGeom prst="rect">
            <a:avLst/>
          </a:prstGeom>
          <a:noFill/>
        </p:spPr>
        <p:txBody>
          <a:bodyPr wrap="square" rtlCol="0">
            <a:spAutoFit/>
          </a:bodyPr>
          <a:lstStyle/>
          <a:p>
            <a:r>
              <a:rPr lang="en-US" sz="2400" dirty="0" smtClean="0"/>
              <a:t>SWS Software Demonstration:</a:t>
            </a:r>
            <a:endParaRPr lang="en-US" sz="2400" dirty="0"/>
          </a:p>
        </p:txBody>
      </p:sp>
      <p:sp>
        <p:nvSpPr>
          <p:cNvPr id="9" name="Oval 8"/>
          <p:cNvSpPr/>
          <p:nvPr/>
        </p:nvSpPr>
        <p:spPr>
          <a:xfrm>
            <a:off x="5029200" y="4724400"/>
            <a:ext cx="762000" cy="457200"/>
          </a:xfrm>
          <a:prstGeom prst="ellipse">
            <a:avLst/>
          </a:prstGeom>
          <a:noFill/>
          <a:ln w="38100">
            <a:solidFill>
              <a:srgbClr val="00206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5000"/>
                </a:schemeClr>
              </a:solidFill>
            </a:endParaRPr>
          </a:p>
        </p:txBody>
      </p:sp>
      <p:sp>
        <p:nvSpPr>
          <p:cNvPr id="10" name="TextBox 9"/>
          <p:cNvSpPr txBox="1"/>
          <p:nvPr/>
        </p:nvSpPr>
        <p:spPr>
          <a:xfrm>
            <a:off x="1447800" y="572869"/>
            <a:ext cx="6096000" cy="646331"/>
          </a:xfrm>
          <a:prstGeom prst="rect">
            <a:avLst/>
          </a:prstGeom>
          <a:noFill/>
        </p:spPr>
        <p:txBody>
          <a:bodyPr wrap="square" rtlCol="0">
            <a:spAutoFit/>
          </a:bodyPr>
          <a:lstStyle/>
          <a:p>
            <a:r>
              <a:rPr lang="en-US" dirty="0" smtClean="0"/>
              <a:t>PSPC2:	San Juan @ </a:t>
            </a:r>
            <a:r>
              <a:rPr lang="en-US" dirty="0" err="1" smtClean="0"/>
              <a:t>Pagosa</a:t>
            </a:r>
            <a:r>
              <a:rPr lang="en-US" dirty="0" smtClean="0"/>
              <a:t> Springs – Headwater Equation</a:t>
            </a:r>
          </a:p>
          <a:p>
            <a:r>
              <a:rPr lang="en-US" dirty="0" smtClean="0"/>
              <a:t>NVRN5:	San Juan, Navajo Reservoir Inflow – Routed Equation</a:t>
            </a:r>
            <a:endParaRPr lang="en-US" dirty="0"/>
          </a:p>
        </p:txBody>
      </p:sp>
      <p:sp>
        <p:nvSpPr>
          <p:cNvPr id="11" name="Oval 10"/>
          <p:cNvSpPr/>
          <p:nvPr/>
        </p:nvSpPr>
        <p:spPr>
          <a:xfrm>
            <a:off x="6400800" y="2438400"/>
            <a:ext cx="762000" cy="457200"/>
          </a:xfrm>
          <a:prstGeom prst="ellipse">
            <a:avLst/>
          </a:prstGeom>
          <a:noFill/>
          <a:ln w="38100">
            <a:solidFill>
              <a:srgbClr val="00206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s1.png"/>
          <p:cNvPicPr>
            <a:picLocks noChangeAspect="1"/>
          </p:cNvPicPr>
          <p:nvPr/>
        </p:nvPicPr>
        <p:blipFill>
          <a:blip r:embed="rId2" cstate="print"/>
          <a:stretch>
            <a:fillRect/>
          </a:stretch>
        </p:blipFill>
        <p:spPr>
          <a:xfrm>
            <a:off x="685800" y="76200"/>
            <a:ext cx="8034595" cy="66412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s2.png"/>
          <p:cNvPicPr>
            <a:picLocks noChangeAspect="1"/>
          </p:cNvPicPr>
          <p:nvPr/>
        </p:nvPicPr>
        <p:blipFill>
          <a:blip r:embed="rId2" cstate="print"/>
          <a:stretch>
            <a:fillRect/>
          </a:stretch>
        </p:blipFill>
        <p:spPr>
          <a:xfrm>
            <a:off x="888787" y="84266"/>
            <a:ext cx="7112213" cy="66213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s3.png"/>
          <p:cNvPicPr>
            <a:picLocks noChangeAspect="1"/>
          </p:cNvPicPr>
          <p:nvPr/>
        </p:nvPicPr>
        <p:blipFill>
          <a:blip r:embed="rId2" cstate="print"/>
          <a:stretch>
            <a:fillRect/>
          </a:stretch>
        </p:blipFill>
        <p:spPr>
          <a:xfrm>
            <a:off x="1117387" y="304800"/>
            <a:ext cx="6883613" cy="640851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s4.png"/>
          <p:cNvPicPr>
            <a:picLocks noChangeAspect="1"/>
          </p:cNvPicPr>
          <p:nvPr/>
        </p:nvPicPr>
        <p:blipFill>
          <a:blip r:embed="rId2" cstate="print"/>
          <a:stretch>
            <a:fillRect/>
          </a:stretch>
        </p:blipFill>
        <p:spPr>
          <a:xfrm>
            <a:off x="228600" y="1026685"/>
            <a:ext cx="8763000" cy="50230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599</Words>
  <Application>Microsoft Office PowerPoint</Application>
  <PresentationFormat>On-screen Show (4:3)</PresentationFormat>
  <Paragraphs>90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Statistical Water Supply (SWS)</vt:lpstr>
      <vt:lpstr>Slide 2</vt:lpstr>
      <vt:lpstr>Slide 3</vt:lpstr>
      <vt:lpstr>Statistical Water Supply (SWS)</vt:lpstr>
      <vt:lpstr>Slide 5</vt:lpstr>
      <vt:lpstr>Slide 6</vt:lpstr>
      <vt:lpstr>Slide 7</vt:lpstr>
      <vt:lpstr>Slide 8</vt:lpstr>
      <vt:lpstr>Slide 9</vt:lpstr>
      <vt:lpstr>Slide 10</vt:lpstr>
      <vt:lpstr>Slide 11</vt:lpstr>
      <vt:lpstr>SWS         vs.         ESP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ges</dc:creator>
  <cp:lastModifiedBy>ges</cp:lastModifiedBy>
  <cp:revision>88</cp:revision>
  <dcterms:created xsi:type="dcterms:W3CDTF">2010-08-09T17:12:46Z</dcterms:created>
  <dcterms:modified xsi:type="dcterms:W3CDTF">2010-08-16T17:46:58Z</dcterms:modified>
</cp:coreProperties>
</file>