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7" r:id="rId2"/>
    <p:sldId id="270" r:id="rId3"/>
    <p:sldId id="285" r:id="rId4"/>
    <p:sldId id="260" r:id="rId5"/>
    <p:sldId id="286" r:id="rId6"/>
    <p:sldId id="271" r:id="rId7"/>
    <p:sldId id="287" r:id="rId8"/>
    <p:sldId id="273" r:id="rId9"/>
    <p:sldId id="288" r:id="rId10"/>
    <p:sldId id="272" r:id="rId11"/>
    <p:sldId id="289" r:id="rId12"/>
    <p:sldId id="279" r:id="rId13"/>
    <p:sldId id="284" r:id="rId14"/>
    <p:sldId id="280" r:id="rId15"/>
    <p:sldId id="278" r:id="rId16"/>
    <p:sldId id="281" r:id="rId17"/>
    <p:sldId id="290" r:id="rId18"/>
    <p:sldId id="282" r:id="rId19"/>
    <p:sldId id="283" r:id="rId20"/>
    <p:sldId id="277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620" autoAdjust="0"/>
  </p:normalViewPr>
  <p:slideViewPr>
    <p:cSldViewPr>
      <p:cViewPr varScale="1">
        <p:scale>
          <a:sx n="153" d="100"/>
          <a:sy n="153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368AD-95E1-4D5E-A79C-67903D755E46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17178-2776-471E-A384-85DF0AF1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D3DDD-363E-40B1-AFFD-13CB68666527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5CB8-8227-4C5F-A97D-D628B45488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76B1-CBE9-415D-848F-BDCB92A896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CC48FB-1D3D-49D2-8151-AB3560E7E24A}" type="datetimeFigureOut">
              <a:rPr lang="en-US" smtClean="0"/>
              <a:pPr/>
              <a:t>8/17/10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49133D-6EBB-414C-A0F6-BD5E3288EF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Water Year </a:t>
            </a:r>
            <a:r>
              <a:rPr lang="en-US" dirty="0" smtClean="0"/>
              <a:t>2010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CBRFC Open House </a:t>
            </a:r>
            <a:endParaRPr lang="en-US" dirty="0"/>
          </a:p>
          <a:p>
            <a:r>
              <a:rPr lang="en-US" dirty="0" smtClean="0"/>
              <a:t>August 17,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24942" y="1752600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46" y="1752600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094" y="1752600"/>
            <a:ext cx="2902306" cy="33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June Precipitation and Temperature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5752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5752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July Precipitation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4038600"/>
            <a:ext cx="4419599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ultiply 3"/>
          <p:cNvSpPr/>
          <p:nvPr/>
        </p:nvSpPr>
        <p:spPr>
          <a:xfrm>
            <a:off x="533401" y="4876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066801" y="43434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600201" y="43434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057401" y="4038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590801" y="47244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124201" y="4953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67200" cy="268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6705600" y="54864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299865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066800"/>
            <a:ext cx="733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327 KAF</a:t>
            </a:r>
          </a:p>
          <a:p>
            <a:r>
              <a:rPr lang="en-US" sz="1200" smtClean="0"/>
              <a:t>98% </a:t>
            </a:r>
            <a:r>
              <a:rPr lang="en-US" sz="1200" dirty="0" err="1" smtClean="0"/>
              <a:t>avg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6971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533401" y="6477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066801" y="6019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600201" y="6019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57401" y="54864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590801" y="5638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3124201" y="5638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54864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676400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443335"/>
            <a:ext cx="733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139 KAF</a:t>
            </a:r>
          </a:p>
          <a:p>
            <a:r>
              <a:rPr lang="en-US" sz="1200" dirty="0" smtClean="0"/>
              <a:t>83% </a:t>
            </a:r>
            <a:r>
              <a:rPr lang="en-US" sz="1200" dirty="0" err="1" smtClean="0"/>
              <a:t>avg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70248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ultiply 5"/>
          <p:cNvSpPr/>
          <p:nvPr/>
        </p:nvSpPr>
        <p:spPr>
          <a:xfrm>
            <a:off x="533400" y="5791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066800" y="5410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600200" y="5410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057400" y="4800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590800" y="5410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124201" y="5562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9400" y="54102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0" y="1676400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443335"/>
            <a:ext cx="778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2175 KAF</a:t>
            </a:r>
          </a:p>
          <a:p>
            <a:r>
              <a:rPr lang="en-US" sz="1200" dirty="0" smtClean="0"/>
              <a:t>90% </a:t>
            </a:r>
            <a:r>
              <a:rPr lang="en-US" sz="1200" dirty="0" err="1" smtClean="0"/>
              <a:t>avg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905000" y="2438400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10200" y="2205335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488 KAF</a:t>
            </a:r>
          </a:p>
          <a:p>
            <a:r>
              <a:rPr lang="en-US" sz="1200" dirty="0" smtClean="0"/>
              <a:t>57% </a:t>
            </a:r>
            <a:r>
              <a:rPr lang="en-US" sz="1200" dirty="0" err="1" smtClean="0"/>
              <a:t>avg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990600" y="5715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447800" y="6324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828800" y="5943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286000" y="5791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743200" y="5943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200400" y="5943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70248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5943600" y="58674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905000" y="2133600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1900535"/>
            <a:ext cx="755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494 KAF</a:t>
            </a:r>
          </a:p>
          <a:p>
            <a:r>
              <a:rPr lang="en-US" sz="1200" dirty="0" smtClean="0"/>
              <a:t>69% </a:t>
            </a:r>
            <a:r>
              <a:rPr lang="en-US" sz="1200" dirty="0" err="1" smtClean="0"/>
              <a:t>avg</a:t>
            </a:r>
            <a:endParaRPr lang="en-US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6971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ultiply 6"/>
          <p:cNvSpPr/>
          <p:nvPr/>
        </p:nvSpPr>
        <p:spPr>
          <a:xfrm>
            <a:off x="990600" y="5562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1447800" y="54864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828800" y="5562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286000" y="5638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743200" y="56388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200400" y="6477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54864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6971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533400" y="6096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066800" y="5562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600200" y="6096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57400" y="6324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590800" y="6324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3124201" y="6172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0" y="54102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2258568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981200"/>
            <a:ext cx="73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247 KAF</a:t>
            </a:r>
          </a:p>
          <a:p>
            <a:r>
              <a:rPr lang="en-US" sz="1200" dirty="0" smtClean="0"/>
              <a:t>77% </a:t>
            </a:r>
            <a:r>
              <a:rPr lang="en-US" sz="1200" dirty="0" err="1" smtClean="0"/>
              <a:t>avg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6971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533400" y="6096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066800" y="5410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600200" y="55626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57400" y="6096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590800" y="62484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3124201" y="6477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53340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2214265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98120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654 KAF</a:t>
            </a:r>
          </a:p>
          <a:p>
            <a:r>
              <a:rPr lang="en-US" sz="1200" dirty="0" smtClean="0"/>
              <a:t>83% </a:t>
            </a:r>
            <a:r>
              <a:rPr lang="en-US" sz="1200" dirty="0" err="1" smtClean="0"/>
              <a:t>avg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0"/>
            <a:ext cx="6429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8" y="4041648"/>
            <a:ext cx="4416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26971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533400" y="6172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1066800" y="6477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600200" y="6172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57400" y="57912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2590800" y="6096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3124201" y="6096000"/>
            <a:ext cx="1524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5562600"/>
            <a:ext cx="2286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2138065"/>
            <a:ext cx="4343400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1905000"/>
            <a:ext cx="81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5795 KAF</a:t>
            </a:r>
          </a:p>
          <a:p>
            <a:r>
              <a:rPr lang="en-US" sz="1200" dirty="0" smtClean="0"/>
              <a:t>73% </a:t>
            </a:r>
            <a:r>
              <a:rPr lang="en-US" sz="1200" dirty="0" err="1" smtClean="0"/>
              <a:t>avg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58" y="17526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8010" y="17526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210" y="17526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dirty="0" smtClean="0"/>
              <a:t>October – December Precipitation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0"/>
            <a:ext cx="6172200" cy="6858000"/>
            <a:chOff x="1524000" y="0"/>
            <a:chExt cx="61722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425" t="11399" r="37792" b="35751"/>
            <a:stretch>
              <a:fillRect/>
            </a:stretch>
          </p:blipFill>
          <p:spPr bwMode="auto">
            <a:xfrm>
              <a:off x="1524000" y="838200"/>
              <a:ext cx="6137836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040" r="44482" b="88601"/>
            <a:stretch>
              <a:fillRect/>
            </a:stretch>
          </p:blipFill>
          <p:spPr bwMode="auto">
            <a:xfrm>
              <a:off x="1524000" y="0"/>
              <a:ext cx="4953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4248" t="30052" r="8361" b="45078"/>
            <a:stretch>
              <a:fillRect/>
            </a:stretch>
          </p:blipFill>
          <p:spPr bwMode="auto">
            <a:xfrm>
              <a:off x="5715000" y="838200"/>
              <a:ext cx="1981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6800708" y="2766536"/>
            <a:ext cx="150509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Colorado-Cameo</a:t>
            </a:r>
          </a:p>
          <a:p>
            <a:r>
              <a:rPr lang="en-US" sz="1400" dirty="0" smtClean="0"/>
              <a:t>1991-2008 - 15%</a:t>
            </a:r>
          </a:p>
          <a:p>
            <a:r>
              <a:rPr lang="en-US" sz="1400" dirty="0" smtClean="0"/>
              <a:t>2010 – 15%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rot="10800000" flipV="1">
            <a:off x="4876800" y="3135868"/>
            <a:ext cx="1923908" cy="14361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1" y="1090136"/>
            <a:ext cx="138691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Eagle-Gypsum</a:t>
            </a:r>
          </a:p>
          <a:p>
            <a:r>
              <a:rPr lang="en-US" sz="1400" dirty="0" smtClean="0"/>
              <a:t>1991-2008 - 16%</a:t>
            </a:r>
          </a:p>
          <a:p>
            <a:r>
              <a:rPr lang="en-US" sz="1400" dirty="0" smtClean="0"/>
              <a:t>2010 – 33%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 flipV="1">
            <a:off x="5715001" y="1459468"/>
            <a:ext cx="1066801" cy="28077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9692" y="3604736"/>
            <a:ext cx="174470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Blue Mesa Reservoir</a:t>
            </a:r>
          </a:p>
          <a:p>
            <a:r>
              <a:rPr lang="en-US" sz="1400" dirty="0" smtClean="0"/>
              <a:t>1991-2008 - 15%</a:t>
            </a:r>
          </a:p>
          <a:p>
            <a:r>
              <a:rPr lang="en-US" sz="1400" dirty="0" smtClean="0"/>
              <a:t>2010 – 20%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rot="10800000" flipV="1">
            <a:off x="5486400" y="3974068"/>
            <a:ext cx="1303292" cy="12837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228600"/>
            <a:ext cx="20574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Fontenelle</a:t>
            </a:r>
            <a:r>
              <a:rPr lang="en-US" sz="1400" dirty="0" smtClean="0"/>
              <a:t> Reservoir</a:t>
            </a:r>
          </a:p>
          <a:p>
            <a:r>
              <a:rPr lang="en-US" sz="1400" dirty="0" smtClean="0"/>
              <a:t>1991-2008 - 19%</a:t>
            </a:r>
          </a:p>
          <a:p>
            <a:r>
              <a:rPr lang="en-US" sz="1400" dirty="0" smtClean="0"/>
              <a:t>2010 – 20%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rot="10800000" flipV="1">
            <a:off x="3657600" y="597932"/>
            <a:ext cx="3124200" cy="15356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1801" y="5257800"/>
            <a:ext cx="148489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Navajo Reservoir</a:t>
            </a:r>
          </a:p>
          <a:p>
            <a:r>
              <a:rPr lang="en-US" sz="1400" dirty="0" smtClean="0"/>
              <a:t>1991-2008 - 13%</a:t>
            </a:r>
          </a:p>
          <a:p>
            <a:r>
              <a:rPr lang="en-US" sz="1400" dirty="0" smtClean="0"/>
              <a:t>2010 – 8%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 flipV="1">
            <a:off x="5334001" y="5627132"/>
            <a:ext cx="1447801" cy="10022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6095999"/>
            <a:ext cx="137306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Lake Powell</a:t>
            </a:r>
          </a:p>
          <a:p>
            <a:r>
              <a:rPr lang="en-US" sz="1400" dirty="0" smtClean="0"/>
              <a:t>1991-2008 - 17%</a:t>
            </a:r>
          </a:p>
          <a:p>
            <a:r>
              <a:rPr lang="en-US" sz="1400" dirty="0" smtClean="0"/>
              <a:t>2010 – 14%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rot="10800000" flipV="1">
            <a:off x="2667000" y="6465330"/>
            <a:ext cx="4114800" cy="8786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00708" y="1928336"/>
            <a:ext cx="144334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Dillon Reservoir</a:t>
            </a:r>
          </a:p>
          <a:p>
            <a:r>
              <a:rPr lang="en-US" sz="1400" dirty="0" smtClean="0"/>
              <a:t>1991-2008 - 20%</a:t>
            </a:r>
          </a:p>
          <a:p>
            <a:r>
              <a:rPr lang="en-US" sz="1400" dirty="0" smtClean="0"/>
              <a:t>2010 – 14%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 flipV="1">
            <a:off x="6324600" y="2297668"/>
            <a:ext cx="476108" cy="19695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89693" y="4419599"/>
            <a:ext cx="157754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McPhee</a:t>
            </a:r>
            <a:r>
              <a:rPr lang="en-US" sz="1400" dirty="0" smtClean="0"/>
              <a:t> Reservoir</a:t>
            </a:r>
          </a:p>
          <a:p>
            <a:r>
              <a:rPr lang="en-US" sz="1400" dirty="0" smtClean="0"/>
              <a:t>1991-2008 - 21%</a:t>
            </a:r>
          </a:p>
          <a:p>
            <a:r>
              <a:rPr lang="en-US" sz="1400" dirty="0" smtClean="0"/>
              <a:t>2010 – 5%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rot="10800000" flipV="1">
            <a:off x="4648201" y="4788930"/>
            <a:ext cx="2141493" cy="123086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Observations (Craig)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7 days of high flow (6/6-6/13)</a:t>
            </a:r>
          </a:p>
          <a:p>
            <a:r>
              <a:rPr lang="en-US" dirty="0" smtClean="0"/>
              <a:t>Near normal/below normal seasonal precipitation</a:t>
            </a:r>
          </a:p>
          <a:p>
            <a:r>
              <a:rPr lang="en-US" dirty="0" smtClean="0"/>
              <a:t>Below  Normal temperatures in May (slightly below in April)</a:t>
            </a:r>
          </a:p>
          <a:p>
            <a:pPr lvl="1"/>
            <a:r>
              <a:rPr lang="en-US" dirty="0" smtClean="0"/>
              <a:t>Melt was delayed</a:t>
            </a:r>
          </a:p>
          <a:p>
            <a:r>
              <a:rPr lang="en-US" dirty="0" smtClean="0"/>
              <a:t>Season volumes affected somewhat</a:t>
            </a:r>
          </a:p>
          <a:p>
            <a:r>
              <a:rPr lang="en-US" dirty="0" smtClean="0"/>
              <a:t>Seen on:</a:t>
            </a:r>
          </a:p>
          <a:p>
            <a:pPr lvl="1"/>
            <a:r>
              <a:rPr lang="en-US" dirty="0" smtClean="0"/>
              <a:t>Roaring Fork</a:t>
            </a:r>
          </a:p>
          <a:p>
            <a:pPr lvl="1"/>
            <a:r>
              <a:rPr lang="en-US" dirty="0" smtClean="0"/>
              <a:t>Eagle</a:t>
            </a:r>
          </a:p>
          <a:p>
            <a:pPr lvl="1"/>
            <a:r>
              <a:rPr lang="en-US" dirty="0" smtClean="0"/>
              <a:t>Uncompahgre (a little)</a:t>
            </a:r>
          </a:p>
          <a:p>
            <a:pPr lvl="1"/>
            <a:r>
              <a:rPr lang="en-US" dirty="0" smtClean="0"/>
              <a:t>Granby (a little)</a:t>
            </a:r>
          </a:p>
          <a:p>
            <a:pPr lvl="1"/>
            <a:r>
              <a:rPr lang="en-US" dirty="0" smtClean="0"/>
              <a:t>Yampa</a:t>
            </a:r>
          </a:p>
          <a:p>
            <a:pPr lvl="1"/>
            <a:r>
              <a:rPr lang="en-US" dirty="0" smtClean="0"/>
              <a:t>Big/Little Cottonwood</a:t>
            </a:r>
          </a:p>
          <a:p>
            <a:pPr lvl="1"/>
            <a:r>
              <a:rPr lang="en-US" dirty="0" smtClean="0"/>
              <a:t>Headwaters of Provo/Weber/Bear/Uinta streams</a:t>
            </a:r>
          </a:p>
          <a:p>
            <a:r>
              <a:rPr lang="en-US" dirty="0" smtClean="0"/>
              <a:t>Did not affect</a:t>
            </a:r>
          </a:p>
          <a:p>
            <a:pPr lvl="1"/>
            <a:r>
              <a:rPr lang="en-US" dirty="0" smtClean="0"/>
              <a:t>Gunnison/San Juan Rivers</a:t>
            </a:r>
          </a:p>
          <a:p>
            <a:pPr lvl="1"/>
            <a:r>
              <a:rPr lang="en-US" dirty="0" smtClean="0"/>
              <a:t>Blue</a:t>
            </a:r>
          </a:p>
          <a:p>
            <a:pPr lvl="1"/>
            <a:r>
              <a:rPr lang="en-US" dirty="0" smtClean="0"/>
              <a:t>Upper Green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3"/>
            <a:ext cx="9144000" cy="68520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3"/>
            <a:ext cx="9144000" cy="68520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h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3"/>
            <a:ext cx="9144000" cy="68520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400800" cy="533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gwsc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sc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029200" cy="3352799"/>
          </a:xfrm>
          <a:prstGeom prst="rect">
            <a:avLst/>
          </a:prstGeom>
        </p:spPr>
      </p:pic>
      <p:pic>
        <p:nvPicPr>
          <p:cNvPr id="3" name="Picture 2" descr="201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352800"/>
            <a:ext cx="5029200" cy="335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sc2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 l="20607" t="47718" r="43330"/>
          <a:stretch>
            <a:fillRect/>
          </a:stretch>
        </p:blipFill>
        <p:spPr bwMode="auto">
          <a:xfrm>
            <a:off x="6019800" y="182575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48" y="18288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4" cstate="print"/>
          <a:srcRect t="15985" r="26393" b="3815"/>
          <a:stretch>
            <a:fillRect/>
          </a:stretch>
        </p:blipFill>
        <p:spPr bwMode="auto">
          <a:xfrm>
            <a:off x="3121152" y="1825752"/>
            <a:ext cx="2898648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137" t="7272" r="49804" b="83031"/>
          <a:stretch>
            <a:fillRect/>
          </a:stretch>
        </p:blipFill>
        <p:spPr bwMode="auto">
          <a:xfrm>
            <a:off x="3886201" y="1981200"/>
            <a:ext cx="1142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10200" y="2895600"/>
            <a:ext cx="399981" cy="26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>
                <a:latin typeface="Times New Roman" pitchFamily="18" charset="0"/>
              </a:rPr>
              <a:t>Upper </a:t>
            </a:r>
            <a:endParaRPr lang="en-US" sz="800" dirty="0" smtClean="0">
              <a:latin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</a:rPr>
              <a:t>Colorado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0" y="2438400"/>
            <a:ext cx="266933" cy="14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Green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4000" y="3429000"/>
            <a:ext cx="385555" cy="14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San Juan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24333" y="2982623"/>
            <a:ext cx="399981" cy="26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>
                <a:latin typeface="Times New Roman" pitchFamily="18" charset="0"/>
              </a:rPr>
              <a:t>Upper </a:t>
            </a:r>
            <a:endParaRPr lang="en-US" sz="800" dirty="0" smtClean="0">
              <a:latin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</a:rPr>
              <a:t>Colorado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09800" y="2525423"/>
            <a:ext cx="266933" cy="14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Green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324333" y="3592223"/>
            <a:ext cx="385555" cy="14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San Juan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15000" y="3581400"/>
            <a:ext cx="318229" cy="26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Rio</a:t>
            </a:r>
          </a:p>
          <a:p>
            <a:r>
              <a:rPr lang="en-US" sz="800" dirty="0" smtClean="0">
                <a:latin typeface="Times New Roman" pitchFamily="18" charset="0"/>
              </a:rPr>
              <a:t>Grande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0653" t="47718" r="14628" b="28316"/>
          <a:stretch>
            <a:fillRect/>
          </a:stretch>
        </p:blipFill>
        <p:spPr bwMode="auto">
          <a:xfrm>
            <a:off x="7924800" y="1783080"/>
            <a:ext cx="914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591619" y="3621512"/>
            <a:ext cx="399981" cy="26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>
                <a:latin typeface="Times New Roman" pitchFamily="18" charset="0"/>
              </a:rPr>
              <a:t>Upper </a:t>
            </a:r>
            <a:endParaRPr lang="en-US" sz="800" dirty="0" smtClean="0">
              <a:latin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</a:rPr>
              <a:t>Colorado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696200" y="2590800"/>
            <a:ext cx="266933" cy="14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Green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920245" y="4887623"/>
            <a:ext cx="385555" cy="141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r>
              <a:rPr lang="en-US" sz="800" dirty="0" smtClean="0">
                <a:latin typeface="Times New Roman" pitchFamily="18" charset="0"/>
              </a:rPr>
              <a:t>San Juan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2" cstate="print"/>
          <a:srcRect l="17681" t="16900" r="50862" b="78351"/>
          <a:stretch>
            <a:fillRect/>
          </a:stretch>
        </p:blipFill>
        <p:spPr bwMode="auto">
          <a:xfrm>
            <a:off x="6172200" y="18288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January 1, 2010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c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wu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llu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dw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Possible Reasons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Possible Input errors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Precipitation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Temperature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Fixes for the future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Running model in calibration mode showed similar errors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Known SNOW-17 low bias in rapid melt situations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index model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100" dirty="0" smtClean="0"/>
              <a:t>Melt of snow probably was atypical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Model is split by elevation zones not aspect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Significant</a:t>
            </a:r>
            <a:r>
              <a:rPr lang="en-US" sz="2900" dirty="0" smtClean="0"/>
              <a:t> </a:t>
            </a:r>
            <a:r>
              <a:rPr lang="en-US" sz="2900" dirty="0" smtClean="0"/>
              <a:t>melt </a:t>
            </a:r>
            <a:r>
              <a:rPr lang="en-US" sz="2900" dirty="0" smtClean="0"/>
              <a:t>in May in exposed areas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Delay of melt in colder, less exposed areas</a:t>
            </a:r>
            <a:endParaRPr lang="en-US" sz="2900" dirty="0" smtClean="0"/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Hypothesis: North </a:t>
            </a:r>
            <a:r>
              <a:rPr lang="en-US" sz="2900" dirty="0" smtClean="0"/>
              <a:t>facing lower level melted at same time as south facing high </a:t>
            </a:r>
            <a:r>
              <a:rPr lang="en-US" sz="2900" dirty="0" smtClean="0"/>
              <a:t>level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Not captured by SNOTEL network or model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 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other year (1984)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Possible Solutions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Areal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Extent updates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400" baseline="0" dirty="0" smtClean="0"/>
              <a:t>Distributed</a:t>
            </a:r>
            <a:r>
              <a:rPr lang="en-US" sz="3400" dirty="0" smtClean="0"/>
              <a:t>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 melt = flooding potential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" y="1825752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5752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 r="48504"/>
          <a:stretch>
            <a:fillRect/>
          </a:stretch>
        </p:blipFill>
        <p:spPr bwMode="auto">
          <a:xfrm>
            <a:off x="5943600" y="182575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January – March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Precipitation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7248" y="1795272"/>
            <a:ext cx="2898648" cy="3355848"/>
            <a:chOff x="5943600" y="3502152"/>
            <a:chExt cx="2898648" cy="3355848"/>
          </a:xfrm>
        </p:grpSpPr>
        <p:pic>
          <p:nvPicPr>
            <p:cNvPr id="3" name="Picture 5"/>
            <p:cNvPicPr>
              <a:picLocks noChangeArrowheads="1"/>
            </p:cNvPicPr>
            <p:nvPr/>
          </p:nvPicPr>
          <p:blipFill>
            <a:blip r:embed="rId2" cstate="print"/>
            <a:srcRect t="20374" r="62285"/>
            <a:stretch>
              <a:fillRect/>
            </a:stretch>
          </p:blipFill>
          <p:spPr bwMode="auto">
            <a:xfrm>
              <a:off x="5943600" y="3502152"/>
              <a:ext cx="2898648" cy="3355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rrowheads="1"/>
            </p:cNvPicPr>
            <p:nvPr/>
          </p:nvPicPr>
          <p:blipFill>
            <a:blip r:embed="rId2" cstate="print"/>
            <a:srcRect l="1989" t="8139" r="77124" b="81391"/>
            <a:stretch>
              <a:fillRect/>
            </a:stretch>
          </p:blipFill>
          <p:spPr bwMode="auto">
            <a:xfrm>
              <a:off x="6781800" y="3505200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6"/>
          <p:cNvPicPr>
            <a:picLocks noChangeArrowheads="1"/>
          </p:cNvPicPr>
          <p:nvPr/>
        </p:nvPicPr>
        <p:blipFill>
          <a:blip r:embed="rId3" cstate="print"/>
          <a:srcRect r="48504"/>
          <a:stretch>
            <a:fillRect/>
          </a:stretch>
        </p:blipFill>
        <p:spPr bwMode="auto">
          <a:xfrm>
            <a:off x="237744" y="179527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 cstate="print"/>
          <a:srcRect l="19135" t="32882" r="44802" b="11198"/>
          <a:stretch>
            <a:fillRect/>
          </a:stretch>
        </p:blipFill>
        <p:spPr bwMode="auto">
          <a:xfrm>
            <a:off x="6025896" y="179527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8399" t="16905" r="53634" b="77389"/>
          <a:stretch>
            <a:fillRect/>
          </a:stretch>
        </p:blipFill>
        <p:spPr bwMode="auto">
          <a:xfrm>
            <a:off x="6025896" y="1776262"/>
            <a:ext cx="1905000" cy="25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70653" t="47718" r="14628" b="28316"/>
          <a:stretch>
            <a:fillRect/>
          </a:stretch>
        </p:blipFill>
        <p:spPr bwMode="auto">
          <a:xfrm>
            <a:off x="7930896" y="1752600"/>
            <a:ext cx="914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April 1, 2010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r="49229"/>
          <a:stretch>
            <a:fillRect/>
          </a:stretch>
        </p:blipFill>
        <p:spPr bwMode="auto">
          <a:xfrm>
            <a:off x="232829" y="1825752"/>
            <a:ext cx="2898648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33" y="1825752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981" y="1825752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April Precipitation and Temperature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rrowheads="1"/>
          </p:cNvPicPr>
          <p:nvPr/>
        </p:nvPicPr>
        <p:blipFill>
          <a:blip r:embed="rId2" cstate="print"/>
          <a:srcRect t="18046" r="63010" b="4351"/>
          <a:stretch>
            <a:fillRect/>
          </a:stretch>
        </p:blipFill>
        <p:spPr bwMode="auto">
          <a:xfrm>
            <a:off x="3127248" y="174955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8916" r="77516" b="84237"/>
          <a:stretch>
            <a:fillRect/>
          </a:stretch>
        </p:blipFill>
        <p:spPr bwMode="auto">
          <a:xfrm>
            <a:off x="3962400" y="1752600"/>
            <a:ext cx="11811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44" y="1752600"/>
            <a:ext cx="28917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4" cstate="print"/>
          <a:srcRect l="17663" t="35164" r="47010" b="12340"/>
          <a:stretch>
            <a:fillRect/>
          </a:stretch>
        </p:blipFill>
        <p:spPr bwMode="auto">
          <a:xfrm>
            <a:off x="6025896" y="174955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8399" t="17119" r="53634" b="78316"/>
          <a:stretch>
            <a:fillRect/>
          </a:stretch>
        </p:blipFill>
        <p:spPr bwMode="auto">
          <a:xfrm>
            <a:off x="6063996" y="1752600"/>
            <a:ext cx="1828800" cy="1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70653" t="47718" r="14628" b="28316"/>
          <a:stretch>
            <a:fillRect/>
          </a:stretch>
        </p:blipFill>
        <p:spPr bwMode="auto">
          <a:xfrm>
            <a:off x="7930896" y="1706880"/>
            <a:ext cx="914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 1, 2010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 cstate="print"/>
          <a:srcRect r="49955"/>
          <a:stretch>
            <a:fillRect/>
          </a:stretch>
        </p:blipFill>
        <p:spPr bwMode="auto">
          <a:xfrm>
            <a:off x="232829" y="1825752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333" y="1825752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981" y="1825752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 Precipitation and Temperature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4" y="1746504"/>
            <a:ext cx="2894419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 l="30100" t="27020" r="39131" b="22137"/>
          <a:stretch>
            <a:fillRect/>
          </a:stretch>
        </p:blipFill>
        <p:spPr bwMode="auto">
          <a:xfrm>
            <a:off x="3127248" y="2054352"/>
            <a:ext cx="2898648" cy="305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/>
          <a:srcRect l="68116" t="33947" r="19751" b="40654"/>
          <a:stretch>
            <a:fillRect/>
          </a:stretch>
        </p:blipFill>
        <p:spPr bwMode="auto">
          <a:xfrm>
            <a:off x="5111496" y="197815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0296" y="1746575"/>
            <a:ext cx="290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June 1, 2010 Snow Water Equivalent</a:t>
            </a:r>
            <a:endParaRPr lang="en-US" sz="1400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4" cstate="print"/>
          <a:srcRect l="21343" t="31741" r="41858" b="16904"/>
          <a:stretch>
            <a:fillRect/>
          </a:stretch>
        </p:blipFill>
        <p:spPr bwMode="auto">
          <a:xfrm>
            <a:off x="6025896" y="1746504"/>
            <a:ext cx="2889504" cy="33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8399" t="16905" r="52898" b="77389"/>
          <a:stretch>
            <a:fillRect/>
          </a:stretch>
        </p:blipFill>
        <p:spPr bwMode="auto">
          <a:xfrm>
            <a:off x="6071616" y="1749552"/>
            <a:ext cx="17830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70653" t="47718" r="14628" b="28316"/>
          <a:stretch>
            <a:fillRect/>
          </a:stretch>
        </p:blipFill>
        <p:spPr bwMode="auto">
          <a:xfrm>
            <a:off x="7930896" y="1703832"/>
            <a:ext cx="914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1"/>
          <p:cNvSpPr txBox="1">
            <a:spLocks/>
          </p:cNvSpPr>
          <p:nvPr/>
        </p:nvSpPr>
        <p:spPr>
          <a:xfrm>
            <a:off x="457200" y="228600"/>
            <a:ext cx="83058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June 1, 2010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1650</TotalTime>
  <Words>405</Words>
  <Application>Microsoft Macintosh PowerPoint</Application>
  <PresentationFormat>On-screen Show (4:3)</PresentationFormat>
  <Paragraphs>106</Paragraphs>
  <Slides>35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Water Year 2010 Review</vt:lpstr>
      <vt:lpstr>October – December Precipitation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Some Observations (Craig)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Year 2010 Precipitation and Snowpack Overview</dc:title>
  <dc:creator>brenda alcorn</dc:creator>
  <cp:lastModifiedBy>Kevin Werner</cp:lastModifiedBy>
  <cp:revision>179</cp:revision>
  <dcterms:created xsi:type="dcterms:W3CDTF">2010-08-17T16:56:55Z</dcterms:created>
  <dcterms:modified xsi:type="dcterms:W3CDTF">2010-08-17T17:37:32Z</dcterms:modified>
</cp:coreProperties>
</file>