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s/slide22.xml" ContentType="application/vnd.openxmlformats-officedocument.presentationml.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5.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tags/tag1.xml" ContentType="application/vnd.openxmlformats-officedocument.presentationml.tags+xml"/>
  <Override PartName="/ppt/slides/slide6.xml" ContentType="application/vnd.openxmlformats-officedocument.presentationml.slide+xml"/>
  <Override PartName="/ppt/slides/slide16.xml" ContentType="application/vnd.openxmlformats-officedocument.presentationml.slide+xml"/>
  <Override PartName="/ppt/slideLayouts/slideLayout12.xml" ContentType="application/vnd.openxmlformats-officedocument.presentationml.slideLayout+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50" r:id="rId1"/>
  </p:sldMasterIdLst>
  <p:notesMasterIdLst>
    <p:notesMasterId r:id="rId25"/>
  </p:notesMasterIdLst>
  <p:handoutMasterIdLst>
    <p:handoutMasterId r:id="rId26"/>
  </p:handoutMasterIdLst>
  <p:sldIdLst>
    <p:sldId id="321" r:id="rId2"/>
    <p:sldId id="361" r:id="rId3"/>
    <p:sldId id="354" r:id="rId4"/>
    <p:sldId id="385" r:id="rId5"/>
    <p:sldId id="384" r:id="rId6"/>
    <p:sldId id="386" r:id="rId7"/>
    <p:sldId id="387" r:id="rId8"/>
    <p:sldId id="356" r:id="rId9"/>
    <p:sldId id="388" r:id="rId10"/>
    <p:sldId id="371" r:id="rId11"/>
    <p:sldId id="389" r:id="rId12"/>
    <p:sldId id="370" r:id="rId13"/>
    <p:sldId id="390" r:id="rId14"/>
    <p:sldId id="391" r:id="rId15"/>
    <p:sldId id="392" r:id="rId16"/>
    <p:sldId id="393" r:id="rId17"/>
    <p:sldId id="394" r:id="rId18"/>
    <p:sldId id="395" r:id="rId19"/>
    <p:sldId id="398" r:id="rId20"/>
    <p:sldId id="399" r:id="rId21"/>
    <p:sldId id="396" r:id="rId22"/>
    <p:sldId id="397" r:id="rId23"/>
    <p:sldId id="400"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CFFFF"/>
    <a:srgbClr val="FFFF66"/>
    <a:srgbClr val="66FFFF"/>
    <a:srgbClr val="F1756B"/>
    <a:srgbClr val="EF6257"/>
    <a:srgbClr val="00FF99"/>
    <a:srgbClr val="5BBEEB"/>
    <a:srgbClr val="23D2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50" autoAdjust="0"/>
  </p:normalViewPr>
  <p:slideViewPr>
    <p:cSldViewPr>
      <p:cViewPr varScale="1">
        <p:scale>
          <a:sx n="156" d="100"/>
          <a:sy n="156" d="100"/>
        </p:scale>
        <p:origin x="-108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1284" y="123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31" Type="http://schemas.openxmlformats.org/officeDocument/2006/relationships/tableStyles" Target="tableStyle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notesMaster" Target="notesMasters/notes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printerSettings" Target="printerSettings/printerSettings1.bin"/><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presProps" Target="presProps.xml"/><Relationship Id="rId26" Type="http://schemas.openxmlformats.org/officeDocument/2006/relationships/handoutMaster" Target="handoutMasters/handoutMaster1.xml"/><Relationship Id="rId30" Type="http://schemas.openxmlformats.org/officeDocument/2006/relationships/theme" Target="theme/theme1.xml"/><Relationship Id="rId11" Type="http://schemas.openxmlformats.org/officeDocument/2006/relationships/slide" Target="slides/slide10.xml"/><Relationship Id="rId29" Type="http://schemas.openxmlformats.org/officeDocument/2006/relationships/viewProps" Target="viewProps.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defTabSz="957263">
              <a:defRPr sz="1200">
                <a:latin typeface="Arial" charset="0"/>
                <a:ea typeface="ＭＳ Ｐゴシック" pitchFamily="-65" charset="-128"/>
                <a:cs typeface="+mn-cs"/>
              </a:defRPr>
            </a:lvl1pPr>
          </a:lstStyle>
          <a:p>
            <a:pPr>
              <a:defRPr/>
            </a:pPr>
            <a:endParaRPr lang="en-US"/>
          </a:p>
        </p:txBody>
      </p:sp>
      <p:sp>
        <p:nvSpPr>
          <p:cNvPr id="27651"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algn="r" defTabSz="957263">
              <a:defRPr sz="1200">
                <a:latin typeface="Arial" charset="0"/>
                <a:ea typeface="ＭＳ Ｐゴシック" pitchFamily="-65" charset="-128"/>
                <a:cs typeface="+mn-cs"/>
              </a:defRPr>
            </a:lvl1pPr>
          </a:lstStyle>
          <a:p>
            <a:pPr>
              <a:defRPr/>
            </a:pPr>
            <a:endParaRPr lang="en-US"/>
          </a:p>
        </p:txBody>
      </p:sp>
      <p:sp>
        <p:nvSpPr>
          <p:cNvPr id="27652"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defTabSz="957263">
              <a:defRPr sz="1200">
                <a:latin typeface="Arial" charset="0"/>
                <a:ea typeface="ＭＳ Ｐゴシック" pitchFamily="-65" charset="-128"/>
                <a:cs typeface="+mn-cs"/>
              </a:defRPr>
            </a:lvl1pPr>
          </a:lstStyle>
          <a:p>
            <a:pPr>
              <a:defRPr/>
            </a:pPr>
            <a:endParaRPr lang="en-US"/>
          </a:p>
        </p:txBody>
      </p:sp>
      <p:sp>
        <p:nvSpPr>
          <p:cNvPr id="27653"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algn="r" defTabSz="957263">
              <a:defRPr sz="1200">
                <a:latin typeface="Arial" charset="0"/>
                <a:ea typeface="ＭＳ Ｐゴシック" pitchFamily="-65" charset="-128"/>
                <a:cs typeface="+mn-cs"/>
              </a:defRPr>
            </a:lvl1pPr>
          </a:lstStyle>
          <a:p>
            <a:pPr>
              <a:defRPr/>
            </a:pPr>
            <a:fld id="{6BEC7A26-7ADE-4748-8C80-D528EC1F3B28}"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defTabSz="957263">
              <a:defRPr sz="1200">
                <a:latin typeface="Arial" charset="0"/>
                <a:ea typeface="ＭＳ Ｐゴシック" pitchFamily="-65" charset="-128"/>
                <a:cs typeface="+mn-cs"/>
              </a:defRPr>
            </a:lvl1pPr>
          </a:lstStyle>
          <a:p>
            <a:pPr>
              <a:defRPr/>
            </a:pPr>
            <a:endParaRPr lang="en-US"/>
          </a:p>
        </p:txBody>
      </p:sp>
      <p:sp>
        <p:nvSpPr>
          <p:cNvPr id="14339"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lvl1pPr algn="r" defTabSz="957263">
              <a:defRPr sz="1200">
                <a:latin typeface="Arial" charset="0"/>
                <a:ea typeface="ＭＳ Ｐゴシック" pitchFamily="-65" charset="-128"/>
                <a:cs typeface="+mn-cs"/>
              </a:defRPr>
            </a:lvl1pPr>
          </a:lstStyle>
          <a:p>
            <a:pPr>
              <a:defRPr/>
            </a:pPr>
            <a:endParaRPr lang="en-US"/>
          </a:p>
        </p:txBody>
      </p:sp>
      <p:sp>
        <p:nvSpPr>
          <p:cNvPr id="31748"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5743" tIns="47871" rIns="95743" bIns="4787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defTabSz="957263">
              <a:defRPr sz="1200">
                <a:latin typeface="Arial" charset="0"/>
                <a:ea typeface="ＭＳ Ｐゴシック" pitchFamily="-65" charset="-128"/>
                <a:cs typeface="+mn-cs"/>
              </a:defRPr>
            </a:lvl1pPr>
          </a:lstStyle>
          <a:p>
            <a:pPr>
              <a:defRPr/>
            </a:pPr>
            <a:endParaRPr lang="en-US"/>
          </a:p>
        </p:txBody>
      </p:sp>
      <p:sp>
        <p:nvSpPr>
          <p:cNvPr id="14343"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5743" tIns="47871" rIns="95743" bIns="47871" numCol="1" anchor="b" anchorCtr="0" compatLnSpc="1">
            <a:prstTxWarp prst="textNoShape">
              <a:avLst/>
            </a:prstTxWarp>
          </a:bodyPr>
          <a:lstStyle>
            <a:lvl1pPr algn="r" defTabSz="957263">
              <a:defRPr sz="1200">
                <a:latin typeface="Arial" charset="0"/>
                <a:ea typeface="ＭＳ Ｐゴシック" pitchFamily="-65" charset="-128"/>
                <a:cs typeface="+mn-cs"/>
              </a:defRPr>
            </a:lvl1pPr>
          </a:lstStyle>
          <a:p>
            <a:pPr>
              <a:defRPr/>
            </a:pPr>
            <a:fld id="{D38D450E-7FE1-428E-8092-A7EDFEBC30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p:txBody>
          <a:bodyPr/>
          <a:lstStyle/>
          <a:p>
            <a:pPr>
              <a:defRPr/>
            </a:pPr>
            <a:fld id="{6398B49C-994E-4B52-B8C5-27B2D39AAE91}" type="slidenum">
              <a:rPr lang="en-US" smtClean="0">
                <a:latin typeface="Arial" pitchFamily="34" charset="0"/>
                <a:ea typeface="ＭＳ Ｐゴシック" pitchFamily="34" charset="-128"/>
              </a:rPr>
              <a:pPr>
                <a:defRPr/>
              </a:pPr>
              <a:t>1</a:t>
            </a:fld>
            <a:endParaRPr lang="en-US" smtClean="0">
              <a:latin typeface="Arial" pitchFamily="34" charset="0"/>
              <a:ea typeface="ＭＳ Ｐゴシック" pitchFamily="34" charset="-128"/>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976313" y="4560888"/>
            <a:ext cx="5362575" cy="4321175"/>
          </a:xfrm>
          <a:noFill/>
          <a:ln/>
        </p:spPr>
        <p:txBody>
          <a:bodyPr/>
          <a:lstStyle/>
          <a:p>
            <a:pPr eaLnBrk="1" hangingPunct="1"/>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1328E4E3-0065-4271-B03F-C42122628F53}" type="slidenum">
              <a:rPr lang="en-US" sz="1300"/>
              <a:pPr algn="r" defTabSz="482600"/>
              <a:t>2</a:t>
            </a:fld>
            <a:endParaRPr lang="en-US" sz="1300"/>
          </a:p>
        </p:txBody>
      </p:sp>
      <p:sp>
        <p:nvSpPr>
          <p:cNvPr id="33795" name="Rectangle 2"/>
          <p:cNvSpPr>
            <a:spLocks noGrp="1" noRot="1" noChangeAspect="1" noChangeArrowheads="1" noTextEdit="1"/>
          </p:cNvSpPr>
          <p:nvPr>
            <p:ph type="sldImg"/>
          </p:nvPr>
        </p:nvSpPr>
        <p:spPr>
          <a:xfrm>
            <a:off x="1276350" y="712788"/>
            <a:ext cx="4767263" cy="3575050"/>
          </a:xfrm>
          <a:ln/>
        </p:spPr>
      </p:sp>
      <p:sp>
        <p:nvSpPr>
          <p:cNvPr id="33796" name="Rectangle 3"/>
          <p:cNvSpPr>
            <a:spLocks noGrp="1" noChangeArrowheads="1"/>
          </p:cNvSpPr>
          <p:nvPr>
            <p:ph type="body" idx="1"/>
          </p:nvPr>
        </p:nvSpPr>
        <p:spPr>
          <a:xfrm>
            <a:off x="974725" y="4522788"/>
            <a:ext cx="5365750" cy="4365625"/>
          </a:xfrm>
          <a:noFill/>
          <a:ln/>
        </p:spPr>
        <p:txBody>
          <a:bodyPr/>
          <a:lstStyle/>
          <a:p>
            <a:pPr defTabSz="482600" eaLnBrk="1" hangingPunct="1">
              <a:spcBef>
                <a:spcPct val="0"/>
              </a:spcBef>
            </a:pPr>
            <a:r>
              <a:rPr lang="en-US" dirty="0" smtClean="0">
                <a:latin typeface="Arial" pitchFamily="34" charset="0"/>
                <a:ea typeface="ＭＳ Ｐゴシック" pitchFamily="34" charset="-128"/>
              </a:rPr>
              <a:t>The NWS started making water supply forecasts in the 1940s for the Colorado basin. Eventually these forecasts were expanded to cover most western snow melt dominated basins through cooperation with the NRCS. Seasonal streamflow forecasts </a:t>
            </a:r>
            <a:r>
              <a:rPr lang="en-US" dirty="0" err="1" smtClean="0">
                <a:latin typeface="Arial" pitchFamily="34" charset="0"/>
                <a:ea typeface="ＭＳ Ｐゴシック" pitchFamily="34" charset="-128"/>
              </a:rPr>
              <a:t>tradionally</a:t>
            </a:r>
            <a:r>
              <a:rPr lang="en-US" dirty="0" smtClean="0">
                <a:latin typeface="Arial" pitchFamily="34" charset="0"/>
                <a:ea typeface="ＭＳ Ｐゴシック" pitchFamily="34" charset="-128"/>
              </a:rPr>
              <a:t> derive nearly all of their skill from current snowpack conditions in the basin. In fact, the NRCS SNOTEL network was deployed beginning in the late 1970s explicitly to improve seasonal streamflow prediction. </a:t>
            </a:r>
          </a:p>
          <a:p>
            <a:pPr defTabSz="482600" eaLnBrk="1" hangingPunct="1">
              <a:spcBef>
                <a:spcPct val="0"/>
              </a:spcBef>
            </a:pPr>
            <a:endParaRPr lang="en-US" dirty="0" smtClean="0">
              <a:latin typeface="Arial" pitchFamily="34" charset="0"/>
              <a:ea typeface="ＭＳ Ｐゴシック" pitchFamily="34" charset="-128"/>
            </a:endParaRPr>
          </a:p>
          <a:p>
            <a:pPr defTabSz="482600" eaLnBrk="1" hangingPunct="1">
              <a:spcBef>
                <a:spcPct val="0"/>
              </a:spcBef>
            </a:pPr>
            <a:r>
              <a:rPr lang="en-US" dirty="0" smtClean="0">
                <a:latin typeface="Arial" pitchFamily="34" charset="0"/>
                <a:ea typeface="ＭＳ Ｐゴシック" pitchFamily="34" charset="-128"/>
              </a:rPr>
              <a:t>Bullets on left give background information on water supply forecasts.</a:t>
            </a:r>
          </a:p>
          <a:p>
            <a:pPr defTabSz="482600" eaLnBrk="1" hangingPunct="1">
              <a:spcBef>
                <a:spcPct val="0"/>
              </a:spcBef>
            </a:pPr>
            <a:endParaRPr lang="en-US" dirty="0" smtClean="0">
              <a:latin typeface="Arial" pitchFamily="34" charset="0"/>
              <a:ea typeface="ＭＳ Ｐゴシック" pitchFamily="34" charset="-128"/>
            </a:endParaRPr>
          </a:p>
          <a:p>
            <a:pPr defTabSz="482600" eaLnBrk="1" hangingPunct="1">
              <a:spcBef>
                <a:spcPct val="0"/>
              </a:spcBef>
            </a:pPr>
            <a:r>
              <a:rPr lang="en-US" dirty="0" smtClean="0">
                <a:latin typeface="Arial" pitchFamily="34" charset="0"/>
                <a:ea typeface="ＭＳ Ｐゴシック" pitchFamily="34" charset="-128"/>
              </a:rPr>
              <a:t>The upper right figure is hyperlinked to “live” website (www.cbrfc.noaa.gov/westernwater).  - Suggest clicking on website and giving a brief synopsis of current forecasts for western US. Note that most areas are extremely dry this year – particularly most all of California and the Colorado Basin. The Washington Cascades and the upper Arkansas River Basin are the only areas with above normal forecasts this year.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p:txBody>
          <a:bodyPr/>
          <a:lstStyle/>
          <a:p>
            <a:pPr>
              <a:defRPr/>
            </a:pPr>
            <a:fld id="{43EC5C15-A0E6-4708-9763-097BAE9559EA}" type="slidenum">
              <a:rPr lang="en-US" smtClean="0">
                <a:latin typeface="Arial" pitchFamily="34" charset="0"/>
                <a:ea typeface="ＭＳ Ｐゴシック" pitchFamily="34" charset="-128"/>
              </a:rPr>
              <a:pPr>
                <a:defRPr/>
              </a:pPr>
              <a:t>4</a:t>
            </a:fld>
            <a:endParaRPr lang="en-US" smtClean="0">
              <a:latin typeface="Arial" pitchFamily="34" charset="0"/>
              <a:ea typeface="ＭＳ Ｐゴシック" pitchFamily="34" charset="-128"/>
            </a:endParaRPr>
          </a:p>
        </p:txBody>
      </p:sp>
      <p:sp>
        <p:nvSpPr>
          <p:cNvPr id="34819"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46ED3635-30C6-4779-88B9-A4BC5B7E84D4}" type="slidenum">
              <a:rPr lang="en-US" sz="1300"/>
              <a:pPr algn="r" defTabSz="482600"/>
              <a:t>4</a:t>
            </a:fld>
            <a:endParaRPr lang="en-US" sz="1300"/>
          </a:p>
        </p:txBody>
      </p:sp>
      <p:sp>
        <p:nvSpPr>
          <p:cNvPr id="34820" name="Rectangle 2"/>
          <p:cNvSpPr>
            <a:spLocks noGrp="1" noRot="1" noChangeAspect="1" noChangeArrowheads="1" noTextEdit="1"/>
          </p:cNvSpPr>
          <p:nvPr>
            <p:ph type="sldImg"/>
          </p:nvPr>
        </p:nvSpPr>
        <p:spPr>
          <a:xfrm>
            <a:off x="1276350" y="712788"/>
            <a:ext cx="4767263" cy="3575050"/>
          </a:xfrm>
          <a:ln/>
        </p:spPr>
      </p:sp>
      <p:sp>
        <p:nvSpPr>
          <p:cNvPr id="34821" name="Rectangle 3"/>
          <p:cNvSpPr>
            <a:spLocks noGrp="1" noChangeArrowheads="1"/>
          </p:cNvSpPr>
          <p:nvPr>
            <p:ph type="body" idx="1"/>
          </p:nvPr>
        </p:nvSpPr>
        <p:spPr>
          <a:xfrm>
            <a:off x="974725" y="4522788"/>
            <a:ext cx="5365750" cy="4365625"/>
          </a:xfrm>
          <a:noFill/>
          <a:ln/>
        </p:spPr>
        <p:txBody>
          <a:bodyPr/>
          <a:lstStyle/>
          <a:p>
            <a:pPr defTabSz="482600">
              <a:spcBef>
                <a:spcPct val="0"/>
              </a:spcBef>
            </a:pPr>
            <a:r>
              <a:rPr lang="en-US" dirty="0" smtClean="0">
                <a:latin typeface="Arial" pitchFamily="34" charset="0"/>
                <a:ea typeface="ＭＳ Ｐゴシック" pitchFamily="34" charset="-128"/>
              </a:rPr>
              <a:t>The NWS started making water supply forecasts in the 1940s for the Colorado basin. Eventually these forecasts were expanded to cover most western snow melt dominated basins through cooperation with the NRCS. Seasonal streamflow forecasts </a:t>
            </a:r>
            <a:r>
              <a:rPr lang="en-US" dirty="0" err="1" smtClean="0">
                <a:latin typeface="Arial" pitchFamily="34" charset="0"/>
                <a:ea typeface="ＭＳ Ｐゴシック" pitchFamily="34" charset="-128"/>
              </a:rPr>
              <a:t>tradionally</a:t>
            </a:r>
            <a:r>
              <a:rPr lang="en-US" dirty="0" smtClean="0">
                <a:latin typeface="Arial" pitchFamily="34" charset="0"/>
                <a:ea typeface="ＭＳ Ｐゴシック" pitchFamily="34" charset="-128"/>
              </a:rPr>
              <a:t> derive nearly all of their skill from current snowpack conditions in the basin. In fact, the NRCS SNOTEL network was deployed beginning in the late 1970s explicitly to improve seasonal streamflow prediction. </a:t>
            </a:r>
          </a:p>
          <a:p>
            <a:pPr defTabSz="482600">
              <a:spcBef>
                <a:spcPct val="0"/>
              </a:spcBef>
            </a:pPr>
            <a:endParaRPr lang="en-US" dirty="0" smtClean="0">
              <a:latin typeface="Arial" pitchFamily="34" charset="0"/>
              <a:ea typeface="ＭＳ Ｐゴシック" pitchFamily="34" charset="-128"/>
            </a:endParaRPr>
          </a:p>
          <a:p>
            <a:pPr defTabSz="482600">
              <a:spcBef>
                <a:spcPct val="0"/>
              </a:spcBef>
            </a:pPr>
            <a:r>
              <a:rPr lang="en-US" dirty="0" smtClean="0">
                <a:latin typeface="Arial" pitchFamily="34" charset="0"/>
                <a:ea typeface="ＭＳ Ｐゴシック" pitchFamily="34" charset="-128"/>
              </a:rPr>
              <a:t>Bullets on left give background information on water supply forecasts.</a:t>
            </a:r>
          </a:p>
          <a:p>
            <a:pPr defTabSz="482600">
              <a:spcBef>
                <a:spcPct val="0"/>
              </a:spcBef>
            </a:pPr>
            <a:endParaRPr lang="en-US" dirty="0" smtClean="0">
              <a:latin typeface="Arial" pitchFamily="34" charset="0"/>
              <a:ea typeface="ＭＳ Ｐゴシック" pitchFamily="34" charset="-128"/>
            </a:endParaRPr>
          </a:p>
          <a:p>
            <a:pPr defTabSz="482600">
              <a:spcBef>
                <a:spcPct val="0"/>
              </a:spcBef>
            </a:pPr>
            <a:r>
              <a:rPr lang="en-US" dirty="0" smtClean="0">
                <a:latin typeface="Arial" pitchFamily="34" charset="0"/>
                <a:ea typeface="ＭＳ Ｐゴシック" pitchFamily="34" charset="-128"/>
              </a:rPr>
              <a:t>The upper right figure is hyperlinked to “live” website (www.cbrfc.noaa.gov/westernwater).  - Suggest clicking on website and giving a brief synopsis of current forecasts for western US. Note that most areas are extremely dry this year – particularly most all of California and the Colorado Basin. The Washington Cascades and the upper Arkansas River Basin are the only areas with above normal forecasts this year.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4143375" y="9120188"/>
            <a:ext cx="3170238" cy="479425"/>
          </a:xfrm>
          <a:prstGeom prst="rect">
            <a:avLst/>
          </a:prstGeom>
          <a:noFill/>
          <a:ln w="9525">
            <a:noFill/>
            <a:miter lim="800000"/>
            <a:headEnd/>
            <a:tailEnd/>
          </a:ln>
        </p:spPr>
        <p:txBody>
          <a:bodyPr lIns="96661" tIns="48331" rIns="96661" bIns="48331" anchor="b"/>
          <a:lstStyle/>
          <a:p>
            <a:pPr algn="r" defTabSz="482600"/>
            <a:fld id="{0D358D47-FA8A-4FA7-A5F5-912FE60255DB}" type="slidenum">
              <a:rPr lang="en-US" sz="1300"/>
              <a:pPr algn="r" defTabSz="482600"/>
              <a:t>8</a:t>
            </a:fld>
            <a:endParaRPr lang="en-US" sz="1300"/>
          </a:p>
        </p:txBody>
      </p:sp>
      <p:sp>
        <p:nvSpPr>
          <p:cNvPr id="35843" name="Rectangle 2"/>
          <p:cNvSpPr>
            <a:spLocks noGrp="1" noRot="1" noChangeAspect="1" noChangeArrowheads="1" noTextEdit="1"/>
          </p:cNvSpPr>
          <p:nvPr>
            <p:ph type="sldImg"/>
          </p:nvPr>
        </p:nvSpPr>
        <p:spPr>
          <a:xfrm>
            <a:off x="1276350" y="712788"/>
            <a:ext cx="4767263" cy="3575050"/>
          </a:xfrm>
          <a:ln/>
        </p:spPr>
      </p:sp>
      <p:sp>
        <p:nvSpPr>
          <p:cNvPr id="35844" name="Rectangle 3"/>
          <p:cNvSpPr>
            <a:spLocks noGrp="1" noChangeArrowheads="1"/>
          </p:cNvSpPr>
          <p:nvPr>
            <p:ph type="body" idx="1"/>
          </p:nvPr>
        </p:nvSpPr>
        <p:spPr>
          <a:xfrm>
            <a:off x="974725" y="4522788"/>
            <a:ext cx="5365750" cy="4365625"/>
          </a:xfrm>
          <a:noFill/>
          <a:ln/>
        </p:spPr>
        <p:txBody>
          <a:bodyPr/>
          <a:lstStyle/>
          <a:p>
            <a:pPr defTabSz="482600" eaLnBrk="1" hangingPunct="1">
              <a:spcBef>
                <a:spcPct val="0"/>
              </a:spcBef>
            </a:pPr>
            <a:r>
              <a:rPr lang="en-US" dirty="0" smtClean="0">
                <a:latin typeface="Arial" pitchFamily="34" charset="0"/>
                <a:ea typeface="ＭＳ Ｐゴシック" pitchFamily="34" charset="-128"/>
              </a:rPr>
              <a:t>The NWS started making water supply forecasts in the 1940s for the Colorado basin. Eventually these forecasts were expanded to cover most western snow melt dominated basins through cooperation with the NRCS. Seasonal streamflow forecasts </a:t>
            </a:r>
            <a:r>
              <a:rPr lang="en-US" dirty="0" err="1" smtClean="0">
                <a:latin typeface="Arial" pitchFamily="34" charset="0"/>
                <a:ea typeface="ＭＳ Ｐゴシック" pitchFamily="34" charset="-128"/>
              </a:rPr>
              <a:t>tradionally</a:t>
            </a:r>
            <a:r>
              <a:rPr lang="en-US" dirty="0" smtClean="0">
                <a:latin typeface="Arial" pitchFamily="34" charset="0"/>
                <a:ea typeface="ＭＳ Ｐゴシック" pitchFamily="34" charset="-128"/>
              </a:rPr>
              <a:t> derive nearly all of their skill from current snowpack conditions in the basin. In fact, the NRCS SNOTEL network was deployed beginning in the late 1970s explicitly to improve seasonal streamflow prediction. </a:t>
            </a:r>
          </a:p>
          <a:p>
            <a:pPr defTabSz="482600" eaLnBrk="1" hangingPunct="1">
              <a:spcBef>
                <a:spcPct val="0"/>
              </a:spcBef>
            </a:pPr>
            <a:endParaRPr lang="en-US" dirty="0" smtClean="0">
              <a:latin typeface="Arial" pitchFamily="34" charset="0"/>
              <a:ea typeface="ＭＳ Ｐゴシック" pitchFamily="34" charset="-128"/>
            </a:endParaRPr>
          </a:p>
          <a:p>
            <a:pPr defTabSz="482600" eaLnBrk="1" hangingPunct="1">
              <a:spcBef>
                <a:spcPct val="0"/>
              </a:spcBef>
            </a:pPr>
            <a:r>
              <a:rPr lang="en-US" dirty="0" smtClean="0">
                <a:latin typeface="Arial" pitchFamily="34" charset="0"/>
                <a:ea typeface="ＭＳ Ｐゴシック" pitchFamily="34" charset="-128"/>
              </a:rPr>
              <a:t>Bullets on left give background information on water supply forecasts.</a:t>
            </a:r>
          </a:p>
          <a:p>
            <a:pPr defTabSz="482600" eaLnBrk="1" hangingPunct="1">
              <a:spcBef>
                <a:spcPct val="0"/>
              </a:spcBef>
            </a:pPr>
            <a:endParaRPr lang="en-US" dirty="0" smtClean="0">
              <a:latin typeface="Arial" pitchFamily="34" charset="0"/>
              <a:ea typeface="ＭＳ Ｐゴシック" pitchFamily="34" charset="-128"/>
            </a:endParaRPr>
          </a:p>
          <a:p>
            <a:pPr defTabSz="482600" eaLnBrk="1" hangingPunct="1">
              <a:spcBef>
                <a:spcPct val="0"/>
              </a:spcBef>
            </a:pPr>
            <a:r>
              <a:rPr lang="en-US" dirty="0" smtClean="0">
                <a:latin typeface="Arial" pitchFamily="34" charset="0"/>
                <a:ea typeface="ＭＳ Ｐゴシック" pitchFamily="34" charset="-128"/>
              </a:rPr>
              <a:t>The upper right figure is hyperlinked to “live” website (www.cbrfc.noaa.gov/westernwater).  - Suggest clicking on website and giving a brief synopsis of current forecasts for western US. Note that most areas are extremely dry this year – particularly most all of California and the Colorado Basin. The Washington Cascades and the upper Arkansas River Basin are the only areas with above normal forecasts this year.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E19BC33F-A0DD-4259-9E06-2D9A32B437C0}" type="slidenum">
              <a:rPr lang="en-US" smtClean="0">
                <a:latin typeface="Arial" pitchFamily="34" charset="0"/>
                <a:ea typeface="ＭＳ Ｐゴシック" pitchFamily="34" charset="-128"/>
              </a:rPr>
              <a:pPr>
                <a:defRPr/>
              </a:pPr>
              <a:t>12</a:t>
            </a:fld>
            <a:endParaRPr lang="en-US" smtClean="0">
              <a:latin typeface="Arial" pitchFamily="34" charset="0"/>
              <a:ea typeface="ＭＳ Ｐゴシック" pitchFamily="34" charset="-128"/>
            </a:endParaRPr>
          </a:p>
        </p:txBody>
      </p:sp>
      <p:sp>
        <p:nvSpPr>
          <p:cNvPr id="43011" name="Rectangle 2"/>
          <p:cNvSpPr>
            <a:spLocks noGrp="1" noRot="1" noChangeAspect="1" noChangeArrowheads="1" noTextEdit="1"/>
          </p:cNvSpPr>
          <p:nvPr>
            <p:ph type="sldImg"/>
          </p:nvPr>
        </p:nvSpPr>
        <p:spPr>
          <a:xfrm>
            <a:off x="1258888" y="720725"/>
            <a:ext cx="4800600" cy="3600450"/>
          </a:xfrm>
          <a:ln/>
        </p:spPr>
      </p:sp>
      <p:sp>
        <p:nvSpPr>
          <p:cNvPr id="43012" name="Rectangle 3"/>
          <p:cNvSpPr>
            <a:spLocks noGrp="1" noChangeArrowheads="1"/>
          </p:cNvSpPr>
          <p:nvPr>
            <p:ph type="body" idx="1"/>
          </p:nvPr>
        </p:nvSpPr>
        <p:spPr>
          <a:noFill/>
          <a:ln/>
        </p:spPr>
        <p:txBody>
          <a:bodyPr/>
          <a:lstStyle/>
          <a:p>
            <a:pPr eaLnBrk="1" hangingPunct="1"/>
            <a:r>
              <a:rPr lang="en-US" dirty="0" smtClean="0">
                <a:latin typeface="Arial" pitchFamily="34" charset="0"/>
                <a:ea typeface="ＭＳ Ｐゴシック" pitchFamily="34" charset="-128"/>
              </a:rPr>
              <a:t>A deterministic model will produce a single hydrograph with a single value for any particular day.</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On the other hand, an ensemble of streamflow values can be used to create a probability graph for various flows. Here, the gray represents a very high </a:t>
            </a:r>
            <a:r>
              <a:rPr lang="en-US" dirty="0" err="1" smtClean="0">
                <a:latin typeface="Arial" pitchFamily="34" charset="0"/>
                <a:ea typeface="ＭＳ Ｐゴシック" pitchFamily="34" charset="-128"/>
              </a:rPr>
              <a:t>exceedance</a:t>
            </a:r>
            <a:r>
              <a:rPr lang="en-US" dirty="0" smtClean="0">
                <a:latin typeface="Arial" pitchFamily="34" charset="0"/>
                <a:ea typeface="ＭＳ Ｐゴシック" pitchFamily="34" charset="-128"/>
              </a:rPr>
              <a:t> probability, or a good chance that the flow will be this level or higher since all the traces were above this level. The color scale shows progressively lower chances of higher flows occurring.</a:t>
            </a:r>
          </a:p>
          <a:p>
            <a:pPr eaLnBrk="1" hangingPunct="1"/>
            <a:endParaRPr lang="en-US" dirty="0" smtClean="0">
              <a:latin typeface="Arial" pitchFamily="34" charset="0"/>
              <a:ea typeface="ＭＳ Ｐゴシック" pitchFamily="34" charset="-128"/>
            </a:endParaRPr>
          </a:p>
          <a:p>
            <a:pPr eaLnBrk="1" hangingPunct="1"/>
            <a:r>
              <a:rPr lang="en-US" dirty="0" smtClean="0">
                <a:latin typeface="Arial" pitchFamily="34" charset="0"/>
                <a:ea typeface="ＭＳ Ｐゴシック" pitchFamily="34" charset="-128"/>
              </a:rPr>
              <a:t>Now this is where deterministic and probabilistic forecasts differ. Say you would like to know streamflow conditions for a particular date of interest. If you used a deterministic approach, you would have a single value. This value is either right or wrong. However, with a probabilistic forecast, you would have a full range of flows and the associated chances of </a:t>
            </a:r>
            <a:r>
              <a:rPr lang="en-US" dirty="0" err="1" smtClean="0">
                <a:latin typeface="Arial" pitchFamily="34" charset="0"/>
                <a:ea typeface="ＭＳ Ｐゴシック" pitchFamily="34" charset="-128"/>
              </a:rPr>
              <a:t>exceedance</a:t>
            </a:r>
            <a:r>
              <a:rPr lang="en-US" dirty="0" smtClean="0">
                <a:latin typeface="Arial" pitchFamily="34" charset="0"/>
                <a:ea typeface="ＭＳ Ｐゴシック" pitchFamily="34" charset="-128"/>
              </a:rPr>
              <a:t>. In this case, the probabilistic forecast is neither right nor wrong. This is a verification challenge and is discussed later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87746" name="Rectangle 2"/>
          <p:cNvSpPr>
            <a:spLocks noGrp="1" noChangeArrowheads="1"/>
          </p:cNvSpPr>
          <p:nvPr>
            <p:ph type="ctrTitle"/>
          </p:nvPr>
        </p:nvSpPr>
        <p:spPr>
          <a:xfrm>
            <a:off x="228600" y="152400"/>
            <a:ext cx="8686800" cy="1752600"/>
          </a:xfrm>
          <a:effectLst>
            <a:outerShdw blurRad="63500" dist="17961" dir="2700000" algn="ctr" rotWithShape="0">
              <a:srgbClr val="CC9900">
                <a:alpha val="50000"/>
              </a:srgbClr>
            </a:outerShdw>
          </a:effectLst>
        </p:spPr>
        <p:txBody>
          <a:bodyPr/>
          <a:lstStyle>
            <a:lvl1pPr>
              <a:lnSpc>
                <a:spcPct val="80000"/>
              </a:lnSpc>
              <a:defRPr sz="6000">
                <a:solidFill>
                  <a:srgbClr val="FFFFCC"/>
                </a:solidFill>
              </a:defRPr>
            </a:lvl1pPr>
          </a:lstStyle>
          <a:p>
            <a:r>
              <a:rPr lang="en-US"/>
              <a:t>Click to edit Master title style</a:t>
            </a:r>
          </a:p>
        </p:txBody>
      </p:sp>
      <p:sp>
        <p:nvSpPr>
          <p:cNvPr id="287747" name="Rectangle 3"/>
          <p:cNvSpPr>
            <a:spLocks noGrp="1" noChangeArrowheads="1"/>
          </p:cNvSpPr>
          <p:nvPr>
            <p:ph type="subTitle" idx="1"/>
          </p:nvPr>
        </p:nvSpPr>
        <p:spPr>
          <a:xfrm>
            <a:off x="4191000" y="4841875"/>
            <a:ext cx="4953000" cy="1863725"/>
          </a:xfrm>
        </p:spPr>
        <p:txBody>
          <a:bodyPr lIns="0" rIns="182880"/>
          <a:lstStyle>
            <a:lvl1pPr algn="r">
              <a:defRPr sz="2000">
                <a:solidFill>
                  <a:srgbClr val="FFFFCC"/>
                </a:solidFill>
                <a:latin typeface="TradeGothicCondEighteen" pitchFamily="2"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a:ln/>
        </p:spPr>
        <p:txBody>
          <a:bodyPr/>
          <a:lstStyle>
            <a:lvl1pPr>
              <a:defRPr/>
            </a:lvl1pPr>
          </a:lstStyle>
          <a:p>
            <a:pPr>
              <a:defRPr/>
            </a:pPr>
            <a:fld id="{ADF90CA4-6937-4E33-858A-DA1484903B2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0"/>
            <a:ext cx="22288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0"/>
            <a:ext cx="65341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a:ln/>
        </p:spPr>
        <p:txBody>
          <a:bodyPr/>
          <a:lstStyle>
            <a:lvl1pPr>
              <a:defRPr/>
            </a:lvl1pPr>
          </a:lstStyle>
          <a:p>
            <a:pPr>
              <a:defRPr/>
            </a:pPr>
            <a:fld id="{9455D697-3601-41CC-87B9-A38B33580AC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65" charset="-128"/>
                <a:cs typeface="+mn-cs"/>
              </a:defRPr>
            </a:lvl1pPr>
          </a:lstStyle>
          <a:p>
            <a:pPr>
              <a:defRPr/>
            </a:pPr>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pPr>
              <a:defRPr/>
            </a:pPr>
            <a:fld id="{EB35ECDE-181D-42F4-B317-8D6373EEB22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a:ln/>
        </p:spPr>
        <p:txBody>
          <a:bodyPr/>
          <a:lstStyle>
            <a:lvl1pPr>
              <a:defRPr/>
            </a:lvl1pPr>
          </a:lstStyle>
          <a:p>
            <a:pPr>
              <a:defRPr/>
            </a:pPr>
            <a:fld id="{49AEE683-8EC9-4863-A2E6-706D1E5CC3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5" name="Rectangle 6"/>
          <p:cNvSpPr>
            <a:spLocks noGrp="1" noChangeArrowheads="1"/>
          </p:cNvSpPr>
          <p:nvPr>
            <p:ph type="sldNum" sz="quarter" idx="11"/>
          </p:nvPr>
        </p:nvSpPr>
        <p:spPr>
          <a:ln/>
        </p:spPr>
        <p:txBody>
          <a:bodyPr/>
          <a:lstStyle>
            <a:lvl1pPr>
              <a:defRPr/>
            </a:lvl1pPr>
          </a:lstStyle>
          <a:p>
            <a:pPr>
              <a:defRPr/>
            </a:pPr>
            <a:fld id="{E8282D77-F206-4510-A51C-3F4CF23DE81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6002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1600200"/>
            <a:ext cx="41529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6" name="Rectangle 6"/>
          <p:cNvSpPr>
            <a:spLocks noGrp="1" noChangeArrowheads="1"/>
          </p:cNvSpPr>
          <p:nvPr>
            <p:ph type="sldNum" sz="quarter" idx="11"/>
          </p:nvPr>
        </p:nvSpPr>
        <p:spPr>
          <a:ln/>
        </p:spPr>
        <p:txBody>
          <a:bodyPr/>
          <a:lstStyle>
            <a:lvl1pPr>
              <a:defRPr/>
            </a:lvl1pPr>
          </a:lstStyle>
          <a:p>
            <a:pPr>
              <a:defRPr/>
            </a:pPr>
            <a:fld id="{81638B34-EE6B-4668-932F-39DBD7FDDCB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8" name="Rectangle 6"/>
          <p:cNvSpPr>
            <a:spLocks noGrp="1" noChangeArrowheads="1"/>
          </p:cNvSpPr>
          <p:nvPr>
            <p:ph type="sldNum" sz="quarter" idx="11"/>
          </p:nvPr>
        </p:nvSpPr>
        <p:spPr>
          <a:ln/>
        </p:spPr>
        <p:txBody>
          <a:bodyPr/>
          <a:lstStyle>
            <a:lvl1pPr>
              <a:defRPr/>
            </a:lvl1pPr>
          </a:lstStyle>
          <a:p>
            <a:pPr>
              <a:defRPr/>
            </a:pPr>
            <a:fld id="{7A352973-344B-4AE1-90B7-2A17DF1B1E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4" name="Rectangle 6"/>
          <p:cNvSpPr>
            <a:spLocks noGrp="1" noChangeArrowheads="1"/>
          </p:cNvSpPr>
          <p:nvPr>
            <p:ph type="sldNum" sz="quarter" idx="11"/>
          </p:nvPr>
        </p:nvSpPr>
        <p:spPr>
          <a:ln/>
        </p:spPr>
        <p:txBody>
          <a:bodyPr/>
          <a:lstStyle>
            <a:lvl1pPr>
              <a:defRPr/>
            </a:lvl1pPr>
          </a:lstStyle>
          <a:p>
            <a:pPr>
              <a:defRPr/>
            </a:pPr>
            <a:fld id="{771705F4-40B7-4061-A9D6-585D4CAAAC2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3" name="Rectangle 6"/>
          <p:cNvSpPr>
            <a:spLocks noGrp="1" noChangeArrowheads="1"/>
          </p:cNvSpPr>
          <p:nvPr>
            <p:ph type="sldNum" sz="quarter" idx="11"/>
          </p:nvPr>
        </p:nvSpPr>
        <p:spPr>
          <a:ln/>
        </p:spPr>
        <p:txBody>
          <a:bodyPr/>
          <a:lstStyle>
            <a:lvl1pPr>
              <a:defRPr/>
            </a:lvl1pPr>
          </a:lstStyle>
          <a:p>
            <a:pPr>
              <a:defRPr/>
            </a:pPr>
            <a:fld id="{51CA7675-5651-474C-8F9F-DB5E6E78EF2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6" name="Rectangle 6"/>
          <p:cNvSpPr>
            <a:spLocks noGrp="1" noChangeArrowheads="1"/>
          </p:cNvSpPr>
          <p:nvPr>
            <p:ph type="sldNum" sz="quarter" idx="11"/>
          </p:nvPr>
        </p:nvSpPr>
        <p:spPr>
          <a:ln/>
        </p:spPr>
        <p:txBody>
          <a:bodyPr/>
          <a:lstStyle>
            <a:lvl1pPr>
              <a:defRPr/>
            </a:lvl1pPr>
          </a:lstStyle>
          <a:p>
            <a:pPr>
              <a:defRPr/>
            </a:pPr>
            <a:fld id="{209CA70E-C1E1-47F9-8856-D3A4AB2479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SES Summit 2007: NOAA's Integrated Water Resource Services</a:t>
            </a:r>
          </a:p>
        </p:txBody>
      </p:sp>
      <p:sp>
        <p:nvSpPr>
          <p:cNvPr id="6" name="Rectangle 6"/>
          <p:cNvSpPr>
            <a:spLocks noGrp="1" noChangeArrowheads="1"/>
          </p:cNvSpPr>
          <p:nvPr>
            <p:ph type="sldNum" sz="quarter" idx="11"/>
          </p:nvPr>
        </p:nvSpPr>
        <p:spPr>
          <a:ln/>
        </p:spPr>
        <p:txBody>
          <a:bodyPr/>
          <a:lstStyle>
            <a:lvl1pPr>
              <a:defRPr/>
            </a:lvl1pPr>
          </a:lstStyle>
          <a:p>
            <a:pPr>
              <a:defRPr/>
            </a:pPr>
            <a:fld id="{BF9A57F7-1063-4616-BB34-8D75272A41A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image" Target="../media/image1.png"/><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image" Target="../media/image3.png"/><Relationship Id="rId8" Type="http://schemas.openxmlformats.org/officeDocument/2006/relationships/slideLayout" Target="../slideLayouts/slideLayout8.xml"/><Relationship Id="rId13" Type="http://schemas.openxmlformats.org/officeDocument/2006/relationships/theme" Target="../theme/theme1.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image" Target="../media/image2.png"/><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accent1">
            <a:lumMod val="50000"/>
          </a:schemeClr>
        </a:solidFill>
        <a:effectLst/>
      </p:bgPr>
    </p:bg>
    <p:spTree>
      <p:nvGrpSpPr>
        <p:cNvPr id="1" name=""/>
        <p:cNvGrpSpPr/>
        <p:nvPr/>
      </p:nvGrpSpPr>
      <p:grpSpPr>
        <a:xfrm>
          <a:off x="0" y="0"/>
          <a:ext cx="0" cy="0"/>
          <a:chOff x="0" y="0"/>
          <a:chExt cx="0" cy="0"/>
        </a:xfrm>
      </p:grpSpPr>
      <p:sp>
        <p:nvSpPr>
          <p:cNvPr id="286722" name="Rectangle 2"/>
          <p:cNvSpPr>
            <a:spLocks noChangeArrowheads="1"/>
          </p:cNvSpPr>
          <p:nvPr/>
        </p:nvSpPr>
        <p:spPr bwMode="auto">
          <a:xfrm>
            <a:off x="0" y="6553200"/>
            <a:ext cx="9144000" cy="304800"/>
          </a:xfrm>
          <a:prstGeom prst="rect">
            <a:avLst/>
          </a:prstGeom>
          <a:gradFill rotWithShape="1">
            <a:gsLst>
              <a:gs pos="0">
                <a:schemeClr val="bg1"/>
              </a:gs>
              <a:gs pos="100000">
                <a:srgbClr val="DDDDDD"/>
              </a:gs>
            </a:gsLst>
            <a:lin ang="5400000" scaled="1"/>
          </a:gradFill>
          <a:ln w="9525">
            <a:noFill/>
            <a:miter lim="800000"/>
            <a:headEnd/>
            <a:tailEnd/>
          </a:ln>
          <a:effectLst/>
        </p:spPr>
        <p:txBody>
          <a:bodyPr wrap="none" anchor="ctr"/>
          <a:lstStyle/>
          <a:p>
            <a:pPr>
              <a:defRPr/>
            </a:pPr>
            <a:endParaRPr lang="en-US">
              <a:latin typeface="Arial" charset="0"/>
              <a:ea typeface="ＭＳ Ｐゴシック" pitchFamily="-65" charset="-128"/>
            </a:endParaRPr>
          </a:p>
        </p:txBody>
      </p:sp>
      <p:sp>
        <p:nvSpPr>
          <p:cNvPr id="286723" name="Rectangle 3"/>
          <p:cNvSpPr>
            <a:spLocks noGrp="1" noChangeArrowheads="1"/>
          </p:cNvSpPr>
          <p:nvPr>
            <p:ph type="title"/>
          </p:nvPr>
        </p:nvSpPr>
        <p:spPr bwMode="auto">
          <a:xfrm>
            <a:off x="1676400" y="0"/>
            <a:ext cx="7467600" cy="15240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228600" y="1600200"/>
            <a:ext cx="84582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86725" name="Rectangle 5"/>
          <p:cNvSpPr>
            <a:spLocks noGrp="1" noChangeArrowheads="1"/>
          </p:cNvSpPr>
          <p:nvPr>
            <p:ph type="ftr" sz="quarter" idx="3"/>
          </p:nvPr>
        </p:nvSpPr>
        <p:spPr bwMode="auto">
          <a:xfrm>
            <a:off x="434975" y="6553200"/>
            <a:ext cx="7718425"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radeGothicCondEighteenObl" pitchFamily="2" charset="0"/>
                <a:ea typeface="ＭＳ Ｐゴシック" pitchFamily="-65" charset="-128"/>
                <a:cs typeface="+mn-cs"/>
              </a:defRPr>
            </a:lvl1pPr>
          </a:lstStyle>
          <a:p>
            <a:pPr>
              <a:defRPr/>
            </a:pPr>
            <a:r>
              <a:rPr lang="en-US"/>
              <a:t>SES Summit 2007: NOAA's Integrated Water Resource Services</a:t>
            </a:r>
          </a:p>
        </p:txBody>
      </p:sp>
      <p:sp>
        <p:nvSpPr>
          <p:cNvPr id="286726" name="Rectangle 6"/>
          <p:cNvSpPr>
            <a:spLocks noGrp="1" noChangeArrowheads="1"/>
          </p:cNvSpPr>
          <p:nvPr>
            <p:ph type="sldNum" sz="quarter" idx="4"/>
          </p:nvPr>
        </p:nvSpPr>
        <p:spPr bwMode="auto">
          <a:xfrm>
            <a:off x="8153400" y="6553200"/>
            <a:ext cx="990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radeGothicBoldTwo" pitchFamily="2" charset="0"/>
                <a:ea typeface="ＭＳ Ｐゴシック" pitchFamily="-65" charset="-128"/>
                <a:cs typeface="+mn-cs"/>
              </a:defRPr>
            </a:lvl1pPr>
          </a:lstStyle>
          <a:p>
            <a:pPr>
              <a:defRPr/>
            </a:pPr>
            <a:fld id="{E8E1411F-34CD-49CF-B00D-0FEBAFC6D30B}" type="slidenum">
              <a:rPr lang="en-US"/>
              <a:pPr>
                <a:defRPr/>
              </a:pPr>
              <a:t>‹#›</a:t>
            </a:fld>
            <a:endParaRPr lang="en-US"/>
          </a:p>
        </p:txBody>
      </p:sp>
      <p:pic>
        <p:nvPicPr>
          <p:cNvPr id="1031" name="Picture 7" descr="Dept of Commerce Seal"/>
          <p:cNvPicPr>
            <a:picLocks noChangeAspect="1" noChangeArrowheads="1"/>
          </p:cNvPicPr>
          <p:nvPr/>
        </p:nvPicPr>
        <p:blipFill>
          <a:blip r:embed="rId14"/>
          <a:srcRect/>
          <a:stretch>
            <a:fillRect/>
          </a:stretch>
        </p:blipFill>
        <p:spPr bwMode="auto">
          <a:xfrm>
            <a:off x="42863" y="6597650"/>
            <a:ext cx="228600" cy="227013"/>
          </a:xfrm>
          <a:prstGeom prst="rect">
            <a:avLst/>
          </a:prstGeom>
          <a:noFill/>
          <a:ln w="9525">
            <a:noFill/>
            <a:miter lim="800000"/>
            <a:headEnd/>
            <a:tailEnd/>
          </a:ln>
        </p:spPr>
      </p:pic>
      <p:pic>
        <p:nvPicPr>
          <p:cNvPr id="1032" name="Picture 8" descr="NOAA"/>
          <p:cNvPicPr>
            <a:picLocks noChangeAspect="1" noChangeArrowheads="1"/>
          </p:cNvPicPr>
          <p:nvPr/>
        </p:nvPicPr>
        <p:blipFill>
          <a:blip r:embed="rId15"/>
          <a:srcRect/>
          <a:stretch>
            <a:fillRect/>
          </a:stretch>
        </p:blipFill>
        <p:spPr bwMode="auto">
          <a:xfrm>
            <a:off x="271463" y="6596063"/>
            <a:ext cx="228600" cy="228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3"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dt="0"/>
  <p:txStyles>
    <p:titleStyle>
      <a:lvl1pPr algn="r" rtl="0" eaLnBrk="0" fontAlgn="base" hangingPunct="0">
        <a:lnSpc>
          <a:spcPct val="75000"/>
        </a:lnSpc>
        <a:spcBef>
          <a:spcPct val="0"/>
        </a:spcBef>
        <a:spcAft>
          <a:spcPct val="0"/>
        </a:spcAft>
        <a:defRPr sz="5400">
          <a:solidFill>
            <a:srgbClr val="006600"/>
          </a:solidFill>
          <a:latin typeface="+mj-lt"/>
          <a:ea typeface="ＭＳ Ｐゴシック" pitchFamily="-110" charset="-128"/>
          <a:cs typeface="ＭＳ Ｐゴシック" pitchFamily="-110" charset="-128"/>
        </a:defRPr>
      </a:lvl1pPr>
      <a:lvl2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2pPr>
      <a:lvl3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3pPr>
      <a:lvl4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4pPr>
      <a:lvl5pPr algn="r" rtl="0" eaLnBrk="0" fontAlgn="base" hangingPunct="0">
        <a:lnSpc>
          <a:spcPct val="75000"/>
        </a:lnSpc>
        <a:spcBef>
          <a:spcPct val="0"/>
        </a:spcBef>
        <a:spcAft>
          <a:spcPct val="0"/>
        </a:spcAft>
        <a:defRPr sz="5400">
          <a:solidFill>
            <a:srgbClr val="006600"/>
          </a:solidFill>
          <a:latin typeface="PeignotDMed" pitchFamily="34" charset="0"/>
          <a:ea typeface="ＭＳ Ｐゴシック" pitchFamily="-110" charset="-128"/>
          <a:cs typeface="ＭＳ Ｐゴシック" pitchFamily="-110" charset="-128"/>
        </a:defRPr>
      </a:lvl5pPr>
      <a:lvl6pPr marL="457200" algn="r" rtl="0" fontAlgn="base">
        <a:lnSpc>
          <a:spcPct val="75000"/>
        </a:lnSpc>
        <a:spcBef>
          <a:spcPct val="0"/>
        </a:spcBef>
        <a:spcAft>
          <a:spcPct val="0"/>
        </a:spcAft>
        <a:defRPr sz="5400">
          <a:solidFill>
            <a:srgbClr val="006600"/>
          </a:solidFill>
          <a:latin typeface="PeignotDMed" pitchFamily="34" charset="0"/>
        </a:defRPr>
      </a:lvl6pPr>
      <a:lvl7pPr marL="914400" algn="r" rtl="0" fontAlgn="base">
        <a:lnSpc>
          <a:spcPct val="75000"/>
        </a:lnSpc>
        <a:spcBef>
          <a:spcPct val="0"/>
        </a:spcBef>
        <a:spcAft>
          <a:spcPct val="0"/>
        </a:spcAft>
        <a:defRPr sz="5400">
          <a:solidFill>
            <a:srgbClr val="006600"/>
          </a:solidFill>
          <a:latin typeface="PeignotDMed" pitchFamily="34" charset="0"/>
        </a:defRPr>
      </a:lvl7pPr>
      <a:lvl8pPr marL="1371600" algn="r" rtl="0" fontAlgn="base">
        <a:lnSpc>
          <a:spcPct val="75000"/>
        </a:lnSpc>
        <a:spcBef>
          <a:spcPct val="0"/>
        </a:spcBef>
        <a:spcAft>
          <a:spcPct val="0"/>
        </a:spcAft>
        <a:defRPr sz="5400">
          <a:solidFill>
            <a:srgbClr val="006600"/>
          </a:solidFill>
          <a:latin typeface="PeignotDMed" pitchFamily="34" charset="0"/>
        </a:defRPr>
      </a:lvl8pPr>
      <a:lvl9pPr marL="1828800" algn="r" rtl="0" fontAlgn="base">
        <a:lnSpc>
          <a:spcPct val="75000"/>
        </a:lnSpc>
        <a:spcBef>
          <a:spcPct val="0"/>
        </a:spcBef>
        <a:spcAft>
          <a:spcPct val="0"/>
        </a:spcAft>
        <a:defRPr sz="5400">
          <a:solidFill>
            <a:srgbClr val="006600"/>
          </a:solidFill>
          <a:latin typeface="PeignotDMed" pitchFamily="34" charset="0"/>
        </a:defRPr>
      </a:lvl9pPr>
    </p:titleStyle>
    <p:bodyStyle>
      <a:lvl1pPr marL="342900" indent="-342900" algn="l" rtl="0" eaLnBrk="0" fontAlgn="base" hangingPunct="0">
        <a:spcBef>
          <a:spcPct val="35000"/>
        </a:spcBef>
        <a:spcAft>
          <a:spcPct val="0"/>
        </a:spcAft>
        <a:defRPr sz="2600">
          <a:solidFill>
            <a:schemeClr val="tx1"/>
          </a:solidFill>
          <a:latin typeface="+mn-lt"/>
          <a:ea typeface="ＭＳ Ｐゴシック" pitchFamily="-110" charset="-128"/>
          <a:cs typeface="ＭＳ Ｐゴシック" pitchFamily="-110" charset="-128"/>
        </a:defRPr>
      </a:lvl1pPr>
      <a:lvl2pPr marL="635000" indent="-285750" algn="l" rtl="0" eaLnBrk="0" fontAlgn="base" hangingPunct="0">
        <a:spcBef>
          <a:spcPct val="0"/>
        </a:spcBef>
        <a:spcAft>
          <a:spcPct val="20000"/>
        </a:spcAft>
        <a:buBlip>
          <a:blip r:embed="rId16"/>
        </a:buBlip>
        <a:defRPr sz="2000">
          <a:solidFill>
            <a:schemeClr val="tx1"/>
          </a:solidFill>
          <a:latin typeface="TradeGothicCondEighteen" pitchFamily="2" charset="0"/>
          <a:ea typeface="ＭＳ Ｐゴシック" charset="-128"/>
        </a:defRPr>
      </a:lvl2pPr>
      <a:lvl3pPr marL="1033463" indent="-228600" algn="l" rtl="0" eaLnBrk="0" fontAlgn="base" hangingPunct="0">
        <a:spcBef>
          <a:spcPct val="0"/>
        </a:spcBef>
        <a:spcAft>
          <a:spcPct val="20000"/>
        </a:spcAft>
        <a:buSzPct val="95000"/>
        <a:buBlip>
          <a:blip r:embed="rId17"/>
        </a:buBlip>
        <a:defRPr>
          <a:solidFill>
            <a:schemeClr val="tx1"/>
          </a:solidFill>
          <a:latin typeface="TradeGothicCondEighteen" pitchFamily="2" charset="0"/>
          <a:ea typeface="ＭＳ Ｐゴシック" charset="-128"/>
        </a:defRPr>
      </a:lvl3pPr>
      <a:lvl4pPr marL="1490663" indent="-228600" algn="l" rtl="0" eaLnBrk="0" fontAlgn="base" hangingPunct="0">
        <a:spcBef>
          <a:spcPct val="0"/>
        </a:spcBef>
        <a:spcAft>
          <a:spcPct val="20000"/>
        </a:spcAft>
        <a:buBlip>
          <a:blip r:embed="rId18"/>
        </a:buBlip>
        <a:defRPr sz="1600">
          <a:solidFill>
            <a:schemeClr val="tx1"/>
          </a:solidFill>
          <a:latin typeface="TradeGothicCondEighteen" pitchFamily="2" charset="0"/>
          <a:ea typeface="ＭＳ Ｐゴシック" charset="-128"/>
        </a:defRPr>
      </a:lvl4pPr>
      <a:lvl5pPr marL="2057400" indent="-228600" algn="l" rtl="0" eaLnBrk="0" fontAlgn="base" hangingPunct="0">
        <a:spcBef>
          <a:spcPct val="20000"/>
        </a:spcBef>
        <a:spcAft>
          <a:spcPct val="0"/>
        </a:spcAft>
        <a:buChar char="»"/>
        <a:defRPr sz="1600">
          <a:solidFill>
            <a:schemeClr val="tx1"/>
          </a:solidFill>
          <a:latin typeface="TradeGothicCondEighteen" pitchFamily="2" charset="0"/>
          <a:ea typeface="ＭＳ Ｐゴシック" charset="-128"/>
        </a:defRPr>
      </a:lvl5pPr>
      <a:lvl6pPr marL="25146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6pPr>
      <a:lvl7pPr marL="29718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7pPr>
      <a:lvl8pPr marL="34290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8pPr>
      <a:lvl9pPr marL="3886200" indent="-228600" algn="l" rtl="0" fontAlgn="base">
        <a:spcBef>
          <a:spcPct val="20000"/>
        </a:spcBef>
        <a:spcAft>
          <a:spcPct val="0"/>
        </a:spcAft>
        <a:buChar char="»"/>
        <a:defRPr sz="1600">
          <a:solidFill>
            <a:schemeClr val="tx1"/>
          </a:solidFill>
          <a:latin typeface="TradeGothicCondEighteen" pitchFamily="2"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3"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3" Type="http://schemas.openxmlformats.org/officeDocument/2006/relationships/image" Target="../media/image1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3" Type="http://schemas.openxmlformats.org/officeDocument/2006/relationships/notesSlide" Target="../notesSlides/notesSlide5.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image" Target="../media/image23.png"/><Relationship Id="rId3" Type="http://schemas.openxmlformats.org/officeDocument/2006/relationships/image" Target="../media/image24.png"/><Relationship Id="rId5" Type="http://schemas.openxmlformats.org/officeDocument/2006/relationships/image" Target="../media/image26.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3" Type="http://schemas.openxmlformats.org/officeDocument/2006/relationships/image" Target="../media/image2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3"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image" Target="../media/image15.png"/><Relationship Id="rId4"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jpeg"/><Relationship Id="rId5"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234506" name="Rectangle 10"/>
          <p:cNvSpPr>
            <a:spLocks noGrp="1" noChangeArrowheads="1"/>
          </p:cNvSpPr>
          <p:nvPr>
            <p:ph type="ctrTitle"/>
          </p:nvPr>
        </p:nvSpPr>
        <p:spPr>
          <a:xfrm>
            <a:off x="228600" y="152400"/>
            <a:ext cx="8686800" cy="1371600"/>
          </a:xfrm>
        </p:spPr>
        <p:txBody>
          <a:bodyPr/>
          <a:lstStyle/>
          <a:p>
            <a:pPr algn="ctr" eaLnBrk="1" hangingPunct="1">
              <a:defRPr/>
            </a:pPr>
            <a:r>
              <a:rPr lang="en-US" sz="3200" dirty="0" smtClean="0">
                <a:latin typeface="Courier New" pitchFamily="49" charset="0"/>
                <a:ea typeface="ＭＳ Ｐゴシック" pitchFamily="-65" charset="-128"/>
                <a:cs typeface="Courier New" pitchFamily="49" charset="0"/>
              </a:rPr>
              <a:t>Colorado Basin </a:t>
            </a:r>
            <a:br>
              <a:rPr lang="en-US" sz="3200" dirty="0" smtClean="0">
                <a:latin typeface="Courier New" pitchFamily="49" charset="0"/>
                <a:ea typeface="ＭＳ Ｐゴシック" pitchFamily="-65" charset="-128"/>
                <a:cs typeface="Courier New" pitchFamily="49" charset="0"/>
              </a:rPr>
            </a:br>
            <a:r>
              <a:rPr lang="en-US" sz="3200" dirty="0" smtClean="0">
                <a:latin typeface="Courier New" pitchFamily="49" charset="0"/>
                <a:ea typeface="ＭＳ Ｐゴシック" pitchFamily="-65" charset="-128"/>
                <a:cs typeface="Courier New" pitchFamily="49" charset="0"/>
              </a:rPr>
              <a:t>River Forecast Center</a:t>
            </a:r>
            <a:br>
              <a:rPr lang="en-US" sz="3200" dirty="0" smtClean="0">
                <a:latin typeface="Courier New" pitchFamily="49" charset="0"/>
                <a:ea typeface="ＭＳ Ｐゴシック" pitchFamily="-65" charset="-128"/>
                <a:cs typeface="Courier New" pitchFamily="49" charset="0"/>
              </a:rPr>
            </a:br>
            <a:endParaRPr lang="en-US" sz="3200" dirty="0" smtClean="0">
              <a:latin typeface="Courier New" pitchFamily="49" charset="0"/>
              <a:ea typeface="ＭＳ Ｐゴシック" pitchFamily="-65" charset="-128"/>
              <a:cs typeface="Courier New" pitchFamily="49" charset="0"/>
            </a:endParaRPr>
          </a:p>
        </p:txBody>
      </p:sp>
      <p:sp>
        <p:nvSpPr>
          <p:cNvPr id="4099" name="Rectangle 11"/>
          <p:cNvSpPr>
            <a:spLocks noGrp="1" noChangeArrowheads="1"/>
          </p:cNvSpPr>
          <p:nvPr>
            <p:ph type="subTitle" idx="1"/>
          </p:nvPr>
        </p:nvSpPr>
        <p:spPr>
          <a:xfrm>
            <a:off x="152400" y="3886200"/>
            <a:ext cx="5943600" cy="1524000"/>
          </a:xfrm>
        </p:spPr>
        <p:txBody>
          <a:bodyPr/>
          <a:lstStyle/>
          <a:p>
            <a:pPr marL="0" indent="0" algn="l" eaLnBrk="1" hangingPunct="1"/>
            <a:r>
              <a:rPr lang="en-US" b="1" dirty="0" smtClean="0">
                <a:latin typeface="Courier New" pitchFamily="49" charset="0"/>
                <a:ea typeface="ＭＳ Ｐゴシック" pitchFamily="34" charset="-128"/>
                <a:cs typeface="Courier New" pitchFamily="49" charset="0"/>
              </a:rPr>
              <a:t>Greg Smith</a:t>
            </a:r>
          </a:p>
          <a:p>
            <a:pPr marL="0" indent="0" algn="l" eaLnBrk="1" hangingPunct="1"/>
            <a:r>
              <a:rPr lang="en-US" b="1" dirty="0" smtClean="0">
                <a:latin typeface="Courier New" pitchFamily="49" charset="0"/>
                <a:ea typeface="ＭＳ Ｐゴシック" pitchFamily="34" charset="-128"/>
                <a:cs typeface="Courier New" pitchFamily="49" charset="0"/>
              </a:rPr>
              <a:t>Senior Hydrologist</a:t>
            </a:r>
          </a:p>
          <a:p>
            <a:pPr marL="0" indent="0" algn="l" eaLnBrk="1" hangingPunct="1"/>
            <a:r>
              <a:rPr lang="en-US" b="1" dirty="0" smtClean="0">
                <a:latin typeface="Courier New" pitchFamily="49" charset="0"/>
                <a:ea typeface="ＭＳ Ｐゴシック" pitchFamily="34" charset="-128"/>
                <a:cs typeface="Courier New" pitchFamily="49" charset="0"/>
              </a:rPr>
              <a:t>National Weather Service</a:t>
            </a:r>
          </a:p>
          <a:p>
            <a:pPr marL="0" indent="0" algn="l" eaLnBrk="1" hangingPunct="1"/>
            <a:r>
              <a:rPr lang="en-US" b="1" dirty="0" smtClean="0">
                <a:latin typeface="Courier New" pitchFamily="49" charset="0"/>
                <a:ea typeface="ＭＳ Ｐゴシック" pitchFamily="34" charset="-128"/>
                <a:cs typeface="Courier New" pitchFamily="49" charset="0"/>
              </a:rPr>
              <a:t>Colorado Basin River Forecast Center</a:t>
            </a:r>
          </a:p>
          <a:p>
            <a:pPr marL="0" indent="0" eaLnBrk="1" hangingPunct="1"/>
            <a:endParaRPr lang="en-US" sz="2400" dirty="0" smtClean="0">
              <a:latin typeface="TradeGothicBoldTwo"/>
              <a:ea typeface="ＭＳ Ｐゴシック" pitchFamily="34" charset="-128"/>
            </a:endParaRPr>
          </a:p>
          <a:p>
            <a:pPr marL="0" indent="0" eaLnBrk="1" hangingPunct="1"/>
            <a:r>
              <a:rPr lang="en-US" b="1" dirty="0" smtClean="0">
                <a:latin typeface="Courier New" pitchFamily="49" charset="0"/>
                <a:ea typeface="ＭＳ Ｐゴシック" pitchFamily="34" charset="-128"/>
              </a:rPr>
              <a:t>January 25, 2011</a:t>
            </a:r>
          </a:p>
          <a:p>
            <a:pPr marL="0" indent="0" eaLnBrk="1" hangingPunct="1"/>
            <a:endParaRPr lang="en-US" dirty="0" smtClean="0">
              <a:latin typeface="TradeGothicBoldTwo"/>
              <a:ea typeface="ＭＳ Ｐゴシック" pitchFamily="34" charset="-128"/>
            </a:endParaRPr>
          </a:p>
        </p:txBody>
      </p:sp>
      <p:sp>
        <p:nvSpPr>
          <p:cNvPr id="4100" name="Rectangle 6"/>
          <p:cNvSpPr>
            <a:spLocks noChangeArrowheads="1"/>
          </p:cNvSpPr>
          <p:nvPr/>
        </p:nvSpPr>
        <p:spPr bwMode="auto">
          <a:xfrm>
            <a:off x="4479925" y="5791200"/>
            <a:ext cx="184150" cy="366713"/>
          </a:xfrm>
          <a:prstGeom prst="rect">
            <a:avLst/>
          </a:prstGeom>
          <a:noFill/>
          <a:ln w="9525">
            <a:noFill/>
            <a:miter lim="800000"/>
            <a:headEnd/>
            <a:tailEnd/>
          </a:ln>
        </p:spPr>
        <p:txBody>
          <a:bodyPr wrap="none">
            <a:spAutoFit/>
          </a:bodyPr>
          <a:lstStyle/>
          <a:p>
            <a:pPr algn="ctr"/>
            <a:endParaRPr lang="en-US" b="1">
              <a:solidFill>
                <a:schemeClr val="bg1"/>
              </a:solidFill>
            </a:endParaRPr>
          </a:p>
        </p:txBody>
      </p:sp>
      <p:sp>
        <p:nvSpPr>
          <p:cNvPr id="4101" name="TextBox 4"/>
          <p:cNvSpPr txBox="1">
            <a:spLocks noChangeArrowheads="1"/>
          </p:cNvSpPr>
          <p:nvPr/>
        </p:nvSpPr>
        <p:spPr bwMode="auto">
          <a:xfrm>
            <a:off x="4724400" y="1371600"/>
            <a:ext cx="3581400" cy="2308324"/>
          </a:xfrm>
          <a:prstGeom prst="rect">
            <a:avLst/>
          </a:prstGeom>
          <a:solidFill>
            <a:srgbClr val="5BBEEB"/>
          </a:solidFill>
          <a:ln w="9525">
            <a:noFill/>
            <a:miter lim="800000"/>
            <a:headEnd/>
            <a:tailEnd/>
          </a:ln>
        </p:spPr>
        <p:txBody>
          <a:bodyPr wrap="square">
            <a:spAutoFit/>
          </a:bodyPr>
          <a:lstStyle/>
          <a:p>
            <a:pPr algn="ctr"/>
            <a:r>
              <a:rPr lang="en-US" dirty="0"/>
              <a:t>Navajo Operations Meeting</a:t>
            </a:r>
          </a:p>
          <a:p>
            <a:pPr algn="ctr"/>
            <a:endParaRPr lang="en-US" dirty="0"/>
          </a:p>
          <a:p>
            <a:pPr algn="ctr"/>
            <a:endParaRPr lang="en-US" dirty="0"/>
          </a:p>
          <a:p>
            <a:pPr algn="ctr"/>
            <a:endParaRPr lang="en-US" dirty="0"/>
          </a:p>
          <a:p>
            <a:endParaRPr lang="en-US" dirty="0"/>
          </a:p>
          <a:p>
            <a:endParaRPr lang="en-US" dirty="0"/>
          </a:p>
          <a:p>
            <a:endParaRPr lang="en-US" dirty="0"/>
          </a:p>
          <a:p>
            <a:endParaRPr lang="en-US" dirty="0"/>
          </a:p>
        </p:txBody>
      </p:sp>
      <p:pic>
        <p:nvPicPr>
          <p:cNvPr id="4102" name="Picture 6"/>
          <p:cNvPicPr>
            <a:picLocks noChangeAspect="1" noChangeArrowheads="1"/>
          </p:cNvPicPr>
          <p:nvPr/>
        </p:nvPicPr>
        <p:blipFill>
          <a:blip r:embed="rId3"/>
          <a:srcRect/>
          <a:stretch>
            <a:fillRect/>
          </a:stretch>
        </p:blipFill>
        <p:spPr bwMode="auto">
          <a:xfrm>
            <a:off x="4953000" y="1748883"/>
            <a:ext cx="3200400" cy="1756317"/>
          </a:xfrm>
          <a:prstGeom prst="rect">
            <a:avLst/>
          </a:prstGeom>
          <a:noFill/>
          <a:ln w="9525">
            <a:noFill/>
            <a:miter lim="800000"/>
            <a:headEnd/>
            <a:tailEnd/>
          </a:ln>
        </p:spPr>
      </p:pic>
      <p:sp>
        <p:nvSpPr>
          <p:cNvPr id="7" name="TextBox 6"/>
          <p:cNvSpPr txBox="1"/>
          <p:nvPr/>
        </p:nvSpPr>
        <p:spPr>
          <a:xfrm>
            <a:off x="7010400" y="3505200"/>
            <a:ext cx="1676400" cy="215444"/>
          </a:xfrm>
          <a:prstGeom prst="rect">
            <a:avLst/>
          </a:prstGeom>
          <a:noFill/>
        </p:spPr>
        <p:txBody>
          <a:bodyPr wrap="square" rtlCol="0">
            <a:spAutoFit/>
          </a:bodyPr>
          <a:lstStyle/>
          <a:p>
            <a:r>
              <a:rPr lang="en-US" sz="800" dirty="0" smtClean="0">
                <a:latin typeface="Courier New" pitchFamily="49" charset="0"/>
                <a:cs typeface="Courier New" pitchFamily="49" charset="0"/>
              </a:rPr>
              <a:t>Image: Wikipedia</a:t>
            </a:r>
            <a:endParaRPr lang="en-US" sz="800" dirty="0">
              <a:latin typeface="Courier New" pitchFamily="49" charset="0"/>
              <a:cs typeface="Courier New" pitchFamily="49"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reeform 2"/>
          <p:cNvSpPr>
            <a:spLocks/>
          </p:cNvSpPr>
          <p:nvPr/>
        </p:nvSpPr>
        <p:spPr bwMode="auto">
          <a:xfrm>
            <a:off x="1231900" y="4279900"/>
            <a:ext cx="3911600" cy="546100"/>
          </a:xfrm>
          <a:custGeom>
            <a:avLst/>
            <a:gdLst>
              <a:gd name="T0" fmla="*/ 0 w 2464"/>
              <a:gd name="T1" fmla="*/ 2147483647 h 344"/>
              <a:gd name="T2" fmla="*/ 2147483647 w 2464"/>
              <a:gd name="T3" fmla="*/ 2147483647 h 344"/>
              <a:gd name="T4" fmla="*/ 2147483647 w 2464"/>
              <a:gd name="T5" fmla="*/ 2147483647 h 344"/>
              <a:gd name="T6" fmla="*/ 2147483647 w 2464"/>
              <a:gd name="T7" fmla="*/ 2147483647 h 344"/>
              <a:gd name="T8" fmla="*/ 2147483647 w 2464"/>
              <a:gd name="T9" fmla="*/ 2147483647 h 344"/>
              <a:gd name="T10" fmla="*/ 2147483647 w 2464"/>
              <a:gd name="T11" fmla="*/ 2147483647 h 344"/>
              <a:gd name="T12" fmla="*/ 2147483647 w 2464"/>
              <a:gd name="T13" fmla="*/ 2147483647 h 344"/>
              <a:gd name="T14" fmla="*/ 2147483647 w 2464"/>
              <a:gd name="T15" fmla="*/ 2147483647 h 344"/>
              <a:gd name="T16" fmla="*/ 2147483647 w 2464"/>
              <a:gd name="T17" fmla="*/ 2147483647 h 344"/>
              <a:gd name="T18" fmla="*/ 2147483647 w 2464"/>
              <a:gd name="T19" fmla="*/ 2147483647 h 344"/>
              <a:gd name="T20" fmla="*/ 2147483647 w 2464"/>
              <a:gd name="T21" fmla="*/ 2147483647 h 344"/>
              <a:gd name="T22" fmla="*/ 2147483647 w 2464"/>
              <a:gd name="T23" fmla="*/ 2147483647 h 344"/>
              <a:gd name="T24" fmla="*/ 2147483647 w 2464"/>
              <a:gd name="T25" fmla="*/ 2147483647 h 344"/>
              <a:gd name="T26" fmla="*/ 2147483647 w 2464"/>
              <a:gd name="T27" fmla="*/ 2147483647 h 344"/>
              <a:gd name="T28" fmla="*/ 2147483647 w 2464"/>
              <a:gd name="T29" fmla="*/ 2147483647 h 344"/>
              <a:gd name="T30" fmla="*/ 2147483647 w 2464"/>
              <a:gd name="T31" fmla="*/ 2147483647 h 344"/>
              <a:gd name="T32" fmla="*/ 2147483647 w 2464"/>
              <a:gd name="T33" fmla="*/ 2147483647 h 344"/>
              <a:gd name="T34" fmla="*/ 2147483647 w 2464"/>
              <a:gd name="T35" fmla="*/ 2147483647 h 344"/>
              <a:gd name="T36" fmla="*/ 2147483647 w 2464"/>
              <a:gd name="T37" fmla="*/ 2147483647 h 344"/>
              <a:gd name="T38" fmla="*/ 2147483647 w 2464"/>
              <a:gd name="T39" fmla="*/ 2147483647 h 344"/>
              <a:gd name="T40" fmla="*/ 2147483647 w 2464"/>
              <a:gd name="T41" fmla="*/ 2147483647 h 344"/>
              <a:gd name="T42" fmla="*/ 2147483647 w 2464"/>
              <a:gd name="T43" fmla="*/ 2147483647 h 344"/>
              <a:gd name="T44" fmla="*/ 2147483647 w 2464"/>
              <a:gd name="T45" fmla="*/ 2147483647 h 344"/>
              <a:gd name="T46" fmla="*/ 2147483647 w 2464"/>
              <a:gd name="T47" fmla="*/ 2147483647 h 344"/>
              <a:gd name="T48" fmla="*/ 2147483647 w 2464"/>
              <a:gd name="T49" fmla="*/ 2147483647 h 344"/>
              <a:gd name="T50" fmla="*/ 2147483647 w 2464"/>
              <a:gd name="T51" fmla="*/ 2147483647 h 344"/>
              <a:gd name="T52" fmla="*/ 2147483647 w 2464"/>
              <a:gd name="T53" fmla="*/ 2147483647 h 3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64"/>
              <a:gd name="T82" fmla="*/ 0 h 344"/>
              <a:gd name="T83" fmla="*/ 2464 w 2464"/>
              <a:gd name="T84" fmla="*/ 344 h 3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64" h="344">
                <a:moveTo>
                  <a:pt x="0" y="344"/>
                </a:moveTo>
                <a:cubicBezTo>
                  <a:pt x="16" y="328"/>
                  <a:pt x="32" y="312"/>
                  <a:pt x="48" y="296"/>
                </a:cubicBezTo>
                <a:cubicBezTo>
                  <a:pt x="56" y="288"/>
                  <a:pt x="69" y="289"/>
                  <a:pt x="80" y="288"/>
                </a:cubicBezTo>
                <a:cubicBezTo>
                  <a:pt x="117" y="284"/>
                  <a:pt x="155" y="284"/>
                  <a:pt x="192" y="280"/>
                </a:cubicBezTo>
                <a:cubicBezTo>
                  <a:pt x="211" y="278"/>
                  <a:pt x="229" y="275"/>
                  <a:pt x="248" y="272"/>
                </a:cubicBezTo>
                <a:cubicBezTo>
                  <a:pt x="253" y="264"/>
                  <a:pt x="256" y="253"/>
                  <a:pt x="264" y="248"/>
                </a:cubicBezTo>
                <a:cubicBezTo>
                  <a:pt x="278" y="239"/>
                  <a:pt x="312" y="232"/>
                  <a:pt x="312" y="232"/>
                </a:cubicBezTo>
                <a:cubicBezTo>
                  <a:pt x="344" y="235"/>
                  <a:pt x="377" y="232"/>
                  <a:pt x="408" y="240"/>
                </a:cubicBezTo>
                <a:cubicBezTo>
                  <a:pt x="419" y="243"/>
                  <a:pt x="423" y="257"/>
                  <a:pt x="432" y="264"/>
                </a:cubicBezTo>
                <a:cubicBezTo>
                  <a:pt x="459" y="283"/>
                  <a:pt x="505" y="302"/>
                  <a:pt x="536" y="312"/>
                </a:cubicBezTo>
                <a:cubicBezTo>
                  <a:pt x="557" y="309"/>
                  <a:pt x="580" y="311"/>
                  <a:pt x="600" y="304"/>
                </a:cubicBezTo>
                <a:cubicBezTo>
                  <a:pt x="628" y="294"/>
                  <a:pt x="638" y="262"/>
                  <a:pt x="672" y="256"/>
                </a:cubicBezTo>
                <a:cubicBezTo>
                  <a:pt x="739" y="244"/>
                  <a:pt x="806" y="240"/>
                  <a:pt x="872" y="224"/>
                </a:cubicBezTo>
                <a:cubicBezTo>
                  <a:pt x="901" y="205"/>
                  <a:pt x="927" y="185"/>
                  <a:pt x="952" y="160"/>
                </a:cubicBezTo>
                <a:cubicBezTo>
                  <a:pt x="1022" y="166"/>
                  <a:pt x="1071" y="176"/>
                  <a:pt x="1136" y="192"/>
                </a:cubicBezTo>
                <a:cubicBezTo>
                  <a:pt x="1210" y="167"/>
                  <a:pt x="1260" y="182"/>
                  <a:pt x="1328" y="216"/>
                </a:cubicBezTo>
                <a:cubicBezTo>
                  <a:pt x="1360" y="213"/>
                  <a:pt x="1392" y="212"/>
                  <a:pt x="1424" y="208"/>
                </a:cubicBezTo>
                <a:cubicBezTo>
                  <a:pt x="1489" y="199"/>
                  <a:pt x="1536" y="148"/>
                  <a:pt x="1592" y="120"/>
                </a:cubicBezTo>
                <a:cubicBezTo>
                  <a:pt x="1637" y="98"/>
                  <a:pt x="1702" y="81"/>
                  <a:pt x="1752" y="64"/>
                </a:cubicBezTo>
                <a:cubicBezTo>
                  <a:pt x="1800" y="67"/>
                  <a:pt x="1848" y="67"/>
                  <a:pt x="1896" y="72"/>
                </a:cubicBezTo>
                <a:cubicBezTo>
                  <a:pt x="1904" y="73"/>
                  <a:pt x="1912" y="78"/>
                  <a:pt x="1920" y="80"/>
                </a:cubicBezTo>
                <a:cubicBezTo>
                  <a:pt x="1941" y="86"/>
                  <a:pt x="1963" y="91"/>
                  <a:pt x="1984" y="96"/>
                </a:cubicBezTo>
                <a:cubicBezTo>
                  <a:pt x="1995" y="99"/>
                  <a:pt x="2016" y="104"/>
                  <a:pt x="2016" y="104"/>
                </a:cubicBezTo>
                <a:cubicBezTo>
                  <a:pt x="2048" y="101"/>
                  <a:pt x="2081" y="103"/>
                  <a:pt x="2112" y="96"/>
                </a:cubicBezTo>
                <a:cubicBezTo>
                  <a:pt x="2139" y="90"/>
                  <a:pt x="2159" y="67"/>
                  <a:pt x="2184" y="56"/>
                </a:cubicBezTo>
                <a:cubicBezTo>
                  <a:pt x="2240" y="32"/>
                  <a:pt x="2309" y="24"/>
                  <a:pt x="2368" y="16"/>
                </a:cubicBezTo>
                <a:cubicBezTo>
                  <a:pt x="2415" y="0"/>
                  <a:pt x="2384" y="8"/>
                  <a:pt x="2464" y="8"/>
                </a:cubicBezTo>
              </a:path>
            </a:pathLst>
          </a:custGeom>
          <a:noFill/>
          <a:ln w="9525">
            <a:noFill/>
            <a:round/>
            <a:headEnd/>
            <a:tailEnd/>
          </a:ln>
        </p:spPr>
        <p:txBody>
          <a:bodyPr/>
          <a:lstStyle/>
          <a:p>
            <a:endParaRPr lang="en-US"/>
          </a:p>
        </p:txBody>
      </p:sp>
      <p:sp>
        <p:nvSpPr>
          <p:cNvPr id="23555" name="Line 3"/>
          <p:cNvSpPr>
            <a:spLocks noChangeShapeType="1"/>
          </p:cNvSpPr>
          <p:nvPr/>
        </p:nvSpPr>
        <p:spPr bwMode="auto">
          <a:xfrm>
            <a:off x="533400" y="3200400"/>
            <a:ext cx="8153400" cy="0"/>
          </a:xfrm>
          <a:prstGeom prst="line">
            <a:avLst/>
          </a:prstGeom>
          <a:noFill/>
          <a:ln w="57150">
            <a:solidFill>
              <a:srgbClr val="000000"/>
            </a:solidFill>
            <a:round/>
            <a:headEnd/>
            <a:tailEnd/>
          </a:ln>
        </p:spPr>
        <p:txBody>
          <a:bodyPr/>
          <a:lstStyle/>
          <a:p>
            <a:endParaRPr lang="en-US"/>
          </a:p>
        </p:txBody>
      </p:sp>
      <p:sp>
        <p:nvSpPr>
          <p:cNvPr id="23556" name="Line 4"/>
          <p:cNvSpPr>
            <a:spLocks noChangeShapeType="1"/>
          </p:cNvSpPr>
          <p:nvPr/>
        </p:nvSpPr>
        <p:spPr bwMode="auto">
          <a:xfrm>
            <a:off x="2133600" y="838200"/>
            <a:ext cx="0" cy="4191000"/>
          </a:xfrm>
          <a:prstGeom prst="line">
            <a:avLst/>
          </a:prstGeom>
          <a:noFill/>
          <a:ln w="57150">
            <a:solidFill>
              <a:srgbClr val="000000"/>
            </a:solidFill>
            <a:round/>
            <a:headEnd/>
            <a:tailEnd/>
          </a:ln>
        </p:spPr>
        <p:txBody>
          <a:bodyPr/>
          <a:lstStyle/>
          <a:p>
            <a:endParaRPr lang="en-US"/>
          </a:p>
        </p:txBody>
      </p:sp>
      <p:sp>
        <p:nvSpPr>
          <p:cNvPr id="23557" name="Text Box 5"/>
          <p:cNvSpPr txBox="1">
            <a:spLocks noChangeArrowheads="1"/>
          </p:cNvSpPr>
          <p:nvPr/>
        </p:nvSpPr>
        <p:spPr bwMode="auto">
          <a:xfrm>
            <a:off x="2209800" y="3200400"/>
            <a:ext cx="1569660" cy="342401"/>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000" dirty="0">
                <a:solidFill>
                  <a:srgbClr val="000000"/>
                </a:solidFill>
                <a:latin typeface="Courier New" pitchFamily="49" charset="0"/>
                <a:cs typeface="Courier New" pitchFamily="49" charset="0"/>
              </a:rPr>
              <a:t>-&gt; </a:t>
            </a:r>
            <a:r>
              <a:rPr lang="en-US" sz="2000" dirty="0" smtClean="0">
                <a:solidFill>
                  <a:srgbClr val="000000"/>
                </a:solidFill>
                <a:latin typeface="Courier New" pitchFamily="49" charset="0"/>
                <a:cs typeface="Courier New" pitchFamily="49" charset="0"/>
              </a:rPr>
              <a:t>Future</a:t>
            </a:r>
            <a:endParaRPr lang="en-US" sz="2000" dirty="0">
              <a:solidFill>
                <a:srgbClr val="000000"/>
              </a:solidFill>
              <a:latin typeface="Courier New" pitchFamily="49" charset="0"/>
              <a:cs typeface="Courier New" pitchFamily="49" charset="0"/>
            </a:endParaRPr>
          </a:p>
        </p:txBody>
      </p:sp>
      <p:sp>
        <p:nvSpPr>
          <p:cNvPr id="23558" name="Freeform 6"/>
          <p:cNvSpPr>
            <a:spLocks/>
          </p:cNvSpPr>
          <p:nvPr/>
        </p:nvSpPr>
        <p:spPr bwMode="auto">
          <a:xfrm>
            <a:off x="609600" y="2590800"/>
            <a:ext cx="1549400" cy="274638"/>
          </a:xfrm>
          <a:custGeom>
            <a:avLst/>
            <a:gdLst>
              <a:gd name="T0" fmla="*/ 0 w 976"/>
              <a:gd name="T1" fmla="*/ 2147483647 h 173"/>
              <a:gd name="T2" fmla="*/ 2147483647 w 976"/>
              <a:gd name="T3" fmla="*/ 2147483647 h 173"/>
              <a:gd name="T4" fmla="*/ 2147483647 w 976"/>
              <a:gd name="T5" fmla="*/ 2147483647 h 173"/>
              <a:gd name="T6" fmla="*/ 2147483647 w 976"/>
              <a:gd name="T7" fmla="*/ 2147483647 h 173"/>
              <a:gd name="T8" fmla="*/ 2147483647 w 976"/>
              <a:gd name="T9" fmla="*/ 2147483647 h 173"/>
              <a:gd name="T10" fmla="*/ 2147483647 w 976"/>
              <a:gd name="T11" fmla="*/ 0 h 173"/>
              <a:gd name="T12" fmla="*/ 0 60000 65536"/>
              <a:gd name="T13" fmla="*/ 0 60000 65536"/>
              <a:gd name="T14" fmla="*/ 0 60000 65536"/>
              <a:gd name="T15" fmla="*/ 0 60000 65536"/>
              <a:gd name="T16" fmla="*/ 0 60000 65536"/>
              <a:gd name="T17" fmla="*/ 0 60000 65536"/>
              <a:gd name="T18" fmla="*/ 0 w 976"/>
              <a:gd name="T19" fmla="*/ 0 h 173"/>
              <a:gd name="T20" fmla="*/ 976 w 976"/>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976" h="173">
                <a:moveTo>
                  <a:pt x="0" y="120"/>
                </a:moveTo>
                <a:cubicBezTo>
                  <a:pt x="120" y="103"/>
                  <a:pt x="76" y="116"/>
                  <a:pt x="136" y="96"/>
                </a:cubicBezTo>
                <a:cubicBezTo>
                  <a:pt x="232" y="99"/>
                  <a:pt x="328" y="99"/>
                  <a:pt x="424" y="104"/>
                </a:cubicBezTo>
                <a:cubicBezTo>
                  <a:pt x="458" y="106"/>
                  <a:pt x="499" y="130"/>
                  <a:pt x="544" y="136"/>
                </a:cubicBezTo>
                <a:cubicBezTo>
                  <a:pt x="654" y="173"/>
                  <a:pt x="762" y="107"/>
                  <a:pt x="856" y="56"/>
                </a:cubicBezTo>
                <a:cubicBezTo>
                  <a:pt x="877" y="45"/>
                  <a:pt x="946" y="0"/>
                  <a:pt x="976" y="0"/>
                </a:cubicBezTo>
              </a:path>
            </a:pathLst>
          </a:custGeom>
          <a:noFill/>
          <a:ln w="57150">
            <a:solidFill>
              <a:srgbClr val="FFFF00"/>
            </a:solidFill>
            <a:round/>
            <a:headEnd/>
            <a:tailEnd/>
          </a:ln>
        </p:spPr>
        <p:txBody>
          <a:bodyPr/>
          <a:lstStyle/>
          <a:p>
            <a:endParaRPr lang="en-US"/>
          </a:p>
        </p:txBody>
      </p:sp>
      <p:sp>
        <p:nvSpPr>
          <p:cNvPr id="23559" name="Text Box 7"/>
          <p:cNvSpPr txBox="1">
            <a:spLocks noChangeArrowheads="1"/>
          </p:cNvSpPr>
          <p:nvPr/>
        </p:nvSpPr>
        <p:spPr bwMode="auto">
          <a:xfrm>
            <a:off x="0" y="952583"/>
            <a:ext cx="2362200" cy="1244956"/>
          </a:xfrm>
          <a:prstGeom prst="rect">
            <a:avLst/>
          </a:prstGeom>
          <a:noFill/>
          <a:ln w="9525">
            <a:noFill/>
            <a:miter lim="800000"/>
            <a:headEnd/>
            <a:tailEnd/>
          </a:ln>
        </p:spPr>
        <p:txBody>
          <a:bodyPr wrap="square">
            <a:spAutoFit/>
          </a:bodyPr>
          <a:lstStyle/>
          <a:p>
            <a:pPr>
              <a:lnSpc>
                <a:spcPct val="75000"/>
              </a:lnSpc>
              <a:spcAft>
                <a:spcPct val="40000"/>
              </a:spcAft>
              <a:buFont typeface="Wingdings" pitchFamily="2" charset="2"/>
              <a:buNone/>
            </a:pPr>
            <a:r>
              <a:rPr lang="en-US" sz="1400" b="1" u="sng" dirty="0">
                <a:solidFill>
                  <a:srgbClr val="000000"/>
                </a:solidFill>
                <a:latin typeface="Courier New" pitchFamily="49" charset="0"/>
                <a:cs typeface="Courier New" pitchFamily="49" charset="0"/>
              </a:rPr>
              <a:t>Today’s Conditions </a:t>
            </a:r>
            <a:r>
              <a:rPr lang="en-US" sz="1400" b="1" dirty="0">
                <a:solidFill>
                  <a:srgbClr val="000000"/>
                </a:solidFill>
                <a:latin typeface="Courier New" pitchFamily="49" charset="0"/>
                <a:cs typeface="Courier New" pitchFamily="49" charset="0"/>
              </a:rPr>
              <a:t> </a:t>
            </a:r>
          </a:p>
          <a:p>
            <a:pPr>
              <a:lnSpc>
                <a:spcPct val="75000"/>
              </a:lnSpc>
              <a:spcAft>
                <a:spcPct val="40000"/>
              </a:spcAft>
              <a:buFont typeface="Wingdings" pitchFamily="2" charset="2"/>
              <a:buNone/>
            </a:pPr>
            <a:r>
              <a:rPr lang="en-US" sz="1400" b="1" dirty="0">
                <a:solidFill>
                  <a:srgbClr val="000000"/>
                </a:solidFill>
                <a:latin typeface="Courier New" pitchFamily="49" charset="0"/>
                <a:cs typeface="Courier New" pitchFamily="49" charset="0"/>
              </a:rPr>
              <a:t>River </a:t>
            </a:r>
            <a:r>
              <a:rPr lang="en-US" sz="1400" b="1" dirty="0" smtClean="0">
                <a:solidFill>
                  <a:srgbClr val="000000"/>
                </a:solidFill>
                <a:latin typeface="Courier New" pitchFamily="49" charset="0"/>
                <a:cs typeface="Courier New" pitchFamily="49" charset="0"/>
              </a:rPr>
              <a:t>Levels</a:t>
            </a:r>
          </a:p>
          <a:p>
            <a:pPr>
              <a:lnSpc>
                <a:spcPct val="75000"/>
              </a:lnSpc>
              <a:spcAft>
                <a:spcPct val="40000"/>
              </a:spcAft>
              <a:buFont typeface="Wingdings" pitchFamily="2" charset="2"/>
              <a:buNone/>
            </a:pPr>
            <a:r>
              <a:rPr lang="en-US" sz="1400" b="1" dirty="0" smtClean="0">
                <a:solidFill>
                  <a:srgbClr val="000000"/>
                </a:solidFill>
                <a:latin typeface="Courier New" pitchFamily="49" charset="0"/>
                <a:cs typeface="Courier New" pitchFamily="49" charset="0"/>
              </a:rPr>
              <a:t>Reservoir Levels</a:t>
            </a:r>
            <a:endParaRPr lang="en-US" sz="1400" b="1" dirty="0">
              <a:solidFill>
                <a:srgbClr val="000000"/>
              </a:solidFill>
              <a:latin typeface="Courier New" pitchFamily="49" charset="0"/>
              <a:cs typeface="Courier New" pitchFamily="49" charset="0"/>
            </a:endParaRPr>
          </a:p>
          <a:p>
            <a:pPr>
              <a:lnSpc>
                <a:spcPct val="75000"/>
              </a:lnSpc>
              <a:spcAft>
                <a:spcPct val="40000"/>
              </a:spcAft>
              <a:buFont typeface="Wingdings" pitchFamily="2" charset="2"/>
              <a:buNone/>
            </a:pPr>
            <a:r>
              <a:rPr lang="en-US" sz="1400" b="1" dirty="0">
                <a:solidFill>
                  <a:srgbClr val="000000"/>
                </a:solidFill>
                <a:latin typeface="Courier New" pitchFamily="49" charset="0"/>
                <a:cs typeface="Courier New" pitchFamily="49" charset="0"/>
              </a:rPr>
              <a:t>Soil Moisture</a:t>
            </a:r>
          </a:p>
          <a:p>
            <a:pPr>
              <a:lnSpc>
                <a:spcPct val="75000"/>
              </a:lnSpc>
              <a:spcAft>
                <a:spcPct val="40000"/>
              </a:spcAft>
              <a:buFont typeface="Wingdings" pitchFamily="2" charset="2"/>
              <a:buNone/>
            </a:pPr>
            <a:r>
              <a:rPr lang="en-US" sz="1400" b="1" dirty="0">
                <a:solidFill>
                  <a:srgbClr val="000000"/>
                </a:solidFill>
                <a:latin typeface="Courier New" pitchFamily="49" charset="0"/>
                <a:cs typeface="Courier New" pitchFamily="49" charset="0"/>
              </a:rPr>
              <a:t>Snowpack</a:t>
            </a:r>
          </a:p>
        </p:txBody>
      </p:sp>
      <p:grpSp>
        <p:nvGrpSpPr>
          <p:cNvPr id="2" name="Group 8"/>
          <p:cNvGrpSpPr>
            <a:grpSpLocks/>
          </p:cNvGrpSpPr>
          <p:nvPr/>
        </p:nvGrpSpPr>
        <p:grpSpPr bwMode="auto">
          <a:xfrm>
            <a:off x="2133600" y="1219200"/>
            <a:ext cx="6713538" cy="1349375"/>
            <a:chOff x="1344" y="768"/>
            <a:chExt cx="4229" cy="850"/>
          </a:xfrm>
        </p:grpSpPr>
        <p:sp>
          <p:nvSpPr>
            <p:cNvPr id="23602" name="Freeform 9"/>
            <p:cNvSpPr>
              <a:spLocks/>
            </p:cNvSpPr>
            <p:nvPr/>
          </p:nvSpPr>
          <p:spPr bwMode="auto">
            <a:xfrm>
              <a:off x="1344" y="836"/>
              <a:ext cx="4032" cy="782"/>
            </a:xfrm>
            <a:custGeom>
              <a:avLst/>
              <a:gdLst>
                <a:gd name="T0" fmla="*/ 0 w 4032"/>
                <a:gd name="T1" fmla="*/ 782 h 782"/>
                <a:gd name="T2" fmla="*/ 192 w 4032"/>
                <a:gd name="T3" fmla="*/ 710 h 782"/>
                <a:gd name="T4" fmla="*/ 584 w 4032"/>
                <a:gd name="T5" fmla="*/ 646 h 782"/>
                <a:gd name="T6" fmla="*/ 992 w 4032"/>
                <a:gd name="T7" fmla="*/ 646 h 782"/>
                <a:gd name="T8" fmla="*/ 1112 w 4032"/>
                <a:gd name="T9" fmla="*/ 566 h 782"/>
                <a:gd name="T10" fmla="*/ 1136 w 4032"/>
                <a:gd name="T11" fmla="*/ 542 h 782"/>
                <a:gd name="T12" fmla="*/ 1184 w 4032"/>
                <a:gd name="T13" fmla="*/ 526 h 782"/>
                <a:gd name="T14" fmla="*/ 1448 w 4032"/>
                <a:gd name="T15" fmla="*/ 478 h 782"/>
                <a:gd name="T16" fmla="*/ 1984 w 4032"/>
                <a:gd name="T17" fmla="*/ 188 h 782"/>
                <a:gd name="T18" fmla="*/ 2456 w 4032"/>
                <a:gd name="T19" fmla="*/ 20 h 782"/>
                <a:gd name="T20" fmla="*/ 2624 w 4032"/>
                <a:gd name="T21" fmla="*/ 20 h 782"/>
                <a:gd name="T22" fmla="*/ 2616 w 4032"/>
                <a:gd name="T23" fmla="*/ 20 h 782"/>
                <a:gd name="T24" fmla="*/ 2800 w 4032"/>
                <a:gd name="T25" fmla="*/ 12 h 782"/>
                <a:gd name="T26" fmla="*/ 2968 w 4032"/>
                <a:gd name="T27" fmla="*/ 132 h 782"/>
                <a:gd name="T28" fmla="*/ 3128 w 4032"/>
                <a:gd name="T29" fmla="*/ 164 h 782"/>
                <a:gd name="T30" fmla="*/ 3456 w 4032"/>
                <a:gd name="T31" fmla="*/ 140 h 782"/>
                <a:gd name="T32" fmla="*/ 3680 w 4032"/>
                <a:gd name="T33" fmla="*/ 110 h 782"/>
                <a:gd name="T34" fmla="*/ 4032 w 4032"/>
                <a:gd name="T35" fmla="*/ 78 h 7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2"/>
                <a:gd name="T55" fmla="*/ 0 h 782"/>
                <a:gd name="T56" fmla="*/ 4032 w 4032"/>
                <a:gd name="T57" fmla="*/ 782 h 7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2" h="782">
                  <a:moveTo>
                    <a:pt x="0" y="782"/>
                  </a:moveTo>
                  <a:cubicBezTo>
                    <a:pt x="63" y="740"/>
                    <a:pt x="121" y="729"/>
                    <a:pt x="192" y="710"/>
                  </a:cubicBezTo>
                  <a:cubicBezTo>
                    <a:pt x="324" y="674"/>
                    <a:pt x="445" y="655"/>
                    <a:pt x="584" y="646"/>
                  </a:cubicBezTo>
                  <a:cubicBezTo>
                    <a:pt x="665" y="649"/>
                    <a:pt x="892" y="663"/>
                    <a:pt x="992" y="646"/>
                  </a:cubicBezTo>
                  <a:cubicBezTo>
                    <a:pt x="1008" y="643"/>
                    <a:pt x="1094" y="579"/>
                    <a:pt x="1112" y="566"/>
                  </a:cubicBezTo>
                  <a:cubicBezTo>
                    <a:pt x="1121" y="559"/>
                    <a:pt x="1126" y="547"/>
                    <a:pt x="1136" y="542"/>
                  </a:cubicBezTo>
                  <a:cubicBezTo>
                    <a:pt x="1151" y="534"/>
                    <a:pt x="1184" y="526"/>
                    <a:pt x="1184" y="526"/>
                  </a:cubicBezTo>
                  <a:cubicBezTo>
                    <a:pt x="1255" y="473"/>
                    <a:pt x="1367" y="482"/>
                    <a:pt x="1448" y="478"/>
                  </a:cubicBezTo>
                  <a:cubicBezTo>
                    <a:pt x="1585" y="392"/>
                    <a:pt x="1825" y="220"/>
                    <a:pt x="1984" y="188"/>
                  </a:cubicBezTo>
                  <a:cubicBezTo>
                    <a:pt x="2192" y="202"/>
                    <a:pt x="2240" y="16"/>
                    <a:pt x="2456" y="20"/>
                  </a:cubicBezTo>
                  <a:cubicBezTo>
                    <a:pt x="2485" y="27"/>
                    <a:pt x="2600" y="0"/>
                    <a:pt x="2624" y="20"/>
                  </a:cubicBezTo>
                  <a:cubicBezTo>
                    <a:pt x="2633" y="27"/>
                    <a:pt x="2606" y="15"/>
                    <a:pt x="2616" y="20"/>
                  </a:cubicBezTo>
                  <a:cubicBezTo>
                    <a:pt x="2631" y="28"/>
                    <a:pt x="2800" y="12"/>
                    <a:pt x="2800" y="12"/>
                  </a:cubicBezTo>
                  <a:cubicBezTo>
                    <a:pt x="2883" y="5"/>
                    <a:pt x="2894" y="153"/>
                    <a:pt x="2968" y="132"/>
                  </a:cubicBezTo>
                  <a:cubicBezTo>
                    <a:pt x="3029" y="95"/>
                    <a:pt x="3059" y="179"/>
                    <a:pt x="3128" y="164"/>
                  </a:cubicBezTo>
                  <a:cubicBezTo>
                    <a:pt x="3238" y="82"/>
                    <a:pt x="3324" y="150"/>
                    <a:pt x="3456" y="140"/>
                  </a:cubicBezTo>
                  <a:cubicBezTo>
                    <a:pt x="3536" y="108"/>
                    <a:pt x="3597" y="135"/>
                    <a:pt x="3680" y="110"/>
                  </a:cubicBezTo>
                  <a:cubicBezTo>
                    <a:pt x="3794" y="76"/>
                    <a:pt x="3914" y="78"/>
                    <a:pt x="4032" y="78"/>
                  </a:cubicBezTo>
                </a:path>
              </a:pathLst>
            </a:custGeom>
            <a:noFill/>
            <a:ln w="57150">
              <a:solidFill>
                <a:srgbClr val="00FF00"/>
              </a:solidFill>
              <a:round/>
              <a:headEnd/>
              <a:tailEnd/>
            </a:ln>
          </p:spPr>
          <p:txBody>
            <a:bodyPr/>
            <a:lstStyle/>
            <a:p>
              <a:endParaRPr lang="en-US"/>
            </a:p>
          </p:txBody>
        </p:sp>
        <p:sp>
          <p:nvSpPr>
            <p:cNvPr id="23603" name="Text Box 10"/>
            <p:cNvSpPr txBox="1">
              <a:spLocks noChangeArrowheads="1"/>
            </p:cNvSpPr>
            <p:nvPr/>
          </p:nvSpPr>
          <p:spPr bwMode="auto">
            <a:xfrm>
              <a:off x="4992" y="768"/>
              <a:ext cx="581" cy="247"/>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400" dirty="0">
                  <a:solidFill>
                    <a:srgbClr val="000000"/>
                  </a:solidFill>
                  <a:latin typeface="Courier New" pitchFamily="49" charset="0"/>
                  <a:cs typeface="Courier New" pitchFamily="49" charset="0"/>
                </a:rPr>
                <a:t>1971</a:t>
              </a:r>
            </a:p>
          </p:txBody>
        </p:sp>
      </p:grpSp>
      <p:sp>
        <p:nvSpPr>
          <p:cNvPr id="9227" name="Text Box 11"/>
          <p:cNvSpPr txBox="1">
            <a:spLocks noChangeArrowheads="1"/>
          </p:cNvSpPr>
          <p:nvPr/>
        </p:nvSpPr>
        <p:spPr bwMode="auto">
          <a:xfrm>
            <a:off x="4800600" y="4114800"/>
            <a:ext cx="990600" cy="400110"/>
          </a:xfrm>
          <a:prstGeom prst="rect">
            <a:avLst/>
          </a:prstGeom>
          <a:noFill/>
          <a:ln w="9525">
            <a:noFill/>
            <a:miter lim="800000"/>
            <a:headEnd/>
            <a:tailEnd/>
          </a:ln>
        </p:spPr>
        <p:txBody>
          <a:bodyPr>
            <a:spAutoFit/>
          </a:bodyPr>
          <a:lstStyle/>
          <a:p>
            <a:r>
              <a:rPr lang="en-US" sz="2000" dirty="0">
                <a:latin typeface="Courier New" pitchFamily="49" charset="0"/>
                <a:cs typeface="Courier New" pitchFamily="49" charset="0"/>
              </a:rPr>
              <a:t>1971</a:t>
            </a:r>
          </a:p>
        </p:txBody>
      </p:sp>
      <p:sp>
        <p:nvSpPr>
          <p:cNvPr id="23562" name="Text Box 12"/>
          <p:cNvSpPr txBox="1">
            <a:spLocks noChangeArrowheads="1"/>
          </p:cNvSpPr>
          <p:nvPr/>
        </p:nvSpPr>
        <p:spPr bwMode="auto">
          <a:xfrm>
            <a:off x="457200" y="5638800"/>
            <a:ext cx="8305800" cy="477054"/>
          </a:xfrm>
          <a:prstGeom prst="rect">
            <a:avLst/>
          </a:prstGeom>
          <a:noFill/>
          <a:ln w="9525">
            <a:noFill/>
            <a:miter lim="800000"/>
            <a:headEnd/>
            <a:tailEnd/>
          </a:ln>
        </p:spPr>
        <p:txBody>
          <a:bodyPr>
            <a:spAutoFit/>
          </a:bodyPr>
          <a:lstStyle/>
          <a:p>
            <a:pPr algn="ctr">
              <a:lnSpc>
                <a:spcPct val="75000"/>
              </a:lnSpc>
              <a:spcAft>
                <a:spcPct val="40000"/>
              </a:spcAft>
              <a:buFont typeface="Wingdings" pitchFamily="2" charset="2"/>
              <a:buNone/>
            </a:pPr>
            <a:r>
              <a:rPr lang="en-US" sz="1600" dirty="0">
                <a:latin typeface="Courier New" pitchFamily="49" charset="0"/>
              </a:rPr>
              <a:t>Start with Today’s Conditions - Create several possible future streamflow patterns -  Based on historical climate. </a:t>
            </a:r>
          </a:p>
        </p:txBody>
      </p:sp>
      <p:sp>
        <p:nvSpPr>
          <p:cNvPr id="23563" name="Text Box 13"/>
          <p:cNvSpPr txBox="1">
            <a:spLocks noChangeArrowheads="1"/>
          </p:cNvSpPr>
          <p:nvPr/>
        </p:nvSpPr>
        <p:spPr bwMode="auto">
          <a:xfrm>
            <a:off x="2362200" y="1295400"/>
            <a:ext cx="2800767" cy="400110"/>
          </a:xfrm>
          <a:prstGeom prst="rect">
            <a:avLst/>
          </a:prstGeom>
          <a:noFill/>
          <a:ln w="9525">
            <a:noFill/>
            <a:miter lim="800000"/>
            <a:headEnd/>
            <a:tailEnd/>
          </a:ln>
        </p:spPr>
        <p:txBody>
          <a:bodyPr wrap="none">
            <a:spAutoFit/>
          </a:bodyPr>
          <a:lstStyle/>
          <a:p>
            <a:r>
              <a:rPr lang="en-US" sz="2000" b="1" dirty="0">
                <a:latin typeface="Courier New" pitchFamily="49" charset="0"/>
                <a:cs typeface="Courier New" pitchFamily="49" charset="0"/>
              </a:rPr>
              <a:t>Future Streamflow</a:t>
            </a:r>
          </a:p>
        </p:txBody>
      </p:sp>
      <p:sp>
        <p:nvSpPr>
          <p:cNvPr id="23564" name="Text Box 14"/>
          <p:cNvSpPr txBox="1">
            <a:spLocks noChangeArrowheads="1"/>
          </p:cNvSpPr>
          <p:nvPr/>
        </p:nvSpPr>
        <p:spPr bwMode="auto">
          <a:xfrm>
            <a:off x="609600" y="3200400"/>
            <a:ext cx="1415772" cy="342401"/>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000" dirty="0">
                <a:solidFill>
                  <a:srgbClr val="000000"/>
                </a:solidFill>
                <a:latin typeface="Courier New" pitchFamily="49" charset="0"/>
                <a:cs typeface="Courier New" pitchFamily="49" charset="0"/>
              </a:rPr>
              <a:t>Past  &lt;-</a:t>
            </a:r>
          </a:p>
        </p:txBody>
      </p:sp>
      <p:grpSp>
        <p:nvGrpSpPr>
          <p:cNvPr id="3" name="Group 20"/>
          <p:cNvGrpSpPr>
            <a:grpSpLocks/>
          </p:cNvGrpSpPr>
          <p:nvPr/>
        </p:nvGrpSpPr>
        <p:grpSpPr bwMode="auto">
          <a:xfrm>
            <a:off x="5867400" y="3962400"/>
            <a:ext cx="2362200" cy="1190625"/>
            <a:chOff x="3696" y="2496"/>
            <a:chExt cx="1488" cy="750"/>
          </a:xfrm>
        </p:grpSpPr>
        <p:sp>
          <p:nvSpPr>
            <p:cNvPr id="23600" name="Text Box 21"/>
            <p:cNvSpPr txBox="1">
              <a:spLocks noChangeArrowheads="1"/>
            </p:cNvSpPr>
            <p:nvPr/>
          </p:nvSpPr>
          <p:spPr bwMode="auto">
            <a:xfrm>
              <a:off x="3936" y="3033"/>
              <a:ext cx="1152" cy="213"/>
            </a:xfrm>
            <a:prstGeom prst="rect">
              <a:avLst/>
            </a:prstGeom>
            <a:noFill/>
            <a:ln w="9525">
              <a:noFill/>
              <a:miter lim="800000"/>
              <a:headEnd/>
              <a:tailEnd/>
            </a:ln>
          </p:spPr>
          <p:txBody>
            <a:bodyPr wrap="square">
              <a:spAutoFit/>
            </a:bodyPr>
            <a:lstStyle/>
            <a:p>
              <a:pPr>
                <a:spcBef>
                  <a:spcPct val="50000"/>
                </a:spcBef>
              </a:pPr>
              <a:r>
                <a:rPr lang="en-US" sz="1600" dirty="0">
                  <a:solidFill>
                    <a:srgbClr val="000000"/>
                  </a:solidFill>
                  <a:latin typeface="Courier New" pitchFamily="49" charset="0"/>
                  <a:cs typeface="Courier New" pitchFamily="49" charset="0"/>
                </a:rPr>
                <a:t>Precipitation</a:t>
              </a:r>
            </a:p>
          </p:txBody>
        </p:sp>
        <p:pic>
          <p:nvPicPr>
            <p:cNvPr id="23601" name="Picture 22"/>
            <p:cNvPicPr>
              <a:picLocks noChangeAspect="1" noChangeArrowheads="1"/>
            </p:cNvPicPr>
            <p:nvPr/>
          </p:nvPicPr>
          <p:blipFill>
            <a:blip r:embed="rId2"/>
            <a:srcRect/>
            <a:stretch>
              <a:fillRect/>
            </a:stretch>
          </p:blipFill>
          <p:spPr bwMode="auto">
            <a:xfrm>
              <a:off x="3696" y="2496"/>
              <a:ext cx="1488" cy="565"/>
            </a:xfrm>
            <a:prstGeom prst="rect">
              <a:avLst/>
            </a:prstGeom>
            <a:noFill/>
            <a:ln w="9525">
              <a:noFill/>
              <a:miter lim="800000"/>
              <a:headEnd/>
              <a:tailEnd/>
            </a:ln>
          </p:spPr>
        </p:pic>
      </p:grpSp>
      <p:grpSp>
        <p:nvGrpSpPr>
          <p:cNvPr id="4" name="Group 23"/>
          <p:cNvGrpSpPr>
            <a:grpSpLocks/>
          </p:cNvGrpSpPr>
          <p:nvPr/>
        </p:nvGrpSpPr>
        <p:grpSpPr bwMode="auto">
          <a:xfrm>
            <a:off x="2286000" y="3962400"/>
            <a:ext cx="2362200" cy="1190625"/>
            <a:chOff x="1440" y="2496"/>
            <a:chExt cx="1488" cy="750"/>
          </a:xfrm>
        </p:grpSpPr>
        <p:pic>
          <p:nvPicPr>
            <p:cNvPr id="23598" name="Picture 24"/>
            <p:cNvPicPr>
              <a:picLocks noChangeAspect="1" noChangeArrowheads="1"/>
            </p:cNvPicPr>
            <p:nvPr/>
          </p:nvPicPr>
          <p:blipFill>
            <a:blip r:embed="rId3"/>
            <a:srcRect/>
            <a:stretch>
              <a:fillRect/>
            </a:stretch>
          </p:blipFill>
          <p:spPr bwMode="auto">
            <a:xfrm>
              <a:off x="1440" y="2496"/>
              <a:ext cx="1488" cy="569"/>
            </a:xfrm>
            <a:prstGeom prst="rect">
              <a:avLst/>
            </a:prstGeom>
            <a:noFill/>
            <a:ln w="9525">
              <a:noFill/>
              <a:miter lim="800000"/>
              <a:headEnd/>
              <a:tailEnd/>
            </a:ln>
          </p:spPr>
        </p:pic>
        <p:sp>
          <p:nvSpPr>
            <p:cNvPr id="23599" name="Text Box 25"/>
            <p:cNvSpPr txBox="1">
              <a:spLocks noChangeArrowheads="1"/>
            </p:cNvSpPr>
            <p:nvPr/>
          </p:nvSpPr>
          <p:spPr bwMode="auto">
            <a:xfrm>
              <a:off x="1680" y="3033"/>
              <a:ext cx="1056" cy="213"/>
            </a:xfrm>
            <a:prstGeom prst="rect">
              <a:avLst/>
            </a:prstGeom>
            <a:noFill/>
            <a:ln w="9525">
              <a:noFill/>
              <a:miter lim="800000"/>
              <a:headEnd/>
              <a:tailEnd/>
            </a:ln>
          </p:spPr>
          <p:txBody>
            <a:bodyPr>
              <a:spAutoFit/>
            </a:bodyPr>
            <a:lstStyle/>
            <a:p>
              <a:pPr>
                <a:spcBef>
                  <a:spcPct val="50000"/>
                </a:spcBef>
              </a:pPr>
              <a:r>
                <a:rPr lang="en-US" sz="1600" dirty="0">
                  <a:solidFill>
                    <a:srgbClr val="000000"/>
                  </a:solidFill>
                  <a:latin typeface="Courier New" pitchFamily="49" charset="0"/>
                  <a:cs typeface="Courier New" pitchFamily="49" charset="0"/>
                </a:rPr>
                <a:t>Temperature</a:t>
              </a:r>
            </a:p>
          </p:txBody>
        </p:sp>
      </p:grpSp>
      <p:grpSp>
        <p:nvGrpSpPr>
          <p:cNvPr id="23591" name="Group 27"/>
          <p:cNvGrpSpPr>
            <a:grpSpLocks/>
          </p:cNvGrpSpPr>
          <p:nvPr/>
        </p:nvGrpSpPr>
        <p:grpSpPr bwMode="auto">
          <a:xfrm>
            <a:off x="2133600" y="1524000"/>
            <a:ext cx="6769100" cy="1320800"/>
            <a:chOff x="1344" y="960"/>
            <a:chExt cx="4264" cy="832"/>
          </a:xfrm>
        </p:grpSpPr>
        <p:sp>
          <p:nvSpPr>
            <p:cNvPr id="23596" name="Freeform 28"/>
            <p:cNvSpPr>
              <a:spLocks/>
            </p:cNvSpPr>
            <p:nvPr/>
          </p:nvSpPr>
          <p:spPr bwMode="auto">
            <a:xfrm>
              <a:off x="1344" y="960"/>
              <a:ext cx="4264" cy="832"/>
            </a:xfrm>
            <a:custGeom>
              <a:avLst/>
              <a:gdLst>
                <a:gd name="T0" fmla="*/ 0 w 4264"/>
                <a:gd name="T1" fmla="*/ 704 h 832"/>
                <a:gd name="T2" fmla="*/ 152 w 4264"/>
                <a:gd name="T3" fmla="*/ 696 h 832"/>
                <a:gd name="T4" fmla="*/ 312 w 4264"/>
                <a:gd name="T5" fmla="*/ 760 h 832"/>
                <a:gd name="T6" fmla="*/ 448 w 4264"/>
                <a:gd name="T7" fmla="*/ 832 h 832"/>
                <a:gd name="T8" fmla="*/ 744 w 4264"/>
                <a:gd name="T9" fmla="*/ 800 h 832"/>
                <a:gd name="T10" fmla="*/ 1040 w 4264"/>
                <a:gd name="T11" fmla="*/ 728 h 832"/>
                <a:gd name="T12" fmla="*/ 1224 w 4264"/>
                <a:gd name="T13" fmla="*/ 656 h 832"/>
                <a:gd name="T14" fmla="*/ 1264 w 4264"/>
                <a:gd name="T15" fmla="*/ 640 h 832"/>
                <a:gd name="T16" fmla="*/ 1336 w 4264"/>
                <a:gd name="T17" fmla="*/ 632 h 832"/>
                <a:gd name="T18" fmla="*/ 1360 w 4264"/>
                <a:gd name="T19" fmla="*/ 608 h 832"/>
                <a:gd name="T20" fmla="*/ 1544 w 4264"/>
                <a:gd name="T21" fmla="*/ 560 h 832"/>
                <a:gd name="T22" fmla="*/ 1680 w 4264"/>
                <a:gd name="T23" fmla="*/ 512 h 832"/>
                <a:gd name="T24" fmla="*/ 1696 w 4264"/>
                <a:gd name="T25" fmla="*/ 488 h 832"/>
                <a:gd name="T26" fmla="*/ 1760 w 4264"/>
                <a:gd name="T27" fmla="*/ 464 h 832"/>
                <a:gd name="T28" fmla="*/ 1832 w 4264"/>
                <a:gd name="T29" fmla="*/ 432 h 832"/>
                <a:gd name="T30" fmla="*/ 2096 w 4264"/>
                <a:gd name="T31" fmla="*/ 248 h 832"/>
                <a:gd name="T32" fmla="*/ 2144 w 4264"/>
                <a:gd name="T33" fmla="*/ 200 h 832"/>
                <a:gd name="T34" fmla="*/ 2200 w 4264"/>
                <a:gd name="T35" fmla="*/ 168 h 832"/>
                <a:gd name="T36" fmla="*/ 2272 w 4264"/>
                <a:gd name="T37" fmla="*/ 120 h 832"/>
                <a:gd name="T38" fmla="*/ 2320 w 4264"/>
                <a:gd name="T39" fmla="*/ 32 h 832"/>
                <a:gd name="T40" fmla="*/ 2368 w 4264"/>
                <a:gd name="T41" fmla="*/ 0 h 832"/>
                <a:gd name="T42" fmla="*/ 2512 w 4264"/>
                <a:gd name="T43" fmla="*/ 32 h 832"/>
                <a:gd name="T44" fmla="*/ 2640 w 4264"/>
                <a:gd name="T45" fmla="*/ 104 h 832"/>
                <a:gd name="T46" fmla="*/ 2816 w 4264"/>
                <a:gd name="T47" fmla="*/ 152 h 832"/>
                <a:gd name="T48" fmla="*/ 2960 w 4264"/>
                <a:gd name="T49" fmla="*/ 232 h 832"/>
                <a:gd name="T50" fmla="*/ 3112 w 4264"/>
                <a:gd name="T51" fmla="*/ 288 h 832"/>
                <a:gd name="T52" fmla="*/ 3344 w 4264"/>
                <a:gd name="T53" fmla="*/ 536 h 832"/>
                <a:gd name="T54" fmla="*/ 3624 w 4264"/>
                <a:gd name="T55" fmla="*/ 712 h 832"/>
                <a:gd name="T56" fmla="*/ 3992 w 4264"/>
                <a:gd name="T57" fmla="*/ 776 h 832"/>
                <a:gd name="T58" fmla="*/ 4264 w 4264"/>
                <a:gd name="T59" fmla="*/ 736 h 8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4"/>
                <a:gd name="T91" fmla="*/ 0 h 832"/>
                <a:gd name="T92" fmla="*/ 4264 w 4264"/>
                <a:gd name="T93" fmla="*/ 832 h 8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4" h="832">
                  <a:moveTo>
                    <a:pt x="0" y="704"/>
                  </a:moveTo>
                  <a:cubicBezTo>
                    <a:pt x="81" y="677"/>
                    <a:pt x="31" y="687"/>
                    <a:pt x="152" y="696"/>
                  </a:cubicBezTo>
                  <a:cubicBezTo>
                    <a:pt x="204" y="727"/>
                    <a:pt x="254" y="743"/>
                    <a:pt x="312" y="760"/>
                  </a:cubicBezTo>
                  <a:cubicBezTo>
                    <a:pt x="348" y="814"/>
                    <a:pt x="391" y="813"/>
                    <a:pt x="448" y="832"/>
                  </a:cubicBezTo>
                  <a:cubicBezTo>
                    <a:pt x="551" y="826"/>
                    <a:pt x="642" y="808"/>
                    <a:pt x="744" y="800"/>
                  </a:cubicBezTo>
                  <a:cubicBezTo>
                    <a:pt x="842" y="775"/>
                    <a:pt x="943" y="756"/>
                    <a:pt x="1040" y="728"/>
                  </a:cubicBezTo>
                  <a:cubicBezTo>
                    <a:pt x="1076" y="692"/>
                    <a:pt x="1172" y="665"/>
                    <a:pt x="1224" y="656"/>
                  </a:cubicBezTo>
                  <a:cubicBezTo>
                    <a:pt x="1237" y="651"/>
                    <a:pt x="1250" y="643"/>
                    <a:pt x="1264" y="640"/>
                  </a:cubicBezTo>
                  <a:cubicBezTo>
                    <a:pt x="1288" y="635"/>
                    <a:pt x="1313" y="640"/>
                    <a:pt x="1336" y="632"/>
                  </a:cubicBezTo>
                  <a:cubicBezTo>
                    <a:pt x="1347" y="628"/>
                    <a:pt x="1350" y="613"/>
                    <a:pt x="1360" y="608"/>
                  </a:cubicBezTo>
                  <a:cubicBezTo>
                    <a:pt x="1412" y="579"/>
                    <a:pt x="1486" y="568"/>
                    <a:pt x="1544" y="560"/>
                  </a:cubicBezTo>
                  <a:cubicBezTo>
                    <a:pt x="1593" y="544"/>
                    <a:pt x="1634" y="535"/>
                    <a:pt x="1680" y="512"/>
                  </a:cubicBezTo>
                  <a:cubicBezTo>
                    <a:pt x="1685" y="504"/>
                    <a:pt x="1688" y="494"/>
                    <a:pt x="1696" y="488"/>
                  </a:cubicBezTo>
                  <a:cubicBezTo>
                    <a:pt x="1714" y="474"/>
                    <a:pt x="1740" y="474"/>
                    <a:pt x="1760" y="464"/>
                  </a:cubicBezTo>
                  <a:cubicBezTo>
                    <a:pt x="1829" y="429"/>
                    <a:pt x="1771" y="447"/>
                    <a:pt x="1832" y="432"/>
                  </a:cubicBezTo>
                  <a:cubicBezTo>
                    <a:pt x="1920" y="374"/>
                    <a:pt x="2018" y="319"/>
                    <a:pt x="2096" y="248"/>
                  </a:cubicBezTo>
                  <a:cubicBezTo>
                    <a:pt x="2113" y="233"/>
                    <a:pt x="2128" y="216"/>
                    <a:pt x="2144" y="200"/>
                  </a:cubicBezTo>
                  <a:cubicBezTo>
                    <a:pt x="2159" y="185"/>
                    <a:pt x="2183" y="182"/>
                    <a:pt x="2200" y="168"/>
                  </a:cubicBezTo>
                  <a:cubicBezTo>
                    <a:pt x="2226" y="146"/>
                    <a:pt x="2239" y="131"/>
                    <a:pt x="2272" y="120"/>
                  </a:cubicBezTo>
                  <a:cubicBezTo>
                    <a:pt x="2280" y="89"/>
                    <a:pt x="2295" y="54"/>
                    <a:pt x="2320" y="32"/>
                  </a:cubicBezTo>
                  <a:cubicBezTo>
                    <a:pt x="2334" y="19"/>
                    <a:pt x="2368" y="0"/>
                    <a:pt x="2368" y="0"/>
                  </a:cubicBezTo>
                  <a:cubicBezTo>
                    <a:pt x="2426" y="6"/>
                    <a:pt x="2460" y="13"/>
                    <a:pt x="2512" y="32"/>
                  </a:cubicBezTo>
                  <a:cubicBezTo>
                    <a:pt x="2558" y="49"/>
                    <a:pt x="2594" y="85"/>
                    <a:pt x="2640" y="104"/>
                  </a:cubicBezTo>
                  <a:cubicBezTo>
                    <a:pt x="2694" y="126"/>
                    <a:pt x="2766" y="124"/>
                    <a:pt x="2816" y="152"/>
                  </a:cubicBezTo>
                  <a:cubicBezTo>
                    <a:pt x="2867" y="180"/>
                    <a:pt x="2901" y="217"/>
                    <a:pt x="2960" y="232"/>
                  </a:cubicBezTo>
                  <a:cubicBezTo>
                    <a:pt x="3003" y="261"/>
                    <a:pt x="3063" y="270"/>
                    <a:pt x="3112" y="288"/>
                  </a:cubicBezTo>
                  <a:cubicBezTo>
                    <a:pt x="3163" y="307"/>
                    <a:pt x="3290" y="527"/>
                    <a:pt x="3344" y="536"/>
                  </a:cubicBezTo>
                  <a:cubicBezTo>
                    <a:pt x="3381" y="542"/>
                    <a:pt x="3587" y="709"/>
                    <a:pt x="3624" y="712"/>
                  </a:cubicBezTo>
                  <a:cubicBezTo>
                    <a:pt x="3801" y="756"/>
                    <a:pt x="3804" y="770"/>
                    <a:pt x="3992" y="776"/>
                  </a:cubicBezTo>
                  <a:cubicBezTo>
                    <a:pt x="4084" y="807"/>
                    <a:pt x="4141" y="736"/>
                    <a:pt x="4264" y="736"/>
                  </a:cubicBezTo>
                </a:path>
              </a:pathLst>
            </a:custGeom>
            <a:noFill/>
            <a:ln w="57150">
              <a:solidFill>
                <a:srgbClr val="00FF00"/>
              </a:solidFill>
              <a:round/>
              <a:headEnd/>
              <a:tailEnd/>
            </a:ln>
          </p:spPr>
          <p:txBody>
            <a:bodyPr/>
            <a:lstStyle/>
            <a:p>
              <a:endParaRPr lang="en-US"/>
            </a:p>
          </p:txBody>
        </p:sp>
        <p:sp>
          <p:nvSpPr>
            <p:cNvPr id="23597" name="Text Box 29"/>
            <p:cNvSpPr txBox="1">
              <a:spLocks noChangeArrowheads="1"/>
            </p:cNvSpPr>
            <p:nvPr/>
          </p:nvSpPr>
          <p:spPr bwMode="auto">
            <a:xfrm>
              <a:off x="4992" y="1008"/>
              <a:ext cx="581" cy="247"/>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400" dirty="0">
                  <a:solidFill>
                    <a:srgbClr val="000000"/>
                  </a:solidFill>
                  <a:latin typeface="Courier New" pitchFamily="49" charset="0"/>
                  <a:cs typeface="Courier New" pitchFamily="49" charset="0"/>
                </a:rPr>
                <a:t>1972</a:t>
              </a:r>
            </a:p>
          </p:txBody>
        </p:sp>
      </p:grpSp>
      <p:grpSp>
        <p:nvGrpSpPr>
          <p:cNvPr id="23584" name="Group 35"/>
          <p:cNvGrpSpPr>
            <a:grpSpLocks/>
          </p:cNvGrpSpPr>
          <p:nvPr/>
        </p:nvGrpSpPr>
        <p:grpSpPr bwMode="auto">
          <a:xfrm>
            <a:off x="2133600" y="1855788"/>
            <a:ext cx="6789738" cy="701675"/>
            <a:chOff x="1344" y="1169"/>
            <a:chExt cx="4277" cy="442"/>
          </a:xfrm>
        </p:grpSpPr>
        <p:sp>
          <p:nvSpPr>
            <p:cNvPr id="23589" name="Freeform 36"/>
            <p:cNvSpPr>
              <a:spLocks/>
            </p:cNvSpPr>
            <p:nvPr/>
          </p:nvSpPr>
          <p:spPr bwMode="auto">
            <a:xfrm>
              <a:off x="1344" y="1169"/>
              <a:ext cx="4072" cy="442"/>
            </a:xfrm>
            <a:custGeom>
              <a:avLst/>
              <a:gdLst>
                <a:gd name="T0" fmla="*/ 0 w 4072"/>
                <a:gd name="T1" fmla="*/ 442 h 442"/>
                <a:gd name="T2" fmla="*/ 72 w 4072"/>
                <a:gd name="T3" fmla="*/ 402 h 442"/>
                <a:gd name="T4" fmla="*/ 232 w 4072"/>
                <a:gd name="T5" fmla="*/ 250 h 442"/>
                <a:gd name="T6" fmla="*/ 328 w 4072"/>
                <a:gd name="T7" fmla="*/ 255 h 442"/>
                <a:gd name="T8" fmla="*/ 400 w 4072"/>
                <a:gd name="T9" fmla="*/ 207 h 442"/>
                <a:gd name="T10" fmla="*/ 416 w 4072"/>
                <a:gd name="T11" fmla="*/ 215 h 442"/>
                <a:gd name="T12" fmla="*/ 520 w 4072"/>
                <a:gd name="T13" fmla="*/ 159 h 442"/>
                <a:gd name="T14" fmla="*/ 696 w 4072"/>
                <a:gd name="T15" fmla="*/ 175 h 442"/>
                <a:gd name="T16" fmla="*/ 936 w 4072"/>
                <a:gd name="T17" fmla="*/ 167 h 442"/>
                <a:gd name="T18" fmla="*/ 1096 w 4072"/>
                <a:gd name="T19" fmla="*/ 130 h 442"/>
                <a:gd name="T20" fmla="*/ 1264 w 4072"/>
                <a:gd name="T21" fmla="*/ 154 h 442"/>
                <a:gd name="T22" fmla="*/ 1384 w 4072"/>
                <a:gd name="T23" fmla="*/ 122 h 442"/>
                <a:gd name="T24" fmla="*/ 1528 w 4072"/>
                <a:gd name="T25" fmla="*/ 138 h 442"/>
                <a:gd name="T26" fmla="*/ 1584 w 4072"/>
                <a:gd name="T27" fmla="*/ 162 h 442"/>
                <a:gd name="T28" fmla="*/ 1744 w 4072"/>
                <a:gd name="T29" fmla="*/ 55 h 442"/>
                <a:gd name="T30" fmla="*/ 1984 w 4072"/>
                <a:gd name="T31" fmla="*/ 111 h 442"/>
                <a:gd name="T32" fmla="*/ 2264 w 4072"/>
                <a:gd name="T33" fmla="*/ 71 h 442"/>
                <a:gd name="T34" fmla="*/ 2448 w 4072"/>
                <a:gd name="T35" fmla="*/ 15 h 442"/>
                <a:gd name="T36" fmla="*/ 2696 w 4072"/>
                <a:gd name="T37" fmla="*/ 63 h 442"/>
                <a:gd name="T38" fmla="*/ 2976 w 4072"/>
                <a:gd name="T39" fmla="*/ 207 h 442"/>
                <a:gd name="T40" fmla="*/ 3152 w 4072"/>
                <a:gd name="T41" fmla="*/ 303 h 442"/>
                <a:gd name="T42" fmla="*/ 3256 w 4072"/>
                <a:gd name="T43" fmla="*/ 319 h 442"/>
                <a:gd name="T44" fmla="*/ 3288 w 4072"/>
                <a:gd name="T45" fmla="*/ 330 h 442"/>
                <a:gd name="T46" fmla="*/ 3344 w 4072"/>
                <a:gd name="T47" fmla="*/ 306 h 442"/>
                <a:gd name="T48" fmla="*/ 3896 w 4072"/>
                <a:gd name="T49" fmla="*/ 242 h 442"/>
                <a:gd name="T50" fmla="*/ 4072 w 4072"/>
                <a:gd name="T51" fmla="*/ 266 h 4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72"/>
                <a:gd name="T79" fmla="*/ 0 h 442"/>
                <a:gd name="T80" fmla="*/ 4072 w 4072"/>
                <a:gd name="T81" fmla="*/ 442 h 4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72" h="442">
                  <a:moveTo>
                    <a:pt x="0" y="442"/>
                  </a:moveTo>
                  <a:cubicBezTo>
                    <a:pt x="26" y="433"/>
                    <a:pt x="72" y="402"/>
                    <a:pt x="72" y="402"/>
                  </a:cubicBezTo>
                  <a:cubicBezTo>
                    <a:pt x="115" y="338"/>
                    <a:pt x="168" y="293"/>
                    <a:pt x="232" y="250"/>
                  </a:cubicBezTo>
                  <a:cubicBezTo>
                    <a:pt x="256" y="213"/>
                    <a:pt x="287" y="276"/>
                    <a:pt x="328" y="255"/>
                  </a:cubicBezTo>
                  <a:cubicBezTo>
                    <a:pt x="338" y="250"/>
                    <a:pt x="391" y="213"/>
                    <a:pt x="400" y="207"/>
                  </a:cubicBezTo>
                  <a:cubicBezTo>
                    <a:pt x="407" y="202"/>
                    <a:pt x="409" y="219"/>
                    <a:pt x="416" y="215"/>
                  </a:cubicBezTo>
                  <a:cubicBezTo>
                    <a:pt x="462" y="189"/>
                    <a:pt x="469" y="176"/>
                    <a:pt x="520" y="159"/>
                  </a:cubicBezTo>
                  <a:cubicBezTo>
                    <a:pt x="599" y="172"/>
                    <a:pt x="604" y="182"/>
                    <a:pt x="696" y="175"/>
                  </a:cubicBezTo>
                  <a:cubicBezTo>
                    <a:pt x="781" y="158"/>
                    <a:pt x="843" y="162"/>
                    <a:pt x="936" y="167"/>
                  </a:cubicBezTo>
                  <a:cubicBezTo>
                    <a:pt x="998" y="179"/>
                    <a:pt x="1038" y="111"/>
                    <a:pt x="1096" y="130"/>
                  </a:cubicBezTo>
                  <a:cubicBezTo>
                    <a:pt x="1160" y="178"/>
                    <a:pt x="1164" y="161"/>
                    <a:pt x="1264" y="154"/>
                  </a:cubicBezTo>
                  <a:cubicBezTo>
                    <a:pt x="1304" y="144"/>
                    <a:pt x="1344" y="132"/>
                    <a:pt x="1384" y="122"/>
                  </a:cubicBezTo>
                  <a:cubicBezTo>
                    <a:pt x="1390" y="122"/>
                    <a:pt x="1497" y="127"/>
                    <a:pt x="1528" y="138"/>
                  </a:cubicBezTo>
                  <a:cubicBezTo>
                    <a:pt x="1638" y="179"/>
                    <a:pt x="1454" y="130"/>
                    <a:pt x="1584" y="162"/>
                  </a:cubicBezTo>
                  <a:cubicBezTo>
                    <a:pt x="1633" y="199"/>
                    <a:pt x="1685" y="40"/>
                    <a:pt x="1744" y="55"/>
                  </a:cubicBezTo>
                  <a:cubicBezTo>
                    <a:pt x="1833" y="121"/>
                    <a:pt x="1872" y="100"/>
                    <a:pt x="1984" y="111"/>
                  </a:cubicBezTo>
                  <a:cubicBezTo>
                    <a:pt x="2055" y="168"/>
                    <a:pt x="2171" y="48"/>
                    <a:pt x="2264" y="71"/>
                  </a:cubicBezTo>
                  <a:cubicBezTo>
                    <a:pt x="2370" y="65"/>
                    <a:pt x="2360" y="0"/>
                    <a:pt x="2448" y="15"/>
                  </a:cubicBezTo>
                  <a:cubicBezTo>
                    <a:pt x="2528" y="28"/>
                    <a:pt x="2614" y="55"/>
                    <a:pt x="2696" y="63"/>
                  </a:cubicBezTo>
                  <a:cubicBezTo>
                    <a:pt x="2740" y="78"/>
                    <a:pt x="2930" y="201"/>
                    <a:pt x="2976" y="207"/>
                  </a:cubicBezTo>
                  <a:cubicBezTo>
                    <a:pt x="3112" y="252"/>
                    <a:pt x="3040" y="359"/>
                    <a:pt x="3152" y="303"/>
                  </a:cubicBezTo>
                  <a:cubicBezTo>
                    <a:pt x="3179" y="289"/>
                    <a:pt x="3229" y="333"/>
                    <a:pt x="3256" y="319"/>
                  </a:cubicBezTo>
                  <a:cubicBezTo>
                    <a:pt x="3289" y="302"/>
                    <a:pt x="3262" y="351"/>
                    <a:pt x="3288" y="330"/>
                  </a:cubicBezTo>
                  <a:cubicBezTo>
                    <a:pt x="3304" y="317"/>
                    <a:pt x="3325" y="314"/>
                    <a:pt x="3344" y="306"/>
                  </a:cubicBezTo>
                  <a:cubicBezTo>
                    <a:pt x="3510" y="240"/>
                    <a:pt x="3728" y="247"/>
                    <a:pt x="3896" y="242"/>
                  </a:cubicBezTo>
                  <a:cubicBezTo>
                    <a:pt x="3952" y="248"/>
                    <a:pt x="4016" y="266"/>
                    <a:pt x="4072" y="266"/>
                  </a:cubicBezTo>
                </a:path>
              </a:pathLst>
            </a:custGeom>
            <a:noFill/>
            <a:ln w="57150">
              <a:solidFill>
                <a:srgbClr val="00FF00"/>
              </a:solidFill>
              <a:round/>
              <a:headEnd/>
              <a:tailEnd/>
            </a:ln>
          </p:spPr>
          <p:txBody>
            <a:bodyPr/>
            <a:lstStyle/>
            <a:p>
              <a:endParaRPr lang="en-US"/>
            </a:p>
          </p:txBody>
        </p:sp>
        <p:sp>
          <p:nvSpPr>
            <p:cNvPr id="23590" name="Text Box 37"/>
            <p:cNvSpPr txBox="1">
              <a:spLocks noChangeArrowheads="1"/>
            </p:cNvSpPr>
            <p:nvPr/>
          </p:nvSpPr>
          <p:spPr bwMode="auto">
            <a:xfrm>
              <a:off x="5040" y="1242"/>
              <a:ext cx="581" cy="247"/>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400" dirty="0">
                  <a:solidFill>
                    <a:srgbClr val="000000"/>
                  </a:solidFill>
                  <a:latin typeface="Courier New" pitchFamily="49" charset="0"/>
                  <a:cs typeface="Courier New" pitchFamily="49" charset="0"/>
                </a:rPr>
                <a:t>1973</a:t>
              </a:r>
            </a:p>
          </p:txBody>
        </p:sp>
      </p:grpSp>
      <p:grpSp>
        <p:nvGrpSpPr>
          <p:cNvPr id="23578" name="Group 43"/>
          <p:cNvGrpSpPr>
            <a:grpSpLocks/>
          </p:cNvGrpSpPr>
          <p:nvPr/>
        </p:nvGrpSpPr>
        <p:grpSpPr bwMode="auto">
          <a:xfrm>
            <a:off x="2133600" y="2070100"/>
            <a:ext cx="6789738" cy="684213"/>
            <a:chOff x="1344" y="1304"/>
            <a:chExt cx="4277" cy="431"/>
          </a:xfrm>
        </p:grpSpPr>
        <p:sp>
          <p:nvSpPr>
            <p:cNvPr id="23582" name="Freeform 44"/>
            <p:cNvSpPr>
              <a:spLocks/>
            </p:cNvSpPr>
            <p:nvPr/>
          </p:nvSpPr>
          <p:spPr bwMode="auto">
            <a:xfrm>
              <a:off x="1344" y="1304"/>
              <a:ext cx="4048" cy="390"/>
            </a:xfrm>
            <a:custGeom>
              <a:avLst/>
              <a:gdLst>
                <a:gd name="T0" fmla="*/ 0 w 4048"/>
                <a:gd name="T1" fmla="*/ 344 h 390"/>
                <a:gd name="T2" fmla="*/ 224 w 4048"/>
                <a:gd name="T3" fmla="*/ 352 h 390"/>
                <a:gd name="T4" fmla="*/ 280 w 4048"/>
                <a:gd name="T5" fmla="*/ 320 h 390"/>
                <a:gd name="T6" fmla="*/ 384 w 4048"/>
                <a:gd name="T7" fmla="*/ 296 h 390"/>
                <a:gd name="T8" fmla="*/ 464 w 4048"/>
                <a:gd name="T9" fmla="*/ 264 h 390"/>
                <a:gd name="T10" fmla="*/ 520 w 4048"/>
                <a:gd name="T11" fmla="*/ 224 h 390"/>
                <a:gd name="T12" fmla="*/ 568 w 4048"/>
                <a:gd name="T13" fmla="*/ 184 h 390"/>
                <a:gd name="T14" fmla="*/ 624 w 4048"/>
                <a:gd name="T15" fmla="*/ 168 h 390"/>
                <a:gd name="T16" fmla="*/ 768 w 4048"/>
                <a:gd name="T17" fmla="*/ 176 h 390"/>
                <a:gd name="T18" fmla="*/ 832 w 4048"/>
                <a:gd name="T19" fmla="*/ 192 h 390"/>
                <a:gd name="T20" fmla="*/ 1000 w 4048"/>
                <a:gd name="T21" fmla="*/ 248 h 390"/>
                <a:gd name="T22" fmla="*/ 1200 w 4048"/>
                <a:gd name="T23" fmla="*/ 232 h 390"/>
                <a:gd name="T24" fmla="*/ 1352 w 4048"/>
                <a:gd name="T25" fmla="*/ 200 h 390"/>
                <a:gd name="T26" fmla="*/ 1616 w 4048"/>
                <a:gd name="T27" fmla="*/ 168 h 390"/>
                <a:gd name="T28" fmla="*/ 1752 w 4048"/>
                <a:gd name="T29" fmla="*/ 136 h 390"/>
                <a:gd name="T30" fmla="*/ 1848 w 4048"/>
                <a:gd name="T31" fmla="*/ 160 h 390"/>
                <a:gd name="T32" fmla="*/ 1904 w 4048"/>
                <a:gd name="T33" fmla="*/ 184 h 390"/>
                <a:gd name="T34" fmla="*/ 2424 w 4048"/>
                <a:gd name="T35" fmla="*/ 16 h 390"/>
                <a:gd name="T36" fmla="*/ 2688 w 4048"/>
                <a:gd name="T37" fmla="*/ 120 h 390"/>
                <a:gd name="T38" fmla="*/ 2904 w 4048"/>
                <a:gd name="T39" fmla="*/ 280 h 390"/>
                <a:gd name="T40" fmla="*/ 3024 w 4048"/>
                <a:gd name="T41" fmla="*/ 344 h 390"/>
                <a:gd name="T42" fmla="*/ 3272 w 4048"/>
                <a:gd name="T43" fmla="*/ 360 h 390"/>
                <a:gd name="T44" fmla="*/ 3544 w 4048"/>
                <a:gd name="T45" fmla="*/ 296 h 390"/>
                <a:gd name="T46" fmla="*/ 4048 w 4048"/>
                <a:gd name="T47" fmla="*/ 312 h 3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48"/>
                <a:gd name="T73" fmla="*/ 0 h 390"/>
                <a:gd name="T74" fmla="*/ 4048 w 4048"/>
                <a:gd name="T75" fmla="*/ 390 h 3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48" h="390">
                  <a:moveTo>
                    <a:pt x="0" y="344"/>
                  </a:moveTo>
                  <a:cubicBezTo>
                    <a:pt x="100" y="354"/>
                    <a:pt x="113" y="359"/>
                    <a:pt x="224" y="352"/>
                  </a:cubicBezTo>
                  <a:cubicBezTo>
                    <a:pt x="243" y="342"/>
                    <a:pt x="260" y="328"/>
                    <a:pt x="280" y="320"/>
                  </a:cubicBezTo>
                  <a:cubicBezTo>
                    <a:pt x="312" y="306"/>
                    <a:pt x="351" y="306"/>
                    <a:pt x="384" y="296"/>
                  </a:cubicBezTo>
                  <a:cubicBezTo>
                    <a:pt x="414" y="288"/>
                    <a:pt x="433" y="272"/>
                    <a:pt x="464" y="264"/>
                  </a:cubicBezTo>
                  <a:cubicBezTo>
                    <a:pt x="526" y="202"/>
                    <a:pt x="446" y="277"/>
                    <a:pt x="520" y="224"/>
                  </a:cubicBezTo>
                  <a:cubicBezTo>
                    <a:pt x="549" y="203"/>
                    <a:pt x="536" y="198"/>
                    <a:pt x="568" y="184"/>
                  </a:cubicBezTo>
                  <a:cubicBezTo>
                    <a:pt x="586" y="176"/>
                    <a:pt x="606" y="174"/>
                    <a:pt x="624" y="168"/>
                  </a:cubicBezTo>
                  <a:cubicBezTo>
                    <a:pt x="672" y="171"/>
                    <a:pt x="720" y="170"/>
                    <a:pt x="768" y="176"/>
                  </a:cubicBezTo>
                  <a:cubicBezTo>
                    <a:pt x="790" y="179"/>
                    <a:pt x="832" y="192"/>
                    <a:pt x="832" y="192"/>
                  </a:cubicBezTo>
                  <a:cubicBezTo>
                    <a:pt x="886" y="228"/>
                    <a:pt x="937" y="237"/>
                    <a:pt x="1000" y="248"/>
                  </a:cubicBezTo>
                  <a:cubicBezTo>
                    <a:pt x="1067" y="242"/>
                    <a:pt x="1133" y="239"/>
                    <a:pt x="1200" y="232"/>
                  </a:cubicBezTo>
                  <a:cubicBezTo>
                    <a:pt x="1251" y="227"/>
                    <a:pt x="1302" y="210"/>
                    <a:pt x="1352" y="200"/>
                  </a:cubicBezTo>
                  <a:cubicBezTo>
                    <a:pt x="1438" y="183"/>
                    <a:pt x="1529" y="175"/>
                    <a:pt x="1616" y="168"/>
                  </a:cubicBezTo>
                  <a:cubicBezTo>
                    <a:pt x="1660" y="146"/>
                    <a:pt x="1706" y="151"/>
                    <a:pt x="1752" y="136"/>
                  </a:cubicBezTo>
                  <a:cubicBezTo>
                    <a:pt x="1784" y="144"/>
                    <a:pt x="1821" y="142"/>
                    <a:pt x="1848" y="160"/>
                  </a:cubicBezTo>
                  <a:cubicBezTo>
                    <a:pt x="1881" y="182"/>
                    <a:pt x="1863" y="174"/>
                    <a:pt x="1904" y="184"/>
                  </a:cubicBezTo>
                  <a:cubicBezTo>
                    <a:pt x="2040" y="181"/>
                    <a:pt x="2273" y="0"/>
                    <a:pt x="2424" y="16"/>
                  </a:cubicBezTo>
                  <a:cubicBezTo>
                    <a:pt x="2482" y="22"/>
                    <a:pt x="2623" y="117"/>
                    <a:pt x="2688" y="120"/>
                  </a:cubicBezTo>
                  <a:cubicBezTo>
                    <a:pt x="2795" y="125"/>
                    <a:pt x="2904" y="280"/>
                    <a:pt x="2904" y="280"/>
                  </a:cubicBezTo>
                  <a:cubicBezTo>
                    <a:pt x="2962" y="319"/>
                    <a:pt x="2952" y="330"/>
                    <a:pt x="3024" y="344"/>
                  </a:cubicBezTo>
                  <a:cubicBezTo>
                    <a:pt x="3117" y="390"/>
                    <a:pt x="3121" y="366"/>
                    <a:pt x="3272" y="360"/>
                  </a:cubicBezTo>
                  <a:cubicBezTo>
                    <a:pt x="3357" y="326"/>
                    <a:pt x="3454" y="306"/>
                    <a:pt x="3544" y="296"/>
                  </a:cubicBezTo>
                  <a:cubicBezTo>
                    <a:pt x="3675" y="263"/>
                    <a:pt x="3902" y="312"/>
                    <a:pt x="4048" y="312"/>
                  </a:cubicBezTo>
                </a:path>
              </a:pathLst>
            </a:custGeom>
            <a:noFill/>
            <a:ln w="57150">
              <a:solidFill>
                <a:srgbClr val="00FF00"/>
              </a:solidFill>
              <a:round/>
              <a:headEnd/>
              <a:tailEnd/>
            </a:ln>
          </p:spPr>
          <p:txBody>
            <a:bodyPr/>
            <a:lstStyle/>
            <a:p>
              <a:endParaRPr lang="en-US"/>
            </a:p>
          </p:txBody>
        </p:sp>
        <p:sp>
          <p:nvSpPr>
            <p:cNvPr id="23583" name="Text Box 45"/>
            <p:cNvSpPr txBox="1">
              <a:spLocks noChangeArrowheads="1"/>
            </p:cNvSpPr>
            <p:nvPr/>
          </p:nvSpPr>
          <p:spPr bwMode="auto">
            <a:xfrm>
              <a:off x="5040" y="1488"/>
              <a:ext cx="581" cy="247"/>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400" dirty="0">
                  <a:solidFill>
                    <a:srgbClr val="000000"/>
                  </a:solidFill>
                  <a:latin typeface="Courier New" pitchFamily="49" charset="0"/>
                  <a:cs typeface="Courier New" pitchFamily="49" charset="0"/>
                </a:rPr>
                <a:t>1974</a:t>
              </a:r>
            </a:p>
          </p:txBody>
        </p:sp>
      </p:grpSp>
      <p:grpSp>
        <p:nvGrpSpPr>
          <p:cNvPr id="23572" name="Group 50"/>
          <p:cNvGrpSpPr>
            <a:grpSpLocks/>
          </p:cNvGrpSpPr>
          <p:nvPr/>
        </p:nvGrpSpPr>
        <p:grpSpPr bwMode="auto">
          <a:xfrm>
            <a:off x="2133600" y="2590800"/>
            <a:ext cx="6789738" cy="544513"/>
            <a:chOff x="1344" y="1632"/>
            <a:chExt cx="4277" cy="343"/>
          </a:xfrm>
        </p:grpSpPr>
        <p:sp>
          <p:nvSpPr>
            <p:cNvPr id="23576" name="Freeform 51"/>
            <p:cNvSpPr>
              <a:spLocks/>
            </p:cNvSpPr>
            <p:nvPr/>
          </p:nvSpPr>
          <p:spPr bwMode="auto">
            <a:xfrm>
              <a:off x="1344" y="1632"/>
              <a:ext cx="4096" cy="308"/>
            </a:xfrm>
            <a:custGeom>
              <a:avLst/>
              <a:gdLst>
                <a:gd name="T0" fmla="*/ 0 w 4096"/>
                <a:gd name="T1" fmla="*/ 34 h 308"/>
                <a:gd name="T2" fmla="*/ 136 w 4096"/>
                <a:gd name="T3" fmla="*/ 18 h 308"/>
                <a:gd name="T4" fmla="*/ 424 w 4096"/>
                <a:gd name="T5" fmla="*/ 66 h 308"/>
                <a:gd name="T6" fmla="*/ 816 w 4096"/>
                <a:gd name="T7" fmla="*/ 154 h 308"/>
                <a:gd name="T8" fmla="*/ 1168 w 4096"/>
                <a:gd name="T9" fmla="*/ 146 h 308"/>
                <a:gd name="T10" fmla="*/ 1304 w 4096"/>
                <a:gd name="T11" fmla="*/ 90 h 308"/>
                <a:gd name="T12" fmla="*/ 1560 w 4096"/>
                <a:gd name="T13" fmla="*/ 26 h 308"/>
                <a:gd name="T14" fmla="*/ 1912 w 4096"/>
                <a:gd name="T15" fmla="*/ 42 h 308"/>
                <a:gd name="T16" fmla="*/ 2160 w 4096"/>
                <a:gd name="T17" fmla="*/ 98 h 308"/>
                <a:gd name="T18" fmla="*/ 2576 w 4096"/>
                <a:gd name="T19" fmla="*/ 162 h 308"/>
                <a:gd name="T20" fmla="*/ 2856 w 4096"/>
                <a:gd name="T21" fmla="*/ 202 h 308"/>
                <a:gd name="T22" fmla="*/ 3120 w 4096"/>
                <a:gd name="T23" fmla="*/ 266 h 308"/>
                <a:gd name="T24" fmla="*/ 3456 w 4096"/>
                <a:gd name="T25" fmla="*/ 178 h 308"/>
                <a:gd name="T26" fmla="*/ 3768 w 4096"/>
                <a:gd name="T27" fmla="*/ 162 h 308"/>
                <a:gd name="T28" fmla="*/ 3928 w 4096"/>
                <a:gd name="T29" fmla="*/ 170 h 308"/>
                <a:gd name="T30" fmla="*/ 3960 w 4096"/>
                <a:gd name="T31" fmla="*/ 194 h 308"/>
                <a:gd name="T32" fmla="*/ 4064 w 4096"/>
                <a:gd name="T33" fmla="*/ 226 h 308"/>
                <a:gd name="T34" fmla="*/ 4096 w 4096"/>
                <a:gd name="T35" fmla="*/ 250 h 3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96"/>
                <a:gd name="T55" fmla="*/ 0 h 308"/>
                <a:gd name="T56" fmla="*/ 4096 w 4096"/>
                <a:gd name="T57" fmla="*/ 308 h 3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96" h="308">
                  <a:moveTo>
                    <a:pt x="0" y="34"/>
                  </a:moveTo>
                  <a:cubicBezTo>
                    <a:pt x="52" y="0"/>
                    <a:pt x="62" y="11"/>
                    <a:pt x="136" y="18"/>
                  </a:cubicBezTo>
                  <a:cubicBezTo>
                    <a:pt x="231" y="37"/>
                    <a:pt x="328" y="50"/>
                    <a:pt x="424" y="66"/>
                  </a:cubicBezTo>
                  <a:cubicBezTo>
                    <a:pt x="547" y="128"/>
                    <a:pt x="685" y="121"/>
                    <a:pt x="816" y="154"/>
                  </a:cubicBezTo>
                  <a:cubicBezTo>
                    <a:pt x="933" y="151"/>
                    <a:pt x="1051" y="153"/>
                    <a:pt x="1168" y="146"/>
                  </a:cubicBezTo>
                  <a:cubicBezTo>
                    <a:pt x="1213" y="143"/>
                    <a:pt x="1264" y="105"/>
                    <a:pt x="1304" y="90"/>
                  </a:cubicBezTo>
                  <a:cubicBezTo>
                    <a:pt x="1397" y="54"/>
                    <a:pt x="1460" y="34"/>
                    <a:pt x="1560" y="26"/>
                  </a:cubicBezTo>
                  <a:cubicBezTo>
                    <a:pt x="1625" y="28"/>
                    <a:pt x="1828" y="34"/>
                    <a:pt x="1912" y="42"/>
                  </a:cubicBezTo>
                  <a:cubicBezTo>
                    <a:pt x="1995" y="50"/>
                    <a:pt x="2078" y="84"/>
                    <a:pt x="2160" y="98"/>
                  </a:cubicBezTo>
                  <a:cubicBezTo>
                    <a:pt x="2311" y="158"/>
                    <a:pt x="2399" y="156"/>
                    <a:pt x="2576" y="162"/>
                  </a:cubicBezTo>
                  <a:cubicBezTo>
                    <a:pt x="2672" y="178"/>
                    <a:pt x="2757" y="196"/>
                    <a:pt x="2856" y="202"/>
                  </a:cubicBezTo>
                  <a:cubicBezTo>
                    <a:pt x="2940" y="236"/>
                    <a:pt x="3030" y="256"/>
                    <a:pt x="3120" y="266"/>
                  </a:cubicBezTo>
                  <a:cubicBezTo>
                    <a:pt x="3286" y="308"/>
                    <a:pt x="3327" y="221"/>
                    <a:pt x="3456" y="178"/>
                  </a:cubicBezTo>
                  <a:cubicBezTo>
                    <a:pt x="3563" y="188"/>
                    <a:pt x="3662" y="173"/>
                    <a:pt x="3768" y="162"/>
                  </a:cubicBezTo>
                  <a:cubicBezTo>
                    <a:pt x="3821" y="165"/>
                    <a:pt x="3875" y="161"/>
                    <a:pt x="3928" y="170"/>
                  </a:cubicBezTo>
                  <a:cubicBezTo>
                    <a:pt x="3941" y="172"/>
                    <a:pt x="3948" y="188"/>
                    <a:pt x="3960" y="194"/>
                  </a:cubicBezTo>
                  <a:cubicBezTo>
                    <a:pt x="3990" y="209"/>
                    <a:pt x="4031" y="218"/>
                    <a:pt x="4064" y="226"/>
                  </a:cubicBezTo>
                  <a:cubicBezTo>
                    <a:pt x="4090" y="252"/>
                    <a:pt x="4077" y="250"/>
                    <a:pt x="4096" y="250"/>
                  </a:cubicBezTo>
                </a:path>
              </a:pathLst>
            </a:custGeom>
            <a:noFill/>
            <a:ln w="57150">
              <a:solidFill>
                <a:srgbClr val="00FF00"/>
              </a:solidFill>
              <a:round/>
              <a:headEnd/>
              <a:tailEnd/>
            </a:ln>
          </p:spPr>
          <p:txBody>
            <a:bodyPr/>
            <a:lstStyle/>
            <a:p>
              <a:endParaRPr lang="en-US"/>
            </a:p>
          </p:txBody>
        </p:sp>
        <p:sp>
          <p:nvSpPr>
            <p:cNvPr id="23577" name="Text Box 52"/>
            <p:cNvSpPr txBox="1">
              <a:spLocks noChangeArrowheads="1"/>
            </p:cNvSpPr>
            <p:nvPr/>
          </p:nvSpPr>
          <p:spPr bwMode="auto">
            <a:xfrm>
              <a:off x="5040" y="1728"/>
              <a:ext cx="581" cy="247"/>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400" dirty="0">
                  <a:solidFill>
                    <a:srgbClr val="000000"/>
                  </a:solidFill>
                  <a:latin typeface="Courier New" pitchFamily="49" charset="0"/>
                  <a:cs typeface="Courier New" pitchFamily="49" charset="0"/>
                </a:rPr>
                <a:t>1975</a:t>
              </a:r>
            </a:p>
          </p:txBody>
        </p:sp>
      </p:grpSp>
      <p:sp>
        <p:nvSpPr>
          <p:cNvPr id="52" name="Rectangle 2"/>
          <p:cNvSpPr txBox="1">
            <a:spLocks noChangeArrowheads="1"/>
          </p:cNvSpPr>
          <p:nvPr/>
        </p:nvSpPr>
        <p:spPr bwMode="auto">
          <a:xfrm>
            <a:off x="0" y="0"/>
            <a:ext cx="91440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7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6600"/>
                </a:solidFill>
                <a:effectLst/>
                <a:uLnTx/>
                <a:uFillTx/>
                <a:latin typeface="Courier New" pitchFamily="49" charset="0"/>
                <a:ea typeface="ＭＳ Ｐゴシック" pitchFamily="-65" charset="-128"/>
                <a:cs typeface="Courier New" pitchFamily="49" charset="0"/>
              </a:rPr>
              <a:t>Water Supply Forecast Methods - ESP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Freeform 2"/>
          <p:cNvSpPr>
            <a:spLocks/>
          </p:cNvSpPr>
          <p:nvPr/>
        </p:nvSpPr>
        <p:spPr bwMode="auto">
          <a:xfrm>
            <a:off x="1231900" y="4279900"/>
            <a:ext cx="3911600" cy="546100"/>
          </a:xfrm>
          <a:custGeom>
            <a:avLst/>
            <a:gdLst>
              <a:gd name="T0" fmla="*/ 0 w 2464"/>
              <a:gd name="T1" fmla="*/ 2147483647 h 344"/>
              <a:gd name="T2" fmla="*/ 2147483647 w 2464"/>
              <a:gd name="T3" fmla="*/ 2147483647 h 344"/>
              <a:gd name="T4" fmla="*/ 2147483647 w 2464"/>
              <a:gd name="T5" fmla="*/ 2147483647 h 344"/>
              <a:gd name="T6" fmla="*/ 2147483647 w 2464"/>
              <a:gd name="T7" fmla="*/ 2147483647 h 344"/>
              <a:gd name="T8" fmla="*/ 2147483647 w 2464"/>
              <a:gd name="T9" fmla="*/ 2147483647 h 344"/>
              <a:gd name="T10" fmla="*/ 2147483647 w 2464"/>
              <a:gd name="T11" fmla="*/ 2147483647 h 344"/>
              <a:gd name="T12" fmla="*/ 2147483647 w 2464"/>
              <a:gd name="T13" fmla="*/ 2147483647 h 344"/>
              <a:gd name="T14" fmla="*/ 2147483647 w 2464"/>
              <a:gd name="T15" fmla="*/ 2147483647 h 344"/>
              <a:gd name="T16" fmla="*/ 2147483647 w 2464"/>
              <a:gd name="T17" fmla="*/ 2147483647 h 344"/>
              <a:gd name="T18" fmla="*/ 2147483647 w 2464"/>
              <a:gd name="T19" fmla="*/ 2147483647 h 344"/>
              <a:gd name="T20" fmla="*/ 2147483647 w 2464"/>
              <a:gd name="T21" fmla="*/ 2147483647 h 344"/>
              <a:gd name="T22" fmla="*/ 2147483647 w 2464"/>
              <a:gd name="T23" fmla="*/ 2147483647 h 344"/>
              <a:gd name="T24" fmla="*/ 2147483647 w 2464"/>
              <a:gd name="T25" fmla="*/ 2147483647 h 344"/>
              <a:gd name="T26" fmla="*/ 2147483647 w 2464"/>
              <a:gd name="T27" fmla="*/ 2147483647 h 344"/>
              <a:gd name="T28" fmla="*/ 2147483647 w 2464"/>
              <a:gd name="T29" fmla="*/ 2147483647 h 344"/>
              <a:gd name="T30" fmla="*/ 2147483647 w 2464"/>
              <a:gd name="T31" fmla="*/ 2147483647 h 344"/>
              <a:gd name="T32" fmla="*/ 2147483647 w 2464"/>
              <a:gd name="T33" fmla="*/ 2147483647 h 344"/>
              <a:gd name="T34" fmla="*/ 2147483647 w 2464"/>
              <a:gd name="T35" fmla="*/ 2147483647 h 344"/>
              <a:gd name="T36" fmla="*/ 2147483647 w 2464"/>
              <a:gd name="T37" fmla="*/ 2147483647 h 344"/>
              <a:gd name="T38" fmla="*/ 2147483647 w 2464"/>
              <a:gd name="T39" fmla="*/ 2147483647 h 344"/>
              <a:gd name="T40" fmla="*/ 2147483647 w 2464"/>
              <a:gd name="T41" fmla="*/ 2147483647 h 344"/>
              <a:gd name="T42" fmla="*/ 2147483647 w 2464"/>
              <a:gd name="T43" fmla="*/ 2147483647 h 344"/>
              <a:gd name="T44" fmla="*/ 2147483647 w 2464"/>
              <a:gd name="T45" fmla="*/ 2147483647 h 344"/>
              <a:gd name="T46" fmla="*/ 2147483647 w 2464"/>
              <a:gd name="T47" fmla="*/ 2147483647 h 344"/>
              <a:gd name="T48" fmla="*/ 2147483647 w 2464"/>
              <a:gd name="T49" fmla="*/ 2147483647 h 344"/>
              <a:gd name="T50" fmla="*/ 2147483647 w 2464"/>
              <a:gd name="T51" fmla="*/ 2147483647 h 344"/>
              <a:gd name="T52" fmla="*/ 2147483647 w 2464"/>
              <a:gd name="T53" fmla="*/ 2147483647 h 3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64"/>
              <a:gd name="T82" fmla="*/ 0 h 344"/>
              <a:gd name="T83" fmla="*/ 2464 w 2464"/>
              <a:gd name="T84" fmla="*/ 344 h 3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64" h="344">
                <a:moveTo>
                  <a:pt x="0" y="344"/>
                </a:moveTo>
                <a:cubicBezTo>
                  <a:pt x="16" y="328"/>
                  <a:pt x="32" y="312"/>
                  <a:pt x="48" y="296"/>
                </a:cubicBezTo>
                <a:cubicBezTo>
                  <a:pt x="56" y="288"/>
                  <a:pt x="69" y="289"/>
                  <a:pt x="80" y="288"/>
                </a:cubicBezTo>
                <a:cubicBezTo>
                  <a:pt x="117" y="284"/>
                  <a:pt x="155" y="284"/>
                  <a:pt x="192" y="280"/>
                </a:cubicBezTo>
                <a:cubicBezTo>
                  <a:pt x="211" y="278"/>
                  <a:pt x="229" y="275"/>
                  <a:pt x="248" y="272"/>
                </a:cubicBezTo>
                <a:cubicBezTo>
                  <a:pt x="253" y="264"/>
                  <a:pt x="256" y="253"/>
                  <a:pt x="264" y="248"/>
                </a:cubicBezTo>
                <a:cubicBezTo>
                  <a:pt x="278" y="239"/>
                  <a:pt x="312" y="232"/>
                  <a:pt x="312" y="232"/>
                </a:cubicBezTo>
                <a:cubicBezTo>
                  <a:pt x="344" y="235"/>
                  <a:pt x="377" y="232"/>
                  <a:pt x="408" y="240"/>
                </a:cubicBezTo>
                <a:cubicBezTo>
                  <a:pt x="419" y="243"/>
                  <a:pt x="423" y="257"/>
                  <a:pt x="432" y="264"/>
                </a:cubicBezTo>
                <a:cubicBezTo>
                  <a:pt x="459" y="283"/>
                  <a:pt x="505" y="302"/>
                  <a:pt x="536" y="312"/>
                </a:cubicBezTo>
                <a:cubicBezTo>
                  <a:pt x="557" y="309"/>
                  <a:pt x="580" y="311"/>
                  <a:pt x="600" y="304"/>
                </a:cubicBezTo>
                <a:cubicBezTo>
                  <a:pt x="628" y="294"/>
                  <a:pt x="638" y="262"/>
                  <a:pt x="672" y="256"/>
                </a:cubicBezTo>
                <a:cubicBezTo>
                  <a:pt x="739" y="244"/>
                  <a:pt x="806" y="240"/>
                  <a:pt x="872" y="224"/>
                </a:cubicBezTo>
                <a:cubicBezTo>
                  <a:pt x="901" y="205"/>
                  <a:pt x="927" y="185"/>
                  <a:pt x="952" y="160"/>
                </a:cubicBezTo>
                <a:cubicBezTo>
                  <a:pt x="1022" y="166"/>
                  <a:pt x="1071" y="176"/>
                  <a:pt x="1136" y="192"/>
                </a:cubicBezTo>
                <a:cubicBezTo>
                  <a:pt x="1210" y="167"/>
                  <a:pt x="1260" y="182"/>
                  <a:pt x="1328" y="216"/>
                </a:cubicBezTo>
                <a:cubicBezTo>
                  <a:pt x="1360" y="213"/>
                  <a:pt x="1392" y="212"/>
                  <a:pt x="1424" y="208"/>
                </a:cubicBezTo>
                <a:cubicBezTo>
                  <a:pt x="1489" y="199"/>
                  <a:pt x="1536" y="148"/>
                  <a:pt x="1592" y="120"/>
                </a:cubicBezTo>
                <a:cubicBezTo>
                  <a:pt x="1637" y="98"/>
                  <a:pt x="1702" y="81"/>
                  <a:pt x="1752" y="64"/>
                </a:cubicBezTo>
                <a:cubicBezTo>
                  <a:pt x="1800" y="67"/>
                  <a:pt x="1848" y="67"/>
                  <a:pt x="1896" y="72"/>
                </a:cubicBezTo>
                <a:cubicBezTo>
                  <a:pt x="1904" y="73"/>
                  <a:pt x="1912" y="78"/>
                  <a:pt x="1920" y="80"/>
                </a:cubicBezTo>
                <a:cubicBezTo>
                  <a:pt x="1941" y="86"/>
                  <a:pt x="1963" y="91"/>
                  <a:pt x="1984" y="96"/>
                </a:cubicBezTo>
                <a:cubicBezTo>
                  <a:pt x="1995" y="99"/>
                  <a:pt x="2016" y="104"/>
                  <a:pt x="2016" y="104"/>
                </a:cubicBezTo>
                <a:cubicBezTo>
                  <a:pt x="2048" y="101"/>
                  <a:pt x="2081" y="103"/>
                  <a:pt x="2112" y="96"/>
                </a:cubicBezTo>
                <a:cubicBezTo>
                  <a:pt x="2139" y="90"/>
                  <a:pt x="2159" y="67"/>
                  <a:pt x="2184" y="56"/>
                </a:cubicBezTo>
                <a:cubicBezTo>
                  <a:pt x="2240" y="32"/>
                  <a:pt x="2309" y="24"/>
                  <a:pt x="2368" y="16"/>
                </a:cubicBezTo>
                <a:cubicBezTo>
                  <a:pt x="2415" y="0"/>
                  <a:pt x="2384" y="8"/>
                  <a:pt x="2464" y="8"/>
                </a:cubicBezTo>
              </a:path>
            </a:pathLst>
          </a:custGeom>
          <a:noFill/>
          <a:ln w="9525">
            <a:noFill/>
            <a:round/>
            <a:headEnd/>
            <a:tailEnd/>
          </a:ln>
        </p:spPr>
        <p:txBody>
          <a:bodyPr/>
          <a:lstStyle/>
          <a:p>
            <a:endParaRPr lang="en-US"/>
          </a:p>
        </p:txBody>
      </p:sp>
      <p:sp>
        <p:nvSpPr>
          <p:cNvPr id="23555" name="Line 3"/>
          <p:cNvSpPr>
            <a:spLocks noChangeShapeType="1"/>
          </p:cNvSpPr>
          <p:nvPr/>
        </p:nvSpPr>
        <p:spPr bwMode="auto">
          <a:xfrm>
            <a:off x="533400" y="3200400"/>
            <a:ext cx="8153400" cy="0"/>
          </a:xfrm>
          <a:prstGeom prst="line">
            <a:avLst/>
          </a:prstGeom>
          <a:noFill/>
          <a:ln w="57150">
            <a:solidFill>
              <a:srgbClr val="000000"/>
            </a:solidFill>
            <a:round/>
            <a:headEnd/>
            <a:tailEnd/>
          </a:ln>
        </p:spPr>
        <p:txBody>
          <a:bodyPr/>
          <a:lstStyle/>
          <a:p>
            <a:endParaRPr lang="en-US"/>
          </a:p>
        </p:txBody>
      </p:sp>
      <p:sp>
        <p:nvSpPr>
          <p:cNvPr id="23556" name="Line 4"/>
          <p:cNvSpPr>
            <a:spLocks noChangeShapeType="1"/>
          </p:cNvSpPr>
          <p:nvPr/>
        </p:nvSpPr>
        <p:spPr bwMode="auto">
          <a:xfrm>
            <a:off x="2133600" y="838200"/>
            <a:ext cx="0" cy="4191000"/>
          </a:xfrm>
          <a:prstGeom prst="line">
            <a:avLst/>
          </a:prstGeom>
          <a:noFill/>
          <a:ln w="57150">
            <a:solidFill>
              <a:srgbClr val="000000"/>
            </a:solidFill>
            <a:round/>
            <a:headEnd/>
            <a:tailEnd/>
          </a:ln>
        </p:spPr>
        <p:txBody>
          <a:bodyPr/>
          <a:lstStyle/>
          <a:p>
            <a:endParaRPr lang="en-US"/>
          </a:p>
        </p:txBody>
      </p:sp>
      <p:sp>
        <p:nvSpPr>
          <p:cNvPr id="23557" name="Text Box 5"/>
          <p:cNvSpPr txBox="1">
            <a:spLocks noChangeArrowheads="1"/>
          </p:cNvSpPr>
          <p:nvPr/>
        </p:nvSpPr>
        <p:spPr bwMode="auto">
          <a:xfrm>
            <a:off x="2209800" y="3200400"/>
            <a:ext cx="1569660" cy="342401"/>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000" dirty="0">
                <a:solidFill>
                  <a:srgbClr val="000000"/>
                </a:solidFill>
                <a:latin typeface="Courier New" pitchFamily="49" charset="0"/>
                <a:cs typeface="Courier New" pitchFamily="49" charset="0"/>
              </a:rPr>
              <a:t>-&gt; </a:t>
            </a:r>
            <a:r>
              <a:rPr lang="en-US" sz="2000" dirty="0" smtClean="0">
                <a:solidFill>
                  <a:srgbClr val="000000"/>
                </a:solidFill>
                <a:latin typeface="Courier New" pitchFamily="49" charset="0"/>
                <a:cs typeface="Courier New" pitchFamily="49" charset="0"/>
              </a:rPr>
              <a:t>Future</a:t>
            </a:r>
            <a:endParaRPr lang="en-US" sz="2000" dirty="0">
              <a:solidFill>
                <a:srgbClr val="000000"/>
              </a:solidFill>
              <a:latin typeface="Courier New" pitchFamily="49" charset="0"/>
              <a:cs typeface="Courier New" pitchFamily="49" charset="0"/>
            </a:endParaRPr>
          </a:p>
        </p:txBody>
      </p:sp>
      <p:sp>
        <p:nvSpPr>
          <p:cNvPr id="23558" name="Freeform 6"/>
          <p:cNvSpPr>
            <a:spLocks/>
          </p:cNvSpPr>
          <p:nvPr/>
        </p:nvSpPr>
        <p:spPr bwMode="auto">
          <a:xfrm>
            <a:off x="609600" y="2590800"/>
            <a:ext cx="1549400" cy="274638"/>
          </a:xfrm>
          <a:custGeom>
            <a:avLst/>
            <a:gdLst>
              <a:gd name="T0" fmla="*/ 0 w 976"/>
              <a:gd name="T1" fmla="*/ 2147483647 h 173"/>
              <a:gd name="T2" fmla="*/ 2147483647 w 976"/>
              <a:gd name="T3" fmla="*/ 2147483647 h 173"/>
              <a:gd name="T4" fmla="*/ 2147483647 w 976"/>
              <a:gd name="T5" fmla="*/ 2147483647 h 173"/>
              <a:gd name="T6" fmla="*/ 2147483647 w 976"/>
              <a:gd name="T7" fmla="*/ 2147483647 h 173"/>
              <a:gd name="T8" fmla="*/ 2147483647 w 976"/>
              <a:gd name="T9" fmla="*/ 2147483647 h 173"/>
              <a:gd name="T10" fmla="*/ 2147483647 w 976"/>
              <a:gd name="T11" fmla="*/ 0 h 173"/>
              <a:gd name="T12" fmla="*/ 0 60000 65536"/>
              <a:gd name="T13" fmla="*/ 0 60000 65536"/>
              <a:gd name="T14" fmla="*/ 0 60000 65536"/>
              <a:gd name="T15" fmla="*/ 0 60000 65536"/>
              <a:gd name="T16" fmla="*/ 0 60000 65536"/>
              <a:gd name="T17" fmla="*/ 0 60000 65536"/>
              <a:gd name="T18" fmla="*/ 0 w 976"/>
              <a:gd name="T19" fmla="*/ 0 h 173"/>
              <a:gd name="T20" fmla="*/ 976 w 976"/>
              <a:gd name="T21" fmla="*/ 173 h 173"/>
            </a:gdLst>
            <a:ahLst/>
            <a:cxnLst>
              <a:cxn ang="T12">
                <a:pos x="T0" y="T1"/>
              </a:cxn>
              <a:cxn ang="T13">
                <a:pos x="T2" y="T3"/>
              </a:cxn>
              <a:cxn ang="T14">
                <a:pos x="T4" y="T5"/>
              </a:cxn>
              <a:cxn ang="T15">
                <a:pos x="T6" y="T7"/>
              </a:cxn>
              <a:cxn ang="T16">
                <a:pos x="T8" y="T9"/>
              </a:cxn>
              <a:cxn ang="T17">
                <a:pos x="T10" y="T11"/>
              </a:cxn>
            </a:cxnLst>
            <a:rect l="T18" t="T19" r="T20" b="T21"/>
            <a:pathLst>
              <a:path w="976" h="173">
                <a:moveTo>
                  <a:pt x="0" y="120"/>
                </a:moveTo>
                <a:cubicBezTo>
                  <a:pt x="120" y="103"/>
                  <a:pt x="76" y="116"/>
                  <a:pt x="136" y="96"/>
                </a:cubicBezTo>
                <a:cubicBezTo>
                  <a:pt x="232" y="99"/>
                  <a:pt x="328" y="99"/>
                  <a:pt x="424" y="104"/>
                </a:cubicBezTo>
                <a:cubicBezTo>
                  <a:pt x="458" y="106"/>
                  <a:pt x="499" y="130"/>
                  <a:pt x="544" y="136"/>
                </a:cubicBezTo>
                <a:cubicBezTo>
                  <a:pt x="654" y="173"/>
                  <a:pt x="762" y="107"/>
                  <a:pt x="856" y="56"/>
                </a:cubicBezTo>
                <a:cubicBezTo>
                  <a:pt x="877" y="45"/>
                  <a:pt x="946" y="0"/>
                  <a:pt x="976" y="0"/>
                </a:cubicBezTo>
              </a:path>
            </a:pathLst>
          </a:custGeom>
          <a:noFill/>
          <a:ln w="57150">
            <a:solidFill>
              <a:srgbClr val="FFFF00"/>
            </a:solidFill>
            <a:round/>
            <a:headEnd/>
            <a:tailEnd/>
          </a:ln>
        </p:spPr>
        <p:txBody>
          <a:bodyPr/>
          <a:lstStyle/>
          <a:p>
            <a:endParaRPr lang="en-US"/>
          </a:p>
        </p:txBody>
      </p:sp>
      <p:sp>
        <p:nvSpPr>
          <p:cNvPr id="23559" name="Text Box 7"/>
          <p:cNvSpPr txBox="1">
            <a:spLocks noChangeArrowheads="1"/>
          </p:cNvSpPr>
          <p:nvPr/>
        </p:nvSpPr>
        <p:spPr bwMode="auto">
          <a:xfrm>
            <a:off x="0" y="952583"/>
            <a:ext cx="2362200" cy="1244956"/>
          </a:xfrm>
          <a:prstGeom prst="rect">
            <a:avLst/>
          </a:prstGeom>
          <a:noFill/>
          <a:ln w="9525">
            <a:noFill/>
            <a:miter lim="800000"/>
            <a:headEnd/>
            <a:tailEnd/>
          </a:ln>
        </p:spPr>
        <p:txBody>
          <a:bodyPr wrap="square">
            <a:spAutoFit/>
          </a:bodyPr>
          <a:lstStyle/>
          <a:p>
            <a:pPr>
              <a:lnSpc>
                <a:spcPct val="75000"/>
              </a:lnSpc>
              <a:spcAft>
                <a:spcPct val="40000"/>
              </a:spcAft>
              <a:buFont typeface="Wingdings" pitchFamily="2" charset="2"/>
              <a:buNone/>
            </a:pPr>
            <a:r>
              <a:rPr lang="en-US" sz="1400" b="1" u="sng" dirty="0">
                <a:solidFill>
                  <a:srgbClr val="000000"/>
                </a:solidFill>
                <a:latin typeface="Courier New" pitchFamily="49" charset="0"/>
                <a:cs typeface="Courier New" pitchFamily="49" charset="0"/>
              </a:rPr>
              <a:t>Today’s Conditions </a:t>
            </a:r>
            <a:r>
              <a:rPr lang="en-US" sz="1400" b="1" dirty="0">
                <a:solidFill>
                  <a:srgbClr val="000000"/>
                </a:solidFill>
                <a:latin typeface="Courier New" pitchFamily="49" charset="0"/>
                <a:cs typeface="Courier New" pitchFamily="49" charset="0"/>
              </a:rPr>
              <a:t> </a:t>
            </a:r>
          </a:p>
          <a:p>
            <a:pPr>
              <a:lnSpc>
                <a:spcPct val="75000"/>
              </a:lnSpc>
              <a:spcAft>
                <a:spcPct val="40000"/>
              </a:spcAft>
              <a:buFont typeface="Wingdings" pitchFamily="2" charset="2"/>
              <a:buNone/>
            </a:pPr>
            <a:r>
              <a:rPr lang="en-US" sz="1400" b="1" dirty="0">
                <a:solidFill>
                  <a:srgbClr val="000000"/>
                </a:solidFill>
                <a:latin typeface="Courier New" pitchFamily="49" charset="0"/>
                <a:cs typeface="Courier New" pitchFamily="49" charset="0"/>
              </a:rPr>
              <a:t>River </a:t>
            </a:r>
            <a:r>
              <a:rPr lang="en-US" sz="1400" b="1" dirty="0" smtClean="0">
                <a:solidFill>
                  <a:srgbClr val="000000"/>
                </a:solidFill>
                <a:latin typeface="Courier New" pitchFamily="49" charset="0"/>
                <a:cs typeface="Courier New" pitchFamily="49" charset="0"/>
              </a:rPr>
              <a:t>Levels</a:t>
            </a:r>
          </a:p>
          <a:p>
            <a:pPr>
              <a:lnSpc>
                <a:spcPct val="75000"/>
              </a:lnSpc>
              <a:spcAft>
                <a:spcPct val="40000"/>
              </a:spcAft>
              <a:buFont typeface="Wingdings" pitchFamily="2" charset="2"/>
              <a:buNone/>
            </a:pPr>
            <a:r>
              <a:rPr lang="en-US" sz="1400" b="1" dirty="0" smtClean="0">
                <a:solidFill>
                  <a:srgbClr val="000000"/>
                </a:solidFill>
                <a:latin typeface="Courier New" pitchFamily="49" charset="0"/>
                <a:cs typeface="Courier New" pitchFamily="49" charset="0"/>
              </a:rPr>
              <a:t>Reservoir Levels</a:t>
            </a:r>
            <a:endParaRPr lang="en-US" sz="1400" b="1" dirty="0">
              <a:solidFill>
                <a:srgbClr val="000000"/>
              </a:solidFill>
              <a:latin typeface="Courier New" pitchFamily="49" charset="0"/>
              <a:cs typeface="Courier New" pitchFamily="49" charset="0"/>
            </a:endParaRPr>
          </a:p>
          <a:p>
            <a:pPr>
              <a:lnSpc>
                <a:spcPct val="75000"/>
              </a:lnSpc>
              <a:spcAft>
                <a:spcPct val="40000"/>
              </a:spcAft>
              <a:buFont typeface="Wingdings" pitchFamily="2" charset="2"/>
              <a:buNone/>
            </a:pPr>
            <a:r>
              <a:rPr lang="en-US" sz="1400" b="1" dirty="0">
                <a:solidFill>
                  <a:srgbClr val="000000"/>
                </a:solidFill>
                <a:latin typeface="Courier New" pitchFamily="49" charset="0"/>
                <a:cs typeface="Courier New" pitchFamily="49" charset="0"/>
              </a:rPr>
              <a:t>Soil Moisture</a:t>
            </a:r>
          </a:p>
          <a:p>
            <a:pPr>
              <a:lnSpc>
                <a:spcPct val="75000"/>
              </a:lnSpc>
              <a:spcAft>
                <a:spcPct val="40000"/>
              </a:spcAft>
              <a:buFont typeface="Wingdings" pitchFamily="2" charset="2"/>
              <a:buNone/>
            </a:pPr>
            <a:r>
              <a:rPr lang="en-US" sz="1400" b="1" dirty="0">
                <a:solidFill>
                  <a:srgbClr val="000000"/>
                </a:solidFill>
                <a:latin typeface="Courier New" pitchFamily="49" charset="0"/>
                <a:cs typeface="Courier New" pitchFamily="49" charset="0"/>
              </a:rPr>
              <a:t>Snowpack</a:t>
            </a:r>
          </a:p>
        </p:txBody>
      </p:sp>
      <p:sp>
        <p:nvSpPr>
          <p:cNvPr id="23602" name="Freeform 9"/>
          <p:cNvSpPr>
            <a:spLocks/>
          </p:cNvSpPr>
          <p:nvPr/>
        </p:nvSpPr>
        <p:spPr bwMode="auto">
          <a:xfrm>
            <a:off x="2133600" y="1327150"/>
            <a:ext cx="6400800" cy="1241425"/>
          </a:xfrm>
          <a:custGeom>
            <a:avLst/>
            <a:gdLst>
              <a:gd name="T0" fmla="*/ 0 w 4032"/>
              <a:gd name="T1" fmla="*/ 782 h 782"/>
              <a:gd name="T2" fmla="*/ 192 w 4032"/>
              <a:gd name="T3" fmla="*/ 710 h 782"/>
              <a:gd name="T4" fmla="*/ 584 w 4032"/>
              <a:gd name="T5" fmla="*/ 646 h 782"/>
              <a:gd name="T6" fmla="*/ 992 w 4032"/>
              <a:gd name="T7" fmla="*/ 646 h 782"/>
              <a:gd name="T8" fmla="*/ 1112 w 4032"/>
              <a:gd name="T9" fmla="*/ 566 h 782"/>
              <a:gd name="T10" fmla="*/ 1136 w 4032"/>
              <a:gd name="T11" fmla="*/ 542 h 782"/>
              <a:gd name="T12" fmla="*/ 1184 w 4032"/>
              <a:gd name="T13" fmla="*/ 526 h 782"/>
              <a:gd name="T14" fmla="*/ 1448 w 4032"/>
              <a:gd name="T15" fmla="*/ 478 h 782"/>
              <a:gd name="T16" fmla="*/ 1984 w 4032"/>
              <a:gd name="T17" fmla="*/ 188 h 782"/>
              <a:gd name="T18" fmla="*/ 2456 w 4032"/>
              <a:gd name="T19" fmla="*/ 20 h 782"/>
              <a:gd name="T20" fmla="*/ 2624 w 4032"/>
              <a:gd name="T21" fmla="*/ 20 h 782"/>
              <a:gd name="T22" fmla="*/ 2616 w 4032"/>
              <a:gd name="T23" fmla="*/ 20 h 782"/>
              <a:gd name="T24" fmla="*/ 2800 w 4032"/>
              <a:gd name="T25" fmla="*/ 12 h 782"/>
              <a:gd name="T26" fmla="*/ 2968 w 4032"/>
              <a:gd name="T27" fmla="*/ 132 h 782"/>
              <a:gd name="T28" fmla="*/ 3128 w 4032"/>
              <a:gd name="T29" fmla="*/ 164 h 782"/>
              <a:gd name="T30" fmla="*/ 3456 w 4032"/>
              <a:gd name="T31" fmla="*/ 140 h 782"/>
              <a:gd name="T32" fmla="*/ 3680 w 4032"/>
              <a:gd name="T33" fmla="*/ 110 h 782"/>
              <a:gd name="T34" fmla="*/ 4032 w 4032"/>
              <a:gd name="T35" fmla="*/ 78 h 78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32"/>
              <a:gd name="T55" fmla="*/ 0 h 782"/>
              <a:gd name="T56" fmla="*/ 4032 w 4032"/>
              <a:gd name="T57" fmla="*/ 782 h 78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32" h="782">
                <a:moveTo>
                  <a:pt x="0" y="782"/>
                </a:moveTo>
                <a:cubicBezTo>
                  <a:pt x="63" y="740"/>
                  <a:pt x="121" y="729"/>
                  <a:pt x="192" y="710"/>
                </a:cubicBezTo>
                <a:cubicBezTo>
                  <a:pt x="324" y="674"/>
                  <a:pt x="445" y="655"/>
                  <a:pt x="584" y="646"/>
                </a:cubicBezTo>
                <a:cubicBezTo>
                  <a:pt x="665" y="649"/>
                  <a:pt x="892" y="663"/>
                  <a:pt x="992" y="646"/>
                </a:cubicBezTo>
                <a:cubicBezTo>
                  <a:pt x="1008" y="643"/>
                  <a:pt x="1094" y="579"/>
                  <a:pt x="1112" y="566"/>
                </a:cubicBezTo>
                <a:cubicBezTo>
                  <a:pt x="1121" y="559"/>
                  <a:pt x="1126" y="547"/>
                  <a:pt x="1136" y="542"/>
                </a:cubicBezTo>
                <a:cubicBezTo>
                  <a:pt x="1151" y="534"/>
                  <a:pt x="1184" y="526"/>
                  <a:pt x="1184" y="526"/>
                </a:cubicBezTo>
                <a:cubicBezTo>
                  <a:pt x="1255" y="473"/>
                  <a:pt x="1367" y="482"/>
                  <a:pt x="1448" y="478"/>
                </a:cubicBezTo>
                <a:cubicBezTo>
                  <a:pt x="1585" y="392"/>
                  <a:pt x="1825" y="220"/>
                  <a:pt x="1984" y="188"/>
                </a:cubicBezTo>
                <a:cubicBezTo>
                  <a:pt x="2192" y="202"/>
                  <a:pt x="2240" y="16"/>
                  <a:pt x="2456" y="20"/>
                </a:cubicBezTo>
                <a:cubicBezTo>
                  <a:pt x="2485" y="27"/>
                  <a:pt x="2600" y="0"/>
                  <a:pt x="2624" y="20"/>
                </a:cubicBezTo>
                <a:cubicBezTo>
                  <a:pt x="2633" y="27"/>
                  <a:pt x="2606" y="15"/>
                  <a:pt x="2616" y="20"/>
                </a:cubicBezTo>
                <a:cubicBezTo>
                  <a:pt x="2631" y="28"/>
                  <a:pt x="2800" y="12"/>
                  <a:pt x="2800" y="12"/>
                </a:cubicBezTo>
                <a:cubicBezTo>
                  <a:pt x="2883" y="5"/>
                  <a:pt x="2894" y="153"/>
                  <a:pt x="2968" y="132"/>
                </a:cubicBezTo>
                <a:cubicBezTo>
                  <a:pt x="3029" y="95"/>
                  <a:pt x="3059" y="179"/>
                  <a:pt x="3128" y="164"/>
                </a:cubicBezTo>
                <a:cubicBezTo>
                  <a:pt x="3238" y="82"/>
                  <a:pt x="3324" y="150"/>
                  <a:pt x="3456" y="140"/>
                </a:cubicBezTo>
                <a:cubicBezTo>
                  <a:pt x="3536" y="108"/>
                  <a:pt x="3597" y="135"/>
                  <a:pt x="3680" y="110"/>
                </a:cubicBezTo>
                <a:cubicBezTo>
                  <a:pt x="3794" y="76"/>
                  <a:pt x="3914" y="78"/>
                  <a:pt x="4032" y="78"/>
                </a:cubicBezTo>
              </a:path>
            </a:pathLst>
          </a:custGeom>
          <a:noFill/>
          <a:ln w="57150">
            <a:solidFill>
              <a:srgbClr val="00FF00"/>
            </a:solidFill>
            <a:round/>
            <a:headEnd/>
            <a:tailEnd/>
          </a:ln>
        </p:spPr>
        <p:txBody>
          <a:bodyPr/>
          <a:lstStyle/>
          <a:p>
            <a:endParaRPr lang="en-US"/>
          </a:p>
        </p:txBody>
      </p:sp>
      <p:sp>
        <p:nvSpPr>
          <p:cNvPr id="23563" name="Text Box 13"/>
          <p:cNvSpPr txBox="1">
            <a:spLocks noChangeArrowheads="1"/>
          </p:cNvSpPr>
          <p:nvPr/>
        </p:nvSpPr>
        <p:spPr bwMode="auto">
          <a:xfrm>
            <a:off x="2590800" y="914400"/>
            <a:ext cx="2800767" cy="400110"/>
          </a:xfrm>
          <a:prstGeom prst="rect">
            <a:avLst/>
          </a:prstGeom>
          <a:noFill/>
          <a:ln w="9525">
            <a:noFill/>
            <a:miter lim="800000"/>
            <a:headEnd/>
            <a:tailEnd/>
          </a:ln>
        </p:spPr>
        <p:txBody>
          <a:bodyPr wrap="none">
            <a:spAutoFit/>
          </a:bodyPr>
          <a:lstStyle/>
          <a:p>
            <a:r>
              <a:rPr lang="en-US" sz="2000" b="1" dirty="0">
                <a:latin typeface="Courier New" pitchFamily="49" charset="0"/>
                <a:cs typeface="Courier New" pitchFamily="49" charset="0"/>
              </a:rPr>
              <a:t>Future Streamflow</a:t>
            </a:r>
          </a:p>
        </p:txBody>
      </p:sp>
      <p:sp>
        <p:nvSpPr>
          <p:cNvPr id="23564" name="Text Box 14"/>
          <p:cNvSpPr txBox="1">
            <a:spLocks noChangeArrowheads="1"/>
          </p:cNvSpPr>
          <p:nvPr/>
        </p:nvSpPr>
        <p:spPr bwMode="auto">
          <a:xfrm>
            <a:off x="609600" y="3200400"/>
            <a:ext cx="1415772" cy="342401"/>
          </a:xfrm>
          <a:prstGeom prst="rect">
            <a:avLst/>
          </a:prstGeom>
          <a:noFill/>
          <a:ln w="9525">
            <a:noFill/>
            <a:miter lim="800000"/>
            <a:headEnd/>
            <a:tailEnd/>
          </a:ln>
        </p:spPr>
        <p:txBody>
          <a:bodyPr wrap="none">
            <a:spAutoFit/>
          </a:bodyPr>
          <a:lstStyle/>
          <a:p>
            <a:pPr>
              <a:lnSpc>
                <a:spcPct val="75000"/>
              </a:lnSpc>
              <a:spcAft>
                <a:spcPct val="40000"/>
              </a:spcAft>
              <a:buFont typeface="Wingdings" pitchFamily="2" charset="2"/>
              <a:buNone/>
            </a:pPr>
            <a:r>
              <a:rPr lang="en-US" sz="2000" dirty="0">
                <a:solidFill>
                  <a:srgbClr val="000000"/>
                </a:solidFill>
                <a:latin typeface="Courier New" pitchFamily="49" charset="0"/>
                <a:cs typeface="Courier New" pitchFamily="49" charset="0"/>
              </a:rPr>
              <a:t>Past  &lt;-</a:t>
            </a:r>
          </a:p>
        </p:txBody>
      </p:sp>
      <p:sp>
        <p:nvSpPr>
          <p:cNvPr id="23596" name="Freeform 28"/>
          <p:cNvSpPr>
            <a:spLocks/>
          </p:cNvSpPr>
          <p:nvPr/>
        </p:nvSpPr>
        <p:spPr bwMode="auto">
          <a:xfrm>
            <a:off x="2133600" y="1524000"/>
            <a:ext cx="6769100" cy="1320800"/>
          </a:xfrm>
          <a:custGeom>
            <a:avLst/>
            <a:gdLst>
              <a:gd name="T0" fmla="*/ 0 w 4264"/>
              <a:gd name="T1" fmla="*/ 704 h 832"/>
              <a:gd name="T2" fmla="*/ 152 w 4264"/>
              <a:gd name="T3" fmla="*/ 696 h 832"/>
              <a:gd name="T4" fmla="*/ 312 w 4264"/>
              <a:gd name="T5" fmla="*/ 760 h 832"/>
              <a:gd name="T6" fmla="*/ 448 w 4264"/>
              <a:gd name="T7" fmla="*/ 832 h 832"/>
              <a:gd name="T8" fmla="*/ 744 w 4264"/>
              <a:gd name="T9" fmla="*/ 800 h 832"/>
              <a:gd name="T10" fmla="*/ 1040 w 4264"/>
              <a:gd name="T11" fmla="*/ 728 h 832"/>
              <a:gd name="T12" fmla="*/ 1224 w 4264"/>
              <a:gd name="T13" fmla="*/ 656 h 832"/>
              <a:gd name="T14" fmla="*/ 1264 w 4264"/>
              <a:gd name="T15" fmla="*/ 640 h 832"/>
              <a:gd name="T16" fmla="*/ 1336 w 4264"/>
              <a:gd name="T17" fmla="*/ 632 h 832"/>
              <a:gd name="T18" fmla="*/ 1360 w 4264"/>
              <a:gd name="T19" fmla="*/ 608 h 832"/>
              <a:gd name="T20" fmla="*/ 1544 w 4264"/>
              <a:gd name="T21" fmla="*/ 560 h 832"/>
              <a:gd name="T22" fmla="*/ 1680 w 4264"/>
              <a:gd name="T23" fmla="*/ 512 h 832"/>
              <a:gd name="T24" fmla="*/ 1696 w 4264"/>
              <a:gd name="T25" fmla="*/ 488 h 832"/>
              <a:gd name="T26" fmla="*/ 1760 w 4264"/>
              <a:gd name="T27" fmla="*/ 464 h 832"/>
              <a:gd name="T28" fmla="*/ 1832 w 4264"/>
              <a:gd name="T29" fmla="*/ 432 h 832"/>
              <a:gd name="T30" fmla="*/ 2096 w 4264"/>
              <a:gd name="T31" fmla="*/ 248 h 832"/>
              <a:gd name="T32" fmla="*/ 2144 w 4264"/>
              <a:gd name="T33" fmla="*/ 200 h 832"/>
              <a:gd name="T34" fmla="*/ 2200 w 4264"/>
              <a:gd name="T35" fmla="*/ 168 h 832"/>
              <a:gd name="T36" fmla="*/ 2272 w 4264"/>
              <a:gd name="T37" fmla="*/ 120 h 832"/>
              <a:gd name="T38" fmla="*/ 2320 w 4264"/>
              <a:gd name="T39" fmla="*/ 32 h 832"/>
              <a:gd name="T40" fmla="*/ 2368 w 4264"/>
              <a:gd name="T41" fmla="*/ 0 h 832"/>
              <a:gd name="T42" fmla="*/ 2512 w 4264"/>
              <a:gd name="T43" fmla="*/ 32 h 832"/>
              <a:gd name="T44" fmla="*/ 2640 w 4264"/>
              <a:gd name="T45" fmla="*/ 104 h 832"/>
              <a:gd name="T46" fmla="*/ 2816 w 4264"/>
              <a:gd name="T47" fmla="*/ 152 h 832"/>
              <a:gd name="T48" fmla="*/ 2960 w 4264"/>
              <a:gd name="T49" fmla="*/ 232 h 832"/>
              <a:gd name="T50" fmla="*/ 3112 w 4264"/>
              <a:gd name="T51" fmla="*/ 288 h 832"/>
              <a:gd name="T52" fmla="*/ 3344 w 4264"/>
              <a:gd name="T53" fmla="*/ 536 h 832"/>
              <a:gd name="T54" fmla="*/ 3624 w 4264"/>
              <a:gd name="T55" fmla="*/ 712 h 832"/>
              <a:gd name="T56" fmla="*/ 3992 w 4264"/>
              <a:gd name="T57" fmla="*/ 776 h 832"/>
              <a:gd name="T58" fmla="*/ 4264 w 4264"/>
              <a:gd name="T59" fmla="*/ 736 h 832"/>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264"/>
              <a:gd name="T91" fmla="*/ 0 h 832"/>
              <a:gd name="T92" fmla="*/ 4264 w 4264"/>
              <a:gd name="T93" fmla="*/ 832 h 832"/>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264" h="832">
                <a:moveTo>
                  <a:pt x="0" y="704"/>
                </a:moveTo>
                <a:cubicBezTo>
                  <a:pt x="81" y="677"/>
                  <a:pt x="31" y="687"/>
                  <a:pt x="152" y="696"/>
                </a:cubicBezTo>
                <a:cubicBezTo>
                  <a:pt x="204" y="727"/>
                  <a:pt x="254" y="743"/>
                  <a:pt x="312" y="760"/>
                </a:cubicBezTo>
                <a:cubicBezTo>
                  <a:pt x="348" y="814"/>
                  <a:pt x="391" y="813"/>
                  <a:pt x="448" y="832"/>
                </a:cubicBezTo>
                <a:cubicBezTo>
                  <a:pt x="551" y="826"/>
                  <a:pt x="642" y="808"/>
                  <a:pt x="744" y="800"/>
                </a:cubicBezTo>
                <a:cubicBezTo>
                  <a:pt x="842" y="775"/>
                  <a:pt x="943" y="756"/>
                  <a:pt x="1040" y="728"/>
                </a:cubicBezTo>
                <a:cubicBezTo>
                  <a:pt x="1076" y="692"/>
                  <a:pt x="1172" y="665"/>
                  <a:pt x="1224" y="656"/>
                </a:cubicBezTo>
                <a:cubicBezTo>
                  <a:pt x="1237" y="651"/>
                  <a:pt x="1250" y="643"/>
                  <a:pt x="1264" y="640"/>
                </a:cubicBezTo>
                <a:cubicBezTo>
                  <a:pt x="1288" y="635"/>
                  <a:pt x="1313" y="640"/>
                  <a:pt x="1336" y="632"/>
                </a:cubicBezTo>
                <a:cubicBezTo>
                  <a:pt x="1347" y="628"/>
                  <a:pt x="1350" y="613"/>
                  <a:pt x="1360" y="608"/>
                </a:cubicBezTo>
                <a:cubicBezTo>
                  <a:pt x="1412" y="579"/>
                  <a:pt x="1486" y="568"/>
                  <a:pt x="1544" y="560"/>
                </a:cubicBezTo>
                <a:cubicBezTo>
                  <a:pt x="1593" y="544"/>
                  <a:pt x="1634" y="535"/>
                  <a:pt x="1680" y="512"/>
                </a:cubicBezTo>
                <a:cubicBezTo>
                  <a:pt x="1685" y="504"/>
                  <a:pt x="1688" y="494"/>
                  <a:pt x="1696" y="488"/>
                </a:cubicBezTo>
                <a:cubicBezTo>
                  <a:pt x="1714" y="474"/>
                  <a:pt x="1740" y="474"/>
                  <a:pt x="1760" y="464"/>
                </a:cubicBezTo>
                <a:cubicBezTo>
                  <a:pt x="1829" y="429"/>
                  <a:pt x="1771" y="447"/>
                  <a:pt x="1832" y="432"/>
                </a:cubicBezTo>
                <a:cubicBezTo>
                  <a:pt x="1920" y="374"/>
                  <a:pt x="2018" y="319"/>
                  <a:pt x="2096" y="248"/>
                </a:cubicBezTo>
                <a:cubicBezTo>
                  <a:pt x="2113" y="233"/>
                  <a:pt x="2128" y="216"/>
                  <a:pt x="2144" y="200"/>
                </a:cubicBezTo>
                <a:cubicBezTo>
                  <a:pt x="2159" y="185"/>
                  <a:pt x="2183" y="182"/>
                  <a:pt x="2200" y="168"/>
                </a:cubicBezTo>
                <a:cubicBezTo>
                  <a:pt x="2226" y="146"/>
                  <a:pt x="2239" y="131"/>
                  <a:pt x="2272" y="120"/>
                </a:cubicBezTo>
                <a:cubicBezTo>
                  <a:pt x="2280" y="89"/>
                  <a:pt x="2295" y="54"/>
                  <a:pt x="2320" y="32"/>
                </a:cubicBezTo>
                <a:cubicBezTo>
                  <a:pt x="2334" y="19"/>
                  <a:pt x="2368" y="0"/>
                  <a:pt x="2368" y="0"/>
                </a:cubicBezTo>
                <a:cubicBezTo>
                  <a:pt x="2426" y="6"/>
                  <a:pt x="2460" y="13"/>
                  <a:pt x="2512" y="32"/>
                </a:cubicBezTo>
                <a:cubicBezTo>
                  <a:pt x="2558" y="49"/>
                  <a:pt x="2594" y="85"/>
                  <a:pt x="2640" y="104"/>
                </a:cubicBezTo>
                <a:cubicBezTo>
                  <a:pt x="2694" y="126"/>
                  <a:pt x="2766" y="124"/>
                  <a:pt x="2816" y="152"/>
                </a:cubicBezTo>
                <a:cubicBezTo>
                  <a:pt x="2867" y="180"/>
                  <a:pt x="2901" y="217"/>
                  <a:pt x="2960" y="232"/>
                </a:cubicBezTo>
                <a:cubicBezTo>
                  <a:pt x="3003" y="261"/>
                  <a:pt x="3063" y="270"/>
                  <a:pt x="3112" y="288"/>
                </a:cubicBezTo>
                <a:cubicBezTo>
                  <a:pt x="3163" y="307"/>
                  <a:pt x="3290" y="527"/>
                  <a:pt x="3344" y="536"/>
                </a:cubicBezTo>
                <a:cubicBezTo>
                  <a:pt x="3381" y="542"/>
                  <a:pt x="3587" y="709"/>
                  <a:pt x="3624" y="712"/>
                </a:cubicBezTo>
                <a:cubicBezTo>
                  <a:pt x="3801" y="756"/>
                  <a:pt x="3804" y="770"/>
                  <a:pt x="3992" y="776"/>
                </a:cubicBezTo>
                <a:cubicBezTo>
                  <a:pt x="4084" y="807"/>
                  <a:pt x="4141" y="736"/>
                  <a:pt x="4264" y="736"/>
                </a:cubicBezTo>
              </a:path>
            </a:pathLst>
          </a:custGeom>
          <a:noFill/>
          <a:ln w="57150">
            <a:solidFill>
              <a:srgbClr val="00FF00"/>
            </a:solidFill>
            <a:round/>
            <a:headEnd/>
            <a:tailEnd/>
          </a:ln>
        </p:spPr>
        <p:txBody>
          <a:bodyPr/>
          <a:lstStyle/>
          <a:p>
            <a:endParaRPr lang="en-US"/>
          </a:p>
        </p:txBody>
      </p:sp>
      <p:sp>
        <p:nvSpPr>
          <p:cNvPr id="23589" name="Freeform 36"/>
          <p:cNvSpPr>
            <a:spLocks/>
          </p:cNvSpPr>
          <p:nvPr/>
        </p:nvSpPr>
        <p:spPr bwMode="auto">
          <a:xfrm>
            <a:off x="2133600" y="1855788"/>
            <a:ext cx="6464300" cy="701675"/>
          </a:xfrm>
          <a:custGeom>
            <a:avLst/>
            <a:gdLst>
              <a:gd name="T0" fmla="*/ 0 w 4072"/>
              <a:gd name="T1" fmla="*/ 442 h 442"/>
              <a:gd name="T2" fmla="*/ 72 w 4072"/>
              <a:gd name="T3" fmla="*/ 402 h 442"/>
              <a:gd name="T4" fmla="*/ 232 w 4072"/>
              <a:gd name="T5" fmla="*/ 250 h 442"/>
              <a:gd name="T6" fmla="*/ 328 w 4072"/>
              <a:gd name="T7" fmla="*/ 255 h 442"/>
              <a:gd name="T8" fmla="*/ 400 w 4072"/>
              <a:gd name="T9" fmla="*/ 207 h 442"/>
              <a:gd name="T10" fmla="*/ 416 w 4072"/>
              <a:gd name="T11" fmla="*/ 215 h 442"/>
              <a:gd name="T12" fmla="*/ 520 w 4072"/>
              <a:gd name="T13" fmla="*/ 159 h 442"/>
              <a:gd name="T14" fmla="*/ 696 w 4072"/>
              <a:gd name="T15" fmla="*/ 175 h 442"/>
              <a:gd name="T16" fmla="*/ 936 w 4072"/>
              <a:gd name="T17" fmla="*/ 167 h 442"/>
              <a:gd name="T18" fmla="*/ 1096 w 4072"/>
              <a:gd name="T19" fmla="*/ 130 h 442"/>
              <a:gd name="T20" fmla="*/ 1264 w 4072"/>
              <a:gd name="T21" fmla="*/ 154 h 442"/>
              <a:gd name="T22" fmla="*/ 1384 w 4072"/>
              <a:gd name="T23" fmla="*/ 122 h 442"/>
              <a:gd name="T24" fmla="*/ 1528 w 4072"/>
              <a:gd name="T25" fmla="*/ 138 h 442"/>
              <a:gd name="T26" fmla="*/ 1584 w 4072"/>
              <a:gd name="T27" fmla="*/ 162 h 442"/>
              <a:gd name="T28" fmla="*/ 1744 w 4072"/>
              <a:gd name="T29" fmla="*/ 55 h 442"/>
              <a:gd name="T30" fmla="*/ 1984 w 4072"/>
              <a:gd name="T31" fmla="*/ 111 h 442"/>
              <a:gd name="T32" fmla="*/ 2264 w 4072"/>
              <a:gd name="T33" fmla="*/ 71 h 442"/>
              <a:gd name="T34" fmla="*/ 2448 w 4072"/>
              <a:gd name="T35" fmla="*/ 15 h 442"/>
              <a:gd name="T36" fmla="*/ 2696 w 4072"/>
              <a:gd name="T37" fmla="*/ 63 h 442"/>
              <a:gd name="T38" fmla="*/ 2976 w 4072"/>
              <a:gd name="T39" fmla="*/ 207 h 442"/>
              <a:gd name="T40" fmla="*/ 3152 w 4072"/>
              <a:gd name="T41" fmla="*/ 303 h 442"/>
              <a:gd name="T42" fmla="*/ 3256 w 4072"/>
              <a:gd name="T43" fmla="*/ 319 h 442"/>
              <a:gd name="T44" fmla="*/ 3288 w 4072"/>
              <a:gd name="T45" fmla="*/ 330 h 442"/>
              <a:gd name="T46" fmla="*/ 3344 w 4072"/>
              <a:gd name="T47" fmla="*/ 306 h 442"/>
              <a:gd name="T48" fmla="*/ 3896 w 4072"/>
              <a:gd name="T49" fmla="*/ 242 h 442"/>
              <a:gd name="T50" fmla="*/ 4072 w 4072"/>
              <a:gd name="T51" fmla="*/ 266 h 44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072"/>
              <a:gd name="T79" fmla="*/ 0 h 442"/>
              <a:gd name="T80" fmla="*/ 4072 w 4072"/>
              <a:gd name="T81" fmla="*/ 442 h 44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072" h="442">
                <a:moveTo>
                  <a:pt x="0" y="442"/>
                </a:moveTo>
                <a:cubicBezTo>
                  <a:pt x="26" y="433"/>
                  <a:pt x="72" y="402"/>
                  <a:pt x="72" y="402"/>
                </a:cubicBezTo>
                <a:cubicBezTo>
                  <a:pt x="115" y="338"/>
                  <a:pt x="168" y="293"/>
                  <a:pt x="232" y="250"/>
                </a:cubicBezTo>
                <a:cubicBezTo>
                  <a:pt x="256" y="213"/>
                  <a:pt x="287" y="276"/>
                  <a:pt x="328" y="255"/>
                </a:cubicBezTo>
                <a:cubicBezTo>
                  <a:pt x="338" y="250"/>
                  <a:pt x="391" y="213"/>
                  <a:pt x="400" y="207"/>
                </a:cubicBezTo>
                <a:cubicBezTo>
                  <a:pt x="407" y="202"/>
                  <a:pt x="409" y="219"/>
                  <a:pt x="416" y="215"/>
                </a:cubicBezTo>
                <a:cubicBezTo>
                  <a:pt x="462" y="189"/>
                  <a:pt x="469" y="176"/>
                  <a:pt x="520" y="159"/>
                </a:cubicBezTo>
                <a:cubicBezTo>
                  <a:pt x="599" y="172"/>
                  <a:pt x="604" y="182"/>
                  <a:pt x="696" y="175"/>
                </a:cubicBezTo>
                <a:cubicBezTo>
                  <a:pt x="781" y="158"/>
                  <a:pt x="843" y="162"/>
                  <a:pt x="936" y="167"/>
                </a:cubicBezTo>
                <a:cubicBezTo>
                  <a:pt x="998" y="179"/>
                  <a:pt x="1038" y="111"/>
                  <a:pt x="1096" y="130"/>
                </a:cubicBezTo>
                <a:cubicBezTo>
                  <a:pt x="1160" y="178"/>
                  <a:pt x="1164" y="161"/>
                  <a:pt x="1264" y="154"/>
                </a:cubicBezTo>
                <a:cubicBezTo>
                  <a:pt x="1304" y="144"/>
                  <a:pt x="1344" y="132"/>
                  <a:pt x="1384" y="122"/>
                </a:cubicBezTo>
                <a:cubicBezTo>
                  <a:pt x="1390" y="122"/>
                  <a:pt x="1497" y="127"/>
                  <a:pt x="1528" y="138"/>
                </a:cubicBezTo>
                <a:cubicBezTo>
                  <a:pt x="1638" y="179"/>
                  <a:pt x="1454" y="130"/>
                  <a:pt x="1584" y="162"/>
                </a:cubicBezTo>
                <a:cubicBezTo>
                  <a:pt x="1633" y="199"/>
                  <a:pt x="1685" y="40"/>
                  <a:pt x="1744" y="55"/>
                </a:cubicBezTo>
                <a:cubicBezTo>
                  <a:pt x="1833" y="121"/>
                  <a:pt x="1872" y="100"/>
                  <a:pt x="1984" y="111"/>
                </a:cubicBezTo>
                <a:cubicBezTo>
                  <a:pt x="2055" y="168"/>
                  <a:pt x="2171" y="48"/>
                  <a:pt x="2264" y="71"/>
                </a:cubicBezTo>
                <a:cubicBezTo>
                  <a:pt x="2370" y="65"/>
                  <a:pt x="2360" y="0"/>
                  <a:pt x="2448" y="15"/>
                </a:cubicBezTo>
                <a:cubicBezTo>
                  <a:pt x="2528" y="28"/>
                  <a:pt x="2614" y="55"/>
                  <a:pt x="2696" y="63"/>
                </a:cubicBezTo>
                <a:cubicBezTo>
                  <a:pt x="2740" y="78"/>
                  <a:pt x="2930" y="201"/>
                  <a:pt x="2976" y="207"/>
                </a:cubicBezTo>
                <a:cubicBezTo>
                  <a:pt x="3112" y="252"/>
                  <a:pt x="3040" y="359"/>
                  <a:pt x="3152" y="303"/>
                </a:cubicBezTo>
                <a:cubicBezTo>
                  <a:pt x="3179" y="289"/>
                  <a:pt x="3229" y="333"/>
                  <a:pt x="3256" y="319"/>
                </a:cubicBezTo>
                <a:cubicBezTo>
                  <a:pt x="3289" y="302"/>
                  <a:pt x="3262" y="351"/>
                  <a:pt x="3288" y="330"/>
                </a:cubicBezTo>
                <a:cubicBezTo>
                  <a:pt x="3304" y="317"/>
                  <a:pt x="3325" y="314"/>
                  <a:pt x="3344" y="306"/>
                </a:cubicBezTo>
                <a:cubicBezTo>
                  <a:pt x="3510" y="240"/>
                  <a:pt x="3728" y="247"/>
                  <a:pt x="3896" y="242"/>
                </a:cubicBezTo>
                <a:cubicBezTo>
                  <a:pt x="3952" y="248"/>
                  <a:pt x="4016" y="266"/>
                  <a:pt x="4072" y="266"/>
                </a:cubicBezTo>
              </a:path>
            </a:pathLst>
          </a:custGeom>
          <a:noFill/>
          <a:ln w="57150">
            <a:solidFill>
              <a:srgbClr val="00FF00"/>
            </a:solidFill>
            <a:round/>
            <a:headEnd/>
            <a:tailEnd/>
          </a:ln>
        </p:spPr>
        <p:txBody>
          <a:bodyPr/>
          <a:lstStyle/>
          <a:p>
            <a:endParaRPr lang="en-US"/>
          </a:p>
        </p:txBody>
      </p:sp>
      <p:sp>
        <p:nvSpPr>
          <p:cNvPr id="23582" name="Freeform 44"/>
          <p:cNvSpPr>
            <a:spLocks/>
          </p:cNvSpPr>
          <p:nvPr/>
        </p:nvSpPr>
        <p:spPr bwMode="auto">
          <a:xfrm>
            <a:off x="2133600" y="2070100"/>
            <a:ext cx="6426200" cy="619125"/>
          </a:xfrm>
          <a:custGeom>
            <a:avLst/>
            <a:gdLst>
              <a:gd name="T0" fmla="*/ 0 w 4048"/>
              <a:gd name="T1" fmla="*/ 344 h 390"/>
              <a:gd name="T2" fmla="*/ 224 w 4048"/>
              <a:gd name="T3" fmla="*/ 352 h 390"/>
              <a:gd name="T4" fmla="*/ 280 w 4048"/>
              <a:gd name="T5" fmla="*/ 320 h 390"/>
              <a:gd name="T6" fmla="*/ 384 w 4048"/>
              <a:gd name="T7" fmla="*/ 296 h 390"/>
              <a:gd name="T8" fmla="*/ 464 w 4048"/>
              <a:gd name="T9" fmla="*/ 264 h 390"/>
              <a:gd name="T10" fmla="*/ 520 w 4048"/>
              <a:gd name="T11" fmla="*/ 224 h 390"/>
              <a:gd name="T12" fmla="*/ 568 w 4048"/>
              <a:gd name="T13" fmla="*/ 184 h 390"/>
              <a:gd name="T14" fmla="*/ 624 w 4048"/>
              <a:gd name="T15" fmla="*/ 168 h 390"/>
              <a:gd name="T16" fmla="*/ 768 w 4048"/>
              <a:gd name="T17" fmla="*/ 176 h 390"/>
              <a:gd name="T18" fmla="*/ 832 w 4048"/>
              <a:gd name="T19" fmla="*/ 192 h 390"/>
              <a:gd name="T20" fmla="*/ 1000 w 4048"/>
              <a:gd name="T21" fmla="*/ 248 h 390"/>
              <a:gd name="T22" fmla="*/ 1200 w 4048"/>
              <a:gd name="T23" fmla="*/ 232 h 390"/>
              <a:gd name="T24" fmla="*/ 1352 w 4048"/>
              <a:gd name="T25" fmla="*/ 200 h 390"/>
              <a:gd name="T26" fmla="*/ 1616 w 4048"/>
              <a:gd name="T27" fmla="*/ 168 h 390"/>
              <a:gd name="T28" fmla="*/ 1752 w 4048"/>
              <a:gd name="T29" fmla="*/ 136 h 390"/>
              <a:gd name="T30" fmla="*/ 1848 w 4048"/>
              <a:gd name="T31" fmla="*/ 160 h 390"/>
              <a:gd name="T32" fmla="*/ 1904 w 4048"/>
              <a:gd name="T33" fmla="*/ 184 h 390"/>
              <a:gd name="T34" fmla="*/ 2424 w 4048"/>
              <a:gd name="T35" fmla="*/ 16 h 390"/>
              <a:gd name="T36" fmla="*/ 2688 w 4048"/>
              <a:gd name="T37" fmla="*/ 120 h 390"/>
              <a:gd name="T38" fmla="*/ 2904 w 4048"/>
              <a:gd name="T39" fmla="*/ 280 h 390"/>
              <a:gd name="T40" fmla="*/ 3024 w 4048"/>
              <a:gd name="T41" fmla="*/ 344 h 390"/>
              <a:gd name="T42" fmla="*/ 3272 w 4048"/>
              <a:gd name="T43" fmla="*/ 360 h 390"/>
              <a:gd name="T44" fmla="*/ 3544 w 4048"/>
              <a:gd name="T45" fmla="*/ 296 h 390"/>
              <a:gd name="T46" fmla="*/ 4048 w 4048"/>
              <a:gd name="T47" fmla="*/ 312 h 39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048"/>
              <a:gd name="T73" fmla="*/ 0 h 390"/>
              <a:gd name="T74" fmla="*/ 4048 w 4048"/>
              <a:gd name="T75" fmla="*/ 390 h 39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048" h="390">
                <a:moveTo>
                  <a:pt x="0" y="344"/>
                </a:moveTo>
                <a:cubicBezTo>
                  <a:pt x="100" y="354"/>
                  <a:pt x="113" y="359"/>
                  <a:pt x="224" y="352"/>
                </a:cubicBezTo>
                <a:cubicBezTo>
                  <a:pt x="243" y="342"/>
                  <a:pt x="260" y="328"/>
                  <a:pt x="280" y="320"/>
                </a:cubicBezTo>
                <a:cubicBezTo>
                  <a:pt x="312" y="306"/>
                  <a:pt x="351" y="306"/>
                  <a:pt x="384" y="296"/>
                </a:cubicBezTo>
                <a:cubicBezTo>
                  <a:pt x="414" y="288"/>
                  <a:pt x="433" y="272"/>
                  <a:pt x="464" y="264"/>
                </a:cubicBezTo>
                <a:cubicBezTo>
                  <a:pt x="526" y="202"/>
                  <a:pt x="446" y="277"/>
                  <a:pt x="520" y="224"/>
                </a:cubicBezTo>
                <a:cubicBezTo>
                  <a:pt x="549" y="203"/>
                  <a:pt x="536" y="198"/>
                  <a:pt x="568" y="184"/>
                </a:cubicBezTo>
                <a:cubicBezTo>
                  <a:pt x="586" y="176"/>
                  <a:pt x="606" y="174"/>
                  <a:pt x="624" y="168"/>
                </a:cubicBezTo>
                <a:cubicBezTo>
                  <a:pt x="672" y="171"/>
                  <a:pt x="720" y="170"/>
                  <a:pt x="768" y="176"/>
                </a:cubicBezTo>
                <a:cubicBezTo>
                  <a:pt x="790" y="179"/>
                  <a:pt x="832" y="192"/>
                  <a:pt x="832" y="192"/>
                </a:cubicBezTo>
                <a:cubicBezTo>
                  <a:pt x="886" y="228"/>
                  <a:pt x="937" y="237"/>
                  <a:pt x="1000" y="248"/>
                </a:cubicBezTo>
                <a:cubicBezTo>
                  <a:pt x="1067" y="242"/>
                  <a:pt x="1133" y="239"/>
                  <a:pt x="1200" y="232"/>
                </a:cubicBezTo>
                <a:cubicBezTo>
                  <a:pt x="1251" y="227"/>
                  <a:pt x="1302" y="210"/>
                  <a:pt x="1352" y="200"/>
                </a:cubicBezTo>
                <a:cubicBezTo>
                  <a:pt x="1438" y="183"/>
                  <a:pt x="1529" y="175"/>
                  <a:pt x="1616" y="168"/>
                </a:cubicBezTo>
                <a:cubicBezTo>
                  <a:pt x="1660" y="146"/>
                  <a:pt x="1706" y="151"/>
                  <a:pt x="1752" y="136"/>
                </a:cubicBezTo>
                <a:cubicBezTo>
                  <a:pt x="1784" y="144"/>
                  <a:pt x="1821" y="142"/>
                  <a:pt x="1848" y="160"/>
                </a:cubicBezTo>
                <a:cubicBezTo>
                  <a:pt x="1881" y="182"/>
                  <a:pt x="1863" y="174"/>
                  <a:pt x="1904" y="184"/>
                </a:cubicBezTo>
                <a:cubicBezTo>
                  <a:pt x="2040" y="181"/>
                  <a:pt x="2273" y="0"/>
                  <a:pt x="2424" y="16"/>
                </a:cubicBezTo>
                <a:cubicBezTo>
                  <a:pt x="2482" y="22"/>
                  <a:pt x="2623" y="117"/>
                  <a:pt x="2688" y="120"/>
                </a:cubicBezTo>
                <a:cubicBezTo>
                  <a:pt x="2795" y="125"/>
                  <a:pt x="2904" y="280"/>
                  <a:pt x="2904" y="280"/>
                </a:cubicBezTo>
                <a:cubicBezTo>
                  <a:pt x="2962" y="319"/>
                  <a:pt x="2952" y="330"/>
                  <a:pt x="3024" y="344"/>
                </a:cubicBezTo>
                <a:cubicBezTo>
                  <a:pt x="3117" y="390"/>
                  <a:pt x="3121" y="366"/>
                  <a:pt x="3272" y="360"/>
                </a:cubicBezTo>
                <a:cubicBezTo>
                  <a:pt x="3357" y="326"/>
                  <a:pt x="3454" y="306"/>
                  <a:pt x="3544" y="296"/>
                </a:cubicBezTo>
                <a:cubicBezTo>
                  <a:pt x="3675" y="263"/>
                  <a:pt x="3902" y="312"/>
                  <a:pt x="4048" y="312"/>
                </a:cubicBezTo>
              </a:path>
            </a:pathLst>
          </a:custGeom>
          <a:noFill/>
          <a:ln w="57150">
            <a:solidFill>
              <a:srgbClr val="00FF00"/>
            </a:solidFill>
            <a:round/>
            <a:headEnd/>
            <a:tailEnd/>
          </a:ln>
        </p:spPr>
        <p:txBody>
          <a:bodyPr/>
          <a:lstStyle/>
          <a:p>
            <a:endParaRPr lang="en-US"/>
          </a:p>
        </p:txBody>
      </p:sp>
      <p:sp>
        <p:nvSpPr>
          <p:cNvPr id="23576" name="Freeform 51"/>
          <p:cNvSpPr>
            <a:spLocks/>
          </p:cNvSpPr>
          <p:nvPr/>
        </p:nvSpPr>
        <p:spPr bwMode="auto">
          <a:xfrm>
            <a:off x="2133600" y="2590800"/>
            <a:ext cx="6502400" cy="488950"/>
          </a:xfrm>
          <a:custGeom>
            <a:avLst/>
            <a:gdLst>
              <a:gd name="T0" fmla="*/ 0 w 4096"/>
              <a:gd name="T1" fmla="*/ 34 h 308"/>
              <a:gd name="T2" fmla="*/ 136 w 4096"/>
              <a:gd name="T3" fmla="*/ 18 h 308"/>
              <a:gd name="T4" fmla="*/ 424 w 4096"/>
              <a:gd name="T5" fmla="*/ 66 h 308"/>
              <a:gd name="T6" fmla="*/ 816 w 4096"/>
              <a:gd name="T7" fmla="*/ 154 h 308"/>
              <a:gd name="T8" fmla="*/ 1168 w 4096"/>
              <a:gd name="T9" fmla="*/ 146 h 308"/>
              <a:gd name="T10" fmla="*/ 1304 w 4096"/>
              <a:gd name="T11" fmla="*/ 90 h 308"/>
              <a:gd name="T12" fmla="*/ 1560 w 4096"/>
              <a:gd name="T13" fmla="*/ 26 h 308"/>
              <a:gd name="T14" fmla="*/ 1912 w 4096"/>
              <a:gd name="T15" fmla="*/ 42 h 308"/>
              <a:gd name="T16" fmla="*/ 2160 w 4096"/>
              <a:gd name="T17" fmla="*/ 98 h 308"/>
              <a:gd name="T18" fmla="*/ 2576 w 4096"/>
              <a:gd name="T19" fmla="*/ 162 h 308"/>
              <a:gd name="T20" fmla="*/ 2856 w 4096"/>
              <a:gd name="T21" fmla="*/ 202 h 308"/>
              <a:gd name="T22" fmla="*/ 3120 w 4096"/>
              <a:gd name="T23" fmla="*/ 266 h 308"/>
              <a:gd name="T24" fmla="*/ 3456 w 4096"/>
              <a:gd name="T25" fmla="*/ 178 h 308"/>
              <a:gd name="T26" fmla="*/ 3768 w 4096"/>
              <a:gd name="T27" fmla="*/ 162 h 308"/>
              <a:gd name="T28" fmla="*/ 3928 w 4096"/>
              <a:gd name="T29" fmla="*/ 170 h 308"/>
              <a:gd name="T30" fmla="*/ 3960 w 4096"/>
              <a:gd name="T31" fmla="*/ 194 h 308"/>
              <a:gd name="T32" fmla="*/ 4064 w 4096"/>
              <a:gd name="T33" fmla="*/ 226 h 308"/>
              <a:gd name="T34" fmla="*/ 4096 w 4096"/>
              <a:gd name="T35" fmla="*/ 250 h 30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096"/>
              <a:gd name="T55" fmla="*/ 0 h 308"/>
              <a:gd name="T56" fmla="*/ 4096 w 4096"/>
              <a:gd name="T57" fmla="*/ 308 h 30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096" h="308">
                <a:moveTo>
                  <a:pt x="0" y="34"/>
                </a:moveTo>
                <a:cubicBezTo>
                  <a:pt x="52" y="0"/>
                  <a:pt x="62" y="11"/>
                  <a:pt x="136" y="18"/>
                </a:cubicBezTo>
                <a:cubicBezTo>
                  <a:pt x="231" y="37"/>
                  <a:pt x="328" y="50"/>
                  <a:pt x="424" y="66"/>
                </a:cubicBezTo>
                <a:cubicBezTo>
                  <a:pt x="547" y="128"/>
                  <a:pt x="685" y="121"/>
                  <a:pt x="816" y="154"/>
                </a:cubicBezTo>
                <a:cubicBezTo>
                  <a:pt x="933" y="151"/>
                  <a:pt x="1051" y="153"/>
                  <a:pt x="1168" y="146"/>
                </a:cubicBezTo>
                <a:cubicBezTo>
                  <a:pt x="1213" y="143"/>
                  <a:pt x="1264" y="105"/>
                  <a:pt x="1304" y="90"/>
                </a:cubicBezTo>
                <a:cubicBezTo>
                  <a:pt x="1397" y="54"/>
                  <a:pt x="1460" y="34"/>
                  <a:pt x="1560" y="26"/>
                </a:cubicBezTo>
                <a:cubicBezTo>
                  <a:pt x="1625" y="28"/>
                  <a:pt x="1828" y="34"/>
                  <a:pt x="1912" y="42"/>
                </a:cubicBezTo>
                <a:cubicBezTo>
                  <a:pt x="1995" y="50"/>
                  <a:pt x="2078" y="84"/>
                  <a:pt x="2160" y="98"/>
                </a:cubicBezTo>
                <a:cubicBezTo>
                  <a:pt x="2311" y="158"/>
                  <a:pt x="2399" y="156"/>
                  <a:pt x="2576" y="162"/>
                </a:cubicBezTo>
                <a:cubicBezTo>
                  <a:pt x="2672" y="178"/>
                  <a:pt x="2757" y="196"/>
                  <a:pt x="2856" y="202"/>
                </a:cubicBezTo>
                <a:cubicBezTo>
                  <a:pt x="2940" y="236"/>
                  <a:pt x="3030" y="256"/>
                  <a:pt x="3120" y="266"/>
                </a:cubicBezTo>
                <a:cubicBezTo>
                  <a:pt x="3286" y="308"/>
                  <a:pt x="3327" y="221"/>
                  <a:pt x="3456" y="178"/>
                </a:cubicBezTo>
                <a:cubicBezTo>
                  <a:pt x="3563" y="188"/>
                  <a:pt x="3662" y="173"/>
                  <a:pt x="3768" y="162"/>
                </a:cubicBezTo>
                <a:cubicBezTo>
                  <a:pt x="3821" y="165"/>
                  <a:pt x="3875" y="161"/>
                  <a:pt x="3928" y="170"/>
                </a:cubicBezTo>
                <a:cubicBezTo>
                  <a:pt x="3941" y="172"/>
                  <a:pt x="3948" y="188"/>
                  <a:pt x="3960" y="194"/>
                </a:cubicBezTo>
                <a:cubicBezTo>
                  <a:pt x="3990" y="209"/>
                  <a:pt x="4031" y="218"/>
                  <a:pt x="4064" y="226"/>
                </a:cubicBezTo>
                <a:cubicBezTo>
                  <a:pt x="4090" y="252"/>
                  <a:pt x="4077" y="250"/>
                  <a:pt x="4096" y="250"/>
                </a:cubicBezTo>
              </a:path>
            </a:pathLst>
          </a:custGeom>
          <a:noFill/>
          <a:ln w="57150">
            <a:solidFill>
              <a:srgbClr val="00FF00"/>
            </a:solidFill>
            <a:round/>
            <a:headEnd/>
            <a:tailEnd/>
          </a:ln>
        </p:spPr>
        <p:txBody>
          <a:bodyPr/>
          <a:lstStyle/>
          <a:p>
            <a:endParaRPr lang="en-US"/>
          </a:p>
        </p:txBody>
      </p:sp>
      <p:sp>
        <p:nvSpPr>
          <p:cNvPr id="52" name="Rectangle 2"/>
          <p:cNvSpPr txBox="1">
            <a:spLocks noChangeArrowheads="1"/>
          </p:cNvSpPr>
          <p:nvPr/>
        </p:nvSpPr>
        <p:spPr bwMode="auto">
          <a:xfrm>
            <a:off x="0" y="0"/>
            <a:ext cx="91440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7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6600"/>
                </a:solidFill>
                <a:effectLst/>
                <a:uLnTx/>
                <a:uFillTx/>
                <a:latin typeface="Courier New" pitchFamily="49" charset="0"/>
                <a:ea typeface="ＭＳ Ｐゴシック" pitchFamily="-65" charset="-128"/>
                <a:cs typeface="Courier New" pitchFamily="49" charset="0"/>
              </a:rPr>
              <a:t>Water Supply Forecast Methods - ESP</a:t>
            </a:r>
          </a:p>
        </p:txBody>
      </p:sp>
      <p:grpSp>
        <p:nvGrpSpPr>
          <p:cNvPr id="34" name="Group 33"/>
          <p:cNvGrpSpPr/>
          <p:nvPr/>
        </p:nvGrpSpPr>
        <p:grpSpPr>
          <a:xfrm>
            <a:off x="6019800" y="914400"/>
            <a:ext cx="1295400" cy="3276600"/>
            <a:chOff x="6019800" y="1676400"/>
            <a:chExt cx="1295400" cy="3276600"/>
          </a:xfrm>
        </p:grpSpPr>
        <p:sp>
          <p:nvSpPr>
            <p:cNvPr id="35" name="Line 22"/>
            <p:cNvSpPr>
              <a:spLocks noChangeShapeType="1"/>
            </p:cNvSpPr>
            <p:nvPr/>
          </p:nvSpPr>
          <p:spPr bwMode="auto">
            <a:xfrm>
              <a:off x="6096000" y="1676400"/>
              <a:ext cx="0" cy="2286000"/>
            </a:xfrm>
            <a:prstGeom prst="line">
              <a:avLst/>
            </a:prstGeom>
            <a:noFill/>
            <a:ln w="50800">
              <a:solidFill>
                <a:schemeClr val="tx1"/>
              </a:solidFill>
              <a:round/>
              <a:headEnd/>
              <a:tailEnd/>
            </a:ln>
          </p:spPr>
          <p:txBody>
            <a:bodyPr/>
            <a:lstStyle/>
            <a:p>
              <a:endParaRPr lang="en-US"/>
            </a:p>
          </p:txBody>
        </p:sp>
        <p:sp>
          <p:nvSpPr>
            <p:cNvPr id="36" name="Line 23"/>
            <p:cNvSpPr>
              <a:spLocks noChangeShapeType="1"/>
            </p:cNvSpPr>
            <p:nvPr/>
          </p:nvSpPr>
          <p:spPr bwMode="auto">
            <a:xfrm>
              <a:off x="6934200" y="1676400"/>
              <a:ext cx="0" cy="2286000"/>
            </a:xfrm>
            <a:prstGeom prst="line">
              <a:avLst/>
            </a:prstGeom>
            <a:noFill/>
            <a:ln w="50800">
              <a:solidFill>
                <a:schemeClr val="tx1"/>
              </a:solidFill>
              <a:round/>
              <a:headEnd/>
              <a:tailEnd/>
            </a:ln>
          </p:spPr>
          <p:txBody>
            <a:bodyPr/>
            <a:lstStyle/>
            <a:p>
              <a:endParaRPr lang="en-US"/>
            </a:p>
          </p:txBody>
        </p:sp>
        <p:sp>
          <p:nvSpPr>
            <p:cNvPr id="37" name="Text Box 24"/>
            <p:cNvSpPr txBox="1">
              <a:spLocks noChangeArrowheads="1"/>
            </p:cNvSpPr>
            <p:nvPr/>
          </p:nvSpPr>
          <p:spPr bwMode="auto">
            <a:xfrm>
              <a:off x="6019800" y="4586288"/>
              <a:ext cx="1295400" cy="366712"/>
            </a:xfrm>
            <a:prstGeom prst="rect">
              <a:avLst/>
            </a:prstGeom>
            <a:noFill/>
            <a:ln w="9525">
              <a:noFill/>
              <a:miter lim="800000"/>
              <a:headEnd/>
              <a:tailEnd/>
            </a:ln>
          </p:spPr>
          <p:txBody>
            <a:bodyPr>
              <a:spAutoFit/>
            </a:bodyPr>
            <a:lstStyle/>
            <a:p>
              <a:pPr eaLnBrk="0" hangingPunct="0">
                <a:spcBef>
                  <a:spcPct val="50000"/>
                </a:spcBef>
              </a:pPr>
              <a:r>
                <a:rPr lang="en-US" b="1">
                  <a:latin typeface="Times New Roman" pitchFamily="18" charset="0"/>
                </a:rPr>
                <a:t>April-July</a:t>
              </a:r>
            </a:p>
          </p:txBody>
        </p:sp>
        <p:sp>
          <p:nvSpPr>
            <p:cNvPr id="38" name="AutoShape 25"/>
            <p:cNvSpPr>
              <a:spLocks/>
            </p:cNvSpPr>
            <p:nvPr/>
          </p:nvSpPr>
          <p:spPr bwMode="auto">
            <a:xfrm rot="16200000">
              <a:off x="6324600" y="3886200"/>
              <a:ext cx="381000" cy="838200"/>
            </a:xfrm>
            <a:prstGeom prst="leftBrace">
              <a:avLst>
                <a:gd name="adj1" fmla="val 18333"/>
                <a:gd name="adj2" fmla="val 50000"/>
              </a:avLst>
            </a:prstGeom>
            <a:noFill/>
            <a:ln w="38100">
              <a:solidFill>
                <a:schemeClr val="tx1"/>
              </a:solidFill>
              <a:round/>
              <a:headEnd/>
              <a:tailEnd/>
            </a:ln>
          </p:spPr>
          <p:txBody>
            <a:bodyPr wrap="none" anchor="ctr"/>
            <a:lstStyle/>
            <a:p>
              <a:endParaRPr lang="en-US"/>
            </a:p>
          </p:txBody>
        </p:sp>
      </p:grpSp>
      <p:sp>
        <p:nvSpPr>
          <p:cNvPr id="41" name="Text Box 25"/>
          <p:cNvSpPr txBox="1">
            <a:spLocks noChangeArrowheads="1"/>
          </p:cNvSpPr>
          <p:nvPr/>
        </p:nvSpPr>
        <p:spPr bwMode="auto">
          <a:xfrm>
            <a:off x="3048000" y="4429780"/>
            <a:ext cx="2667000" cy="523220"/>
          </a:xfrm>
          <a:prstGeom prst="rect">
            <a:avLst/>
          </a:prstGeom>
          <a:noFill/>
          <a:ln w="9525">
            <a:noFill/>
            <a:miter lim="800000"/>
            <a:headEnd/>
            <a:tailEnd/>
          </a:ln>
        </p:spPr>
        <p:txBody>
          <a:bodyPr wrap="square">
            <a:spAutoFit/>
          </a:bodyPr>
          <a:lstStyle/>
          <a:p>
            <a:pPr eaLnBrk="0" hangingPunct="0">
              <a:spcBef>
                <a:spcPct val="50000"/>
              </a:spcBef>
            </a:pPr>
            <a:r>
              <a:rPr lang="en-US" sz="1400" b="1" i="1" dirty="0">
                <a:solidFill>
                  <a:srgbClr val="080808"/>
                </a:solidFill>
                <a:latin typeface="Courier New" pitchFamily="49" charset="0"/>
                <a:cs typeface="Courier New" pitchFamily="49" charset="0"/>
              </a:rPr>
              <a:t>Low chance of this level </a:t>
            </a:r>
            <a:r>
              <a:rPr lang="en-US" sz="1400" b="1" i="1" dirty="0" smtClean="0">
                <a:solidFill>
                  <a:srgbClr val="080808"/>
                </a:solidFill>
                <a:latin typeface="Courier New" pitchFamily="49" charset="0"/>
                <a:cs typeface="Courier New" pitchFamily="49" charset="0"/>
              </a:rPr>
              <a:t>of flow </a:t>
            </a:r>
            <a:r>
              <a:rPr lang="en-US" sz="1400" b="1" i="1" dirty="0">
                <a:solidFill>
                  <a:srgbClr val="080808"/>
                </a:solidFill>
                <a:latin typeface="Courier New" pitchFamily="49" charset="0"/>
                <a:cs typeface="Courier New" pitchFamily="49" charset="0"/>
              </a:rPr>
              <a:t>or higher</a:t>
            </a:r>
          </a:p>
        </p:txBody>
      </p:sp>
      <p:sp>
        <p:nvSpPr>
          <p:cNvPr id="42" name="Oval 26"/>
          <p:cNvSpPr>
            <a:spLocks noChangeArrowheads="1"/>
          </p:cNvSpPr>
          <p:nvPr/>
        </p:nvSpPr>
        <p:spPr bwMode="auto">
          <a:xfrm>
            <a:off x="2743200" y="4645025"/>
            <a:ext cx="177746" cy="155575"/>
          </a:xfrm>
          <a:prstGeom prst="ellipse">
            <a:avLst/>
          </a:prstGeom>
          <a:solidFill>
            <a:schemeClr val="tx1"/>
          </a:solidFill>
          <a:ln w="3175">
            <a:solidFill>
              <a:srgbClr val="777777"/>
            </a:solidFill>
            <a:round/>
            <a:headEnd/>
            <a:tailEnd/>
          </a:ln>
        </p:spPr>
        <p:txBody>
          <a:bodyPr wrap="none" anchor="ctr"/>
          <a:lstStyle/>
          <a:p>
            <a:endParaRPr lang="en-US"/>
          </a:p>
        </p:txBody>
      </p:sp>
      <p:sp>
        <p:nvSpPr>
          <p:cNvPr id="44" name="Text Box 32"/>
          <p:cNvSpPr txBox="1">
            <a:spLocks noChangeArrowheads="1"/>
          </p:cNvSpPr>
          <p:nvPr/>
        </p:nvSpPr>
        <p:spPr bwMode="auto">
          <a:xfrm>
            <a:off x="2971800" y="5115580"/>
            <a:ext cx="2684463" cy="523220"/>
          </a:xfrm>
          <a:prstGeom prst="rect">
            <a:avLst/>
          </a:prstGeom>
          <a:noFill/>
          <a:ln w="9525">
            <a:noFill/>
            <a:miter lim="800000"/>
            <a:headEnd/>
            <a:tailEnd/>
          </a:ln>
        </p:spPr>
        <p:txBody>
          <a:bodyPr>
            <a:spAutoFit/>
          </a:bodyPr>
          <a:lstStyle/>
          <a:p>
            <a:pPr eaLnBrk="0" hangingPunct="0">
              <a:spcBef>
                <a:spcPct val="50000"/>
              </a:spcBef>
            </a:pPr>
            <a:r>
              <a:rPr lang="en-US" sz="1400" b="1" i="1" dirty="0">
                <a:solidFill>
                  <a:schemeClr val="bg1">
                    <a:lumMod val="95000"/>
                  </a:schemeClr>
                </a:solidFill>
                <a:latin typeface="Courier New" pitchFamily="49" charset="0"/>
                <a:cs typeface="Courier New" pitchFamily="49" charset="0"/>
              </a:rPr>
              <a:t>Medium chance of this level </a:t>
            </a:r>
            <a:r>
              <a:rPr lang="en-US" sz="1400" b="1" i="1" dirty="0" smtClean="0">
                <a:solidFill>
                  <a:schemeClr val="bg1">
                    <a:lumMod val="95000"/>
                  </a:schemeClr>
                </a:solidFill>
                <a:latin typeface="Courier New" pitchFamily="49" charset="0"/>
                <a:cs typeface="Courier New" pitchFamily="49" charset="0"/>
              </a:rPr>
              <a:t>of flow </a:t>
            </a:r>
            <a:r>
              <a:rPr lang="en-US" sz="1400" b="1" i="1" dirty="0">
                <a:solidFill>
                  <a:schemeClr val="bg1">
                    <a:lumMod val="95000"/>
                  </a:schemeClr>
                </a:solidFill>
                <a:latin typeface="Courier New" pitchFamily="49" charset="0"/>
                <a:cs typeface="Courier New" pitchFamily="49" charset="0"/>
              </a:rPr>
              <a:t>or higher</a:t>
            </a:r>
          </a:p>
        </p:txBody>
      </p:sp>
      <p:sp>
        <p:nvSpPr>
          <p:cNvPr id="46" name="Oval 34"/>
          <p:cNvSpPr>
            <a:spLocks noChangeArrowheads="1"/>
          </p:cNvSpPr>
          <p:nvPr/>
        </p:nvSpPr>
        <p:spPr bwMode="auto">
          <a:xfrm>
            <a:off x="2717800" y="5330825"/>
            <a:ext cx="177800" cy="155575"/>
          </a:xfrm>
          <a:prstGeom prst="ellipse">
            <a:avLst/>
          </a:prstGeom>
          <a:solidFill>
            <a:schemeClr val="bg1">
              <a:lumMod val="95000"/>
            </a:schemeClr>
          </a:solidFill>
          <a:ln w="3175">
            <a:solidFill>
              <a:srgbClr val="777777"/>
            </a:solidFill>
            <a:round/>
            <a:headEnd/>
            <a:tailEnd/>
          </a:ln>
        </p:spPr>
        <p:txBody>
          <a:bodyPr wrap="none" anchor="ctr"/>
          <a:lstStyle/>
          <a:p>
            <a:endParaRPr lang="en-US" dirty="0">
              <a:solidFill>
                <a:srgbClr val="C00000"/>
              </a:solidFill>
            </a:endParaRPr>
          </a:p>
        </p:txBody>
      </p:sp>
      <p:sp>
        <p:nvSpPr>
          <p:cNvPr id="48" name="Text Box 28"/>
          <p:cNvSpPr txBox="1">
            <a:spLocks noChangeArrowheads="1"/>
          </p:cNvSpPr>
          <p:nvPr/>
        </p:nvSpPr>
        <p:spPr bwMode="auto">
          <a:xfrm>
            <a:off x="3041650" y="5786735"/>
            <a:ext cx="2673350" cy="523220"/>
          </a:xfrm>
          <a:prstGeom prst="rect">
            <a:avLst/>
          </a:prstGeom>
          <a:noFill/>
          <a:ln w="9525">
            <a:noFill/>
            <a:miter lim="800000"/>
            <a:headEnd/>
            <a:tailEnd/>
          </a:ln>
        </p:spPr>
        <p:txBody>
          <a:bodyPr wrap="square">
            <a:spAutoFit/>
          </a:bodyPr>
          <a:lstStyle/>
          <a:p>
            <a:pPr eaLnBrk="0" hangingPunct="0">
              <a:spcBef>
                <a:spcPct val="50000"/>
              </a:spcBef>
            </a:pPr>
            <a:r>
              <a:rPr lang="en-US" sz="1400" b="1" i="1" dirty="0">
                <a:solidFill>
                  <a:srgbClr val="0000FF"/>
                </a:solidFill>
                <a:latin typeface="Courier New" pitchFamily="49" charset="0"/>
                <a:cs typeface="Courier New" pitchFamily="49" charset="0"/>
              </a:rPr>
              <a:t>High chance of this level </a:t>
            </a:r>
            <a:r>
              <a:rPr lang="en-US" sz="1400" b="1" i="1" dirty="0" smtClean="0">
                <a:solidFill>
                  <a:srgbClr val="0000FF"/>
                </a:solidFill>
                <a:latin typeface="Courier New" pitchFamily="49" charset="0"/>
                <a:cs typeface="Courier New" pitchFamily="49" charset="0"/>
              </a:rPr>
              <a:t>of flow </a:t>
            </a:r>
            <a:r>
              <a:rPr lang="en-US" sz="1400" b="1" i="1" dirty="0">
                <a:solidFill>
                  <a:srgbClr val="0000FF"/>
                </a:solidFill>
                <a:latin typeface="Courier New" pitchFamily="49" charset="0"/>
                <a:cs typeface="Courier New" pitchFamily="49" charset="0"/>
              </a:rPr>
              <a:t>or higher</a:t>
            </a:r>
          </a:p>
        </p:txBody>
      </p:sp>
      <p:sp>
        <p:nvSpPr>
          <p:cNvPr id="49" name="Oval 30"/>
          <p:cNvSpPr>
            <a:spLocks noChangeArrowheads="1"/>
          </p:cNvSpPr>
          <p:nvPr/>
        </p:nvSpPr>
        <p:spPr bwMode="auto">
          <a:xfrm>
            <a:off x="2743200" y="5940425"/>
            <a:ext cx="177800" cy="155575"/>
          </a:xfrm>
          <a:prstGeom prst="ellipse">
            <a:avLst/>
          </a:prstGeom>
          <a:solidFill>
            <a:srgbClr val="0000FF"/>
          </a:solidFill>
          <a:ln w="3175">
            <a:solidFill>
              <a:srgbClr val="777777"/>
            </a:solidFill>
            <a:round/>
            <a:headEnd/>
            <a:tailEnd/>
          </a:ln>
        </p:spPr>
        <p:txBody>
          <a:bodyPr wrap="none" anchor="ctr"/>
          <a:lstStyle/>
          <a:p>
            <a:endParaRPr lang="en-US"/>
          </a:p>
        </p:txBody>
      </p:sp>
      <p:sp>
        <p:nvSpPr>
          <p:cNvPr id="50" name="Oval 26"/>
          <p:cNvSpPr>
            <a:spLocks noChangeArrowheads="1"/>
          </p:cNvSpPr>
          <p:nvPr/>
        </p:nvSpPr>
        <p:spPr bwMode="auto">
          <a:xfrm>
            <a:off x="6400800" y="1295400"/>
            <a:ext cx="177746" cy="155575"/>
          </a:xfrm>
          <a:prstGeom prst="ellipse">
            <a:avLst/>
          </a:prstGeom>
          <a:solidFill>
            <a:schemeClr val="tx1"/>
          </a:solidFill>
          <a:ln w="3175">
            <a:solidFill>
              <a:srgbClr val="777777"/>
            </a:solidFill>
            <a:round/>
            <a:headEnd/>
            <a:tailEnd/>
          </a:ln>
        </p:spPr>
        <p:txBody>
          <a:bodyPr wrap="none" anchor="ctr"/>
          <a:lstStyle/>
          <a:p>
            <a:endParaRPr lang="en-US"/>
          </a:p>
        </p:txBody>
      </p:sp>
      <p:sp>
        <p:nvSpPr>
          <p:cNvPr id="51" name="Oval 34"/>
          <p:cNvSpPr>
            <a:spLocks noChangeArrowheads="1"/>
          </p:cNvSpPr>
          <p:nvPr/>
        </p:nvSpPr>
        <p:spPr bwMode="auto">
          <a:xfrm>
            <a:off x="6400800" y="1905000"/>
            <a:ext cx="177800" cy="155575"/>
          </a:xfrm>
          <a:prstGeom prst="ellipse">
            <a:avLst/>
          </a:prstGeom>
          <a:solidFill>
            <a:schemeClr val="bg1">
              <a:lumMod val="95000"/>
            </a:schemeClr>
          </a:solidFill>
          <a:ln w="3175">
            <a:solidFill>
              <a:srgbClr val="777777"/>
            </a:solidFill>
            <a:round/>
            <a:headEnd/>
            <a:tailEnd/>
          </a:ln>
        </p:spPr>
        <p:txBody>
          <a:bodyPr wrap="none" anchor="ctr"/>
          <a:lstStyle/>
          <a:p>
            <a:endParaRPr lang="en-US" dirty="0">
              <a:solidFill>
                <a:schemeClr val="bg1">
                  <a:lumMod val="95000"/>
                </a:schemeClr>
              </a:solidFill>
            </a:endParaRPr>
          </a:p>
        </p:txBody>
      </p:sp>
      <p:sp>
        <p:nvSpPr>
          <p:cNvPr id="53" name="Oval 30"/>
          <p:cNvSpPr>
            <a:spLocks noChangeArrowheads="1"/>
          </p:cNvSpPr>
          <p:nvPr/>
        </p:nvSpPr>
        <p:spPr bwMode="auto">
          <a:xfrm>
            <a:off x="6400800" y="2590800"/>
            <a:ext cx="177800" cy="155575"/>
          </a:xfrm>
          <a:prstGeom prst="ellipse">
            <a:avLst/>
          </a:prstGeom>
          <a:solidFill>
            <a:srgbClr val="0000FF"/>
          </a:solidFill>
          <a:ln w="3175">
            <a:solidFill>
              <a:srgbClr val="777777"/>
            </a:solidFill>
            <a:round/>
            <a:headEnd/>
            <a:tailEnd/>
          </a:ln>
        </p:spPr>
        <p:txBody>
          <a:bodyPr wrap="none" anchor="ctr"/>
          <a:lstStyle/>
          <a:p>
            <a:endParaRPr lang="en-US"/>
          </a:p>
        </p:txBody>
      </p:sp>
      <p:sp>
        <p:nvSpPr>
          <p:cNvPr id="54" name="TextBox 53"/>
          <p:cNvSpPr txBox="1"/>
          <p:nvPr/>
        </p:nvSpPr>
        <p:spPr>
          <a:xfrm>
            <a:off x="5715000" y="4492823"/>
            <a:ext cx="1752600" cy="307777"/>
          </a:xfrm>
          <a:prstGeom prst="rect">
            <a:avLst/>
          </a:prstGeom>
          <a:noFill/>
        </p:spPr>
        <p:txBody>
          <a:bodyPr wrap="square" rtlCol="0">
            <a:spAutoFit/>
          </a:bodyPr>
          <a:lstStyle/>
          <a:p>
            <a:r>
              <a:rPr lang="en-US" sz="1400" b="1" dirty="0" smtClean="0">
                <a:latin typeface="Courier New" pitchFamily="49" charset="0"/>
                <a:cs typeface="Courier New" pitchFamily="49" charset="0"/>
              </a:rPr>
              <a:t>10% Exceedance</a:t>
            </a:r>
            <a:endParaRPr lang="en-US" sz="1400" b="1" dirty="0">
              <a:latin typeface="Courier New" pitchFamily="49" charset="0"/>
              <a:cs typeface="Courier New" pitchFamily="49" charset="0"/>
            </a:endParaRPr>
          </a:p>
        </p:txBody>
      </p:sp>
      <p:sp>
        <p:nvSpPr>
          <p:cNvPr id="55" name="TextBox 54"/>
          <p:cNvSpPr txBox="1"/>
          <p:nvPr/>
        </p:nvSpPr>
        <p:spPr>
          <a:xfrm>
            <a:off x="5715000" y="5178623"/>
            <a:ext cx="1752600" cy="307777"/>
          </a:xfrm>
          <a:prstGeom prst="rect">
            <a:avLst/>
          </a:prstGeom>
          <a:noFill/>
        </p:spPr>
        <p:txBody>
          <a:bodyPr wrap="square" rtlCol="0">
            <a:spAutoFit/>
          </a:bodyPr>
          <a:lstStyle/>
          <a:p>
            <a:r>
              <a:rPr lang="en-US" sz="1400" b="1" dirty="0" smtClean="0">
                <a:solidFill>
                  <a:schemeClr val="bg1">
                    <a:lumMod val="95000"/>
                  </a:schemeClr>
                </a:solidFill>
                <a:latin typeface="Courier New" pitchFamily="49" charset="0"/>
                <a:cs typeface="Courier New" pitchFamily="49" charset="0"/>
              </a:rPr>
              <a:t>50% Exceedance</a:t>
            </a:r>
            <a:endParaRPr lang="en-US" sz="1400" b="1" dirty="0">
              <a:solidFill>
                <a:schemeClr val="bg1">
                  <a:lumMod val="95000"/>
                </a:schemeClr>
              </a:solidFill>
              <a:latin typeface="Courier New" pitchFamily="49" charset="0"/>
              <a:cs typeface="Courier New" pitchFamily="49" charset="0"/>
            </a:endParaRPr>
          </a:p>
        </p:txBody>
      </p:sp>
      <p:sp>
        <p:nvSpPr>
          <p:cNvPr id="58" name="Text Box 28"/>
          <p:cNvSpPr txBox="1">
            <a:spLocks noChangeArrowheads="1"/>
          </p:cNvSpPr>
          <p:nvPr/>
        </p:nvSpPr>
        <p:spPr bwMode="auto">
          <a:xfrm>
            <a:off x="5715000" y="5864423"/>
            <a:ext cx="1835150" cy="307777"/>
          </a:xfrm>
          <a:prstGeom prst="rect">
            <a:avLst/>
          </a:prstGeom>
          <a:noFill/>
          <a:ln w="9525">
            <a:noFill/>
            <a:miter lim="800000"/>
            <a:headEnd/>
            <a:tailEnd/>
          </a:ln>
        </p:spPr>
        <p:txBody>
          <a:bodyPr wrap="square">
            <a:spAutoFit/>
          </a:bodyPr>
          <a:lstStyle/>
          <a:p>
            <a:pPr eaLnBrk="0" hangingPunct="0">
              <a:spcBef>
                <a:spcPct val="50000"/>
              </a:spcBef>
            </a:pPr>
            <a:r>
              <a:rPr lang="en-US" sz="1400" b="1" dirty="0" smtClean="0">
                <a:solidFill>
                  <a:srgbClr val="0000FF"/>
                </a:solidFill>
                <a:latin typeface="Courier New" pitchFamily="49" charset="0"/>
                <a:cs typeface="Courier New" pitchFamily="49" charset="0"/>
              </a:rPr>
              <a:t>90% Exceedance</a:t>
            </a:r>
            <a:endParaRPr lang="en-US" sz="1400" b="1" dirty="0">
              <a:solidFill>
                <a:srgbClr val="0000FF"/>
              </a:solidFill>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665163" y="3171825"/>
            <a:ext cx="3729037" cy="1158875"/>
            <a:chOff x="419" y="1714"/>
            <a:chExt cx="2349" cy="1075"/>
          </a:xfrm>
        </p:grpSpPr>
        <p:sp>
          <p:nvSpPr>
            <p:cNvPr id="25645" name="Freeform 3"/>
            <p:cNvSpPr>
              <a:spLocks/>
            </p:cNvSpPr>
            <p:nvPr/>
          </p:nvSpPr>
          <p:spPr bwMode="auto">
            <a:xfrm>
              <a:off x="441" y="1845"/>
              <a:ext cx="2199" cy="822"/>
            </a:xfrm>
            <a:custGeom>
              <a:avLst/>
              <a:gdLst>
                <a:gd name="T0" fmla="*/ 0 w 2199"/>
                <a:gd name="T1" fmla="*/ 822 h 822"/>
                <a:gd name="T2" fmla="*/ 474 w 2199"/>
                <a:gd name="T3" fmla="*/ 622 h 822"/>
                <a:gd name="T4" fmla="*/ 907 w 2199"/>
                <a:gd name="T5" fmla="*/ 159 h 822"/>
                <a:gd name="T6" fmla="*/ 1168 w 2199"/>
                <a:gd name="T7" fmla="*/ 6 h 822"/>
                <a:gd name="T8" fmla="*/ 1368 w 2199"/>
                <a:gd name="T9" fmla="*/ 130 h 822"/>
                <a:gd name="T10" fmla="*/ 1719 w 2199"/>
                <a:gd name="T11" fmla="*/ 337 h 822"/>
                <a:gd name="T12" fmla="*/ 2199 w 2199"/>
                <a:gd name="T13" fmla="*/ 415 h 822"/>
                <a:gd name="T14" fmla="*/ 0 60000 65536"/>
                <a:gd name="T15" fmla="*/ 0 60000 65536"/>
                <a:gd name="T16" fmla="*/ 0 60000 65536"/>
                <a:gd name="T17" fmla="*/ 0 60000 65536"/>
                <a:gd name="T18" fmla="*/ 0 60000 65536"/>
                <a:gd name="T19" fmla="*/ 0 60000 65536"/>
                <a:gd name="T20" fmla="*/ 0 60000 65536"/>
                <a:gd name="T21" fmla="*/ 0 w 2199"/>
                <a:gd name="T22" fmla="*/ 0 h 822"/>
                <a:gd name="T23" fmla="*/ 2199 w 2199"/>
                <a:gd name="T24" fmla="*/ 822 h 8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9" h="822">
                  <a:moveTo>
                    <a:pt x="0" y="822"/>
                  </a:moveTo>
                  <a:cubicBezTo>
                    <a:pt x="79" y="787"/>
                    <a:pt x="323" y="732"/>
                    <a:pt x="474" y="622"/>
                  </a:cubicBezTo>
                  <a:cubicBezTo>
                    <a:pt x="625" y="512"/>
                    <a:pt x="790" y="263"/>
                    <a:pt x="907" y="159"/>
                  </a:cubicBezTo>
                  <a:cubicBezTo>
                    <a:pt x="1061" y="65"/>
                    <a:pt x="1091" y="10"/>
                    <a:pt x="1168" y="6"/>
                  </a:cubicBezTo>
                  <a:cubicBezTo>
                    <a:pt x="1247" y="0"/>
                    <a:pt x="1277" y="75"/>
                    <a:pt x="1368" y="130"/>
                  </a:cubicBezTo>
                  <a:cubicBezTo>
                    <a:pt x="1488" y="246"/>
                    <a:pt x="1586" y="266"/>
                    <a:pt x="1719" y="337"/>
                  </a:cubicBezTo>
                  <a:cubicBezTo>
                    <a:pt x="1857" y="383"/>
                    <a:pt x="2098" y="399"/>
                    <a:pt x="2199" y="415"/>
                  </a:cubicBezTo>
                </a:path>
              </a:pathLst>
            </a:custGeom>
            <a:noFill/>
            <a:ln w="28575">
              <a:solidFill>
                <a:srgbClr val="777777"/>
              </a:solidFill>
              <a:round/>
              <a:headEnd/>
              <a:tailEnd/>
            </a:ln>
          </p:spPr>
          <p:txBody>
            <a:bodyPr/>
            <a:lstStyle/>
            <a:p>
              <a:endParaRPr lang="en-US"/>
            </a:p>
          </p:txBody>
        </p:sp>
        <p:sp>
          <p:nvSpPr>
            <p:cNvPr id="25646" name="Freeform 4"/>
            <p:cNvSpPr>
              <a:spLocks/>
            </p:cNvSpPr>
            <p:nvPr/>
          </p:nvSpPr>
          <p:spPr bwMode="auto">
            <a:xfrm>
              <a:off x="435" y="1714"/>
              <a:ext cx="2333" cy="921"/>
            </a:xfrm>
            <a:custGeom>
              <a:avLst/>
              <a:gdLst>
                <a:gd name="T0" fmla="*/ 0 w 2333"/>
                <a:gd name="T1" fmla="*/ 789 h 921"/>
                <a:gd name="T2" fmla="*/ 435 w 2333"/>
                <a:gd name="T3" fmla="*/ 492 h 921"/>
                <a:gd name="T4" fmla="*/ 1083 w 2333"/>
                <a:gd name="T5" fmla="*/ 49 h 921"/>
                <a:gd name="T6" fmla="*/ 1772 w 2333"/>
                <a:gd name="T7" fmla="*/ 789 h 921"/>
                <a:gd name="T8" fmla="*/ 2333 w 2333"/>
                <a:gd name="T9" fmla="*/ 841 h 921"/>
                <a:gd name="T10" fmla="*/ 0 60000 65536"/>
                <a:gd name="T11" fmla="*/ 0 60000 65536"/>
                <a:gd name="T12" fmla="*/ 0 60000 65536"/>
                <a:gd name="T13" fmla="*/ 0 60000 65536"/>
                <a:gd name="T14" fmla="*/ 0 60000 65536"/>
                <a:gd name="T15" fmla="*/ 0 w 2333"/>
                <a:gd name="T16" fmla="*/ 0 h 921"/>
                <a:gd name="T17" fmla="*/ 2333 w 2333"/>
                <a:gd name="T18" fmla="*/ 921 h 921"/>
              </a:gdLst>
              <a:ahLst/>
              <a:cxnLst>
                <a:cxn ang="T10">
                  <a:pos x="T0" y="T1"/>
                </a:cxn>
                <a:cxn ang="T11">
                  <a:pos x="T2" y="T3"/>
                </a:cxn>
                <a:cxn ang="T12">
                  <a:pos x="T4" y="T5"/>
                </a:cxn>
                <a:cxn ang="T13">
                  <a:pos x="T6" y="T7"/>
                </a:cxn>
                <a:cxn ang="T14">
                  <a:pos x="T8" y="T9"/>
                </a:cxn>
              </a:cxnLst>
              <a:rect l="T15" t="T16" r="T17" b="T18"/>
              <a:pathLst>
                <a:path w="2333" h="921">
                  <a:moveTo>
                    <a:pt x="0" y="789"/>
                  </a:moveTo>
                  <a:cubicBezTo>
                    <a:pt x="72" y="738"/>
                    <a:pt x="255" y="615"/>
                    <a:pt x="435" y="492"/>
                  </a:cubicBezTo>
                  <a:cubicBezTo>
                    <a:pt x="615" y="369"/>
                    <a:pt x="860" y="0"/>
                    <a:pt x="1083" y="49"/>
                  </a:cubicBezTo>
                  <a:cubicBezTo>
                    <a:pt x="1306" y="98"/>
                    <a:pt x="1564" y="657"/>
                    <a:pt x="1772" y="789"/>
                  </a:cubicBezTo>
                  <a:cubicBezTo>
                    <a:pt x="1980" y="921"/>
                    <a:pt x="2216" y="830"/>
                    <a:pt x="2333" y="841"/>
                  </a:cubicBezTo>
                </a:path>
              </a:pathLst>
            </a:custGeom>
            <a:noFill/>
            <a:ln w="28575">
              <a:solidFill>
                <a:srgbClr val="777777"/>
              </a:solidFill>
              <a:round/>
              <a:headEnd/>
              <a:tailEnd/>
            </a:ln>
          </p:spPr>
          <p:txBody>
            <a:bodyPr/>
            <a:lstStyle/>
            <a:p>
              <a:endParaRPr lang="en-US"/>
            </a:p>
          </p:txBody>
        </p:sp>
        <p:sp>
          <p:nvSpPr>
            <p:cNvPr id="25647" name="Freeform 5"/>
            <p:cNvSpPr>
              <a:spLocks/>
            </p:cNvSpPr>
            <p:nvPr/>
          </p:nvSpPr>
          <p:spPr bwMode="auto">
            <a:xfrm>
              <a:off x="434" y="1997"/>
              <a:ext cx="2211" cy="792"/>
            </a:xfrm>
            <a:custGeom>
              <a:avLst/>
              <a:gdLst>
                <a:gd name="T0" fmla="*/ 2211 w 2211"/>
                <a:gd name="T1" fmla="*/ 776 h 792"/>
                <a:gd name="T2" fmla="*/ 1439 w 2211"/>
                <a:gd name="T3" fmla="*/ 76 h 792"/>
                <a:gd name="T4" fmla="*/ 944 w 2211"/>
                <a:gd name="T5" fmla="*/ 322 h 792"/>
                <a:gd name="T6" fmla="*/ 426 w 2211"/>
                <a:gd name="T7" fmla="*/ 733 h 792"/>
                <a:gd name="T8" fmla="*/ 0 w 2211"/>
                <a:gd name="T9" fmla="*/ 674 h 792"/>
                <a:gd name="T10" fmla="*/ 0 60000 65536"/>
                <a:gd name="T11" fmla="*/ 0 60000 65536"/>
                <a:gd name="T12" fmla="*/ 0 60000 65536"/>
                <a:gd name="T13" fmla="*/ 0 60000 65536"/>
                <a:gd name="T14" fmla="*/ 0 60000 65536"/>
                <a:gd name="T15" fmla="*/ 0 w 2211"/>
                <a:gd name="T16" fmla="*/ 0 h 792"/>
                <a:gd name="T17" fmla="*/ 2211 w 2211"/>
                <a:gd name="T18" fmla="*/ 792 h 792"/>
              </a:gdLst>
              <a:ahLst/>
              <a:cxnLst>
                <a:cxn ang="T10">
                  <a:pos x="T0" y="T1"/>
                </a:cxn>
                <a:cxn ang="T11">
                  <a:pos x="T2" y="T3"/>
                </a:cxn>
                <a:cxn ang="T12">
                  <a:pos x="T4" y="T5"/>
                </a:cxn>
                <a:cxn ang="T13">
                  <a:pos x="T6" y="T7"/>
                </a:cxn>
                <a:cxn ang="T14">
                  <a:pos x="T8" y="T9"/>
                </a:cxn>
              </a:cxnLst>
              <a:rect l="T15" t="T16" r="T17" b="T18"/>
              <a:pathLst>
                <a:path w="2211" h="792">
                  <a:moveTo>
                    <a:pt x="2211" y="776"/>
                  </a:moveTo>
                  <a:cubicBezTo>
                    <a:pt x="2081" y="660"/>
                    <a:pt x="1649" y="152"/>
                    <a:pt x="1439" y="76"/>
                  </a:cubicBezTo>
                  <a:cubicBezTo>
                    <a:pt x="1229" y="0"/>
                    <a:pt x="1113" y="213"/>
                    <a:pt x="944" y="322"/>
                  </a:cubicBezTo>
                  <a:cubicBezTo>
                    <a:pt x="775" y="431"/>
                    <a:pt x="583" y="674"/>
                    <a:pt x="426" y="733"/>
                  </a:cubicBezTo>
                  <a:cubicBezTo>
                    <a:pt x="269" y="792"/>
                    <a:pt x="89" y="686"/>
                    <a:pt x="0" y="674"/>
                  </a:cubicBezTo>
                </a:path>
              </a:pathLst>
            </a:custGeom>
            <a:noFill/>
            <a:ln w="28575">
              <a:solidFill>
                <a:srgbClr val="777777"/>
              </a:solidFill>
              <a:round/>
              <a:headEnd/>
              <a:tailEnd/>
            </a:ln>
          </p:spPr>
          <p:txBody>
            <a:bodyPr/>
            <a:lstStyle/>
            <a:p>
              <a:endParaRPr lang="en-US"/>
            </a:p>
          </p:txBody>
        </p:sp>
        <p:sp>
          <p:nvSpPr>
            <p:cNvPr id="25648" name="Freeform 6"/>
            <p:cNvSpPr>
              <a:spLocks/>
            </p:cNvSpPr>
            <p:nvPr/>
          </p:nvSpPr>
          <p:spPr bwMode="auto">
            <a:xfrm>
              <a:off x="419" y="1911"/>
              <a:ext cx="2319" cy="768"/>
            </a:xfrm>
            <a:custGeom>
              <a:avLst/>
              <a:gdLst>
                <a:gd name="T0" fmla="*/ 2319 w 2319"/>
                <a:gd name="T1" fmla="*/ 719 h 768"/>
                <a:gd name="T2" fmla="*/ 1526 w 2319"/>
                <a:gd name="T3" fmla="*/ 547 h 768"/>
                <a:gd name="T4" fmla="*/ 1137 w 2319"/>
                <a:gd name="T5" fmla="*/ 51 h 768"/>
                <a:gd name="T6" fmla="*/ 673 w 2319"/>
                <a:gd name="T7" fmla="*/ 243 h 768"/>
                <a:gd name="T8" fmla="*/ 298 w 2319"/>
                <a:gd name="T9" fmla="*/ 691 h 768"/>
                <a:gd name="T10" fmla="*/ 0 w 2319"/>
                <a:gd name="T11" fmla="*/ 704 h 768"/>
                <a:gd name="T12" fmla="*/ 0 60000 65536"/>
                <a:gd name="T13" fmla="*/ 0 60000 65536"/>
                <a:gd name="T14" fmla="*/ 0 60000 65536"/>
                <a:gd name="T15" fmla="*/ 0 60000 65536"/>
                <a:gd name="T16" fmla="*/ 0 60000 65536"/>
                <a:gd name="T17" fmla="*/ 0 60000 65536"/>
                <a:gd name="T18" fmla="*/ 0 w 2319"/>
                <a:gd name="T19" fmla="*/ 0 h 768"/>
                <a:gd name="T20" fmla="*/ 2319 w 2319"/>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2319" h="768">
                  <a:moveTo>
                    <a:pt x="2319" y="719"/>
                  </a:moveTo>
                  <a:cubicBezTo>
                    <a:pt x="2187" y="689"/>
                    <a:pt x="1723" y="658"/>
                    <a:pt x="1526" y="547"/>
                  </a:cubicBezTo>
                  <a:cubicBezTo>
                    <a:pt x="1329" y="436"/>
                    <a:pt x="1279" y="102"/>
                    <a:pt x="1137" y="51"/>
                  </a:cubicBezTo>
                  <a:cubicBezTo>
                    <a:pt x="995" y="0"/>
                    <a:pt x="812" y="136"/>
                    <a:pt x="673" y="243"/>
                  </a:cubicBezTo>
                  <a:cubicBezTo>
                    <a:pt x="533" y="350"/>
                    <a:pt x="410" y="614"/>
                    <a:pt x="298" y="691"/>
                  </a:cubicBezTo>
                  <a:cubicBezTo>
                    <a:pt x="186" y="768"/>
                    <a:pt x="62" y="701"/>
                    <a:pt x="0" y="704"/>
                  </a:cubicBezTo>
                </a:path>
              </a:pathLst>
            </a:custGeom>
            <a:noFill/>
            <a:ln w="28575">
              <a:solidFill>
                <a:srgbClr val="777777"/>
              </a:solidFill>
              <a:round/>
              <a:headEnd/>
              <a:tailEnd/>
            </a:ln>
          </p:spPr>
          <p:txBody>
            <a:bodyPr/>
            <a:lstStyle/>
            <a:p>
              <a:endParaRPr lang="en-US"/>
            </a:p>
          </p:txBody>
        </p:sp>
        <p:sp>
          <p:nvSpPr>
            <p:cNvPr id="25649" name="Freeform 7"/>
            <p:cNvSpPr>
              <a:spLocks/>
            </p:cNvSpPr>
            <p:nvPr/>
          </p:nvSpPr>
          <p:spPr bwMode="auto">
            <a:xfrm>
              <a:off x="491" y="2126"/>
              <a:ext cx="2156" cy="578"/>
            </a:xfrm>
            <a:custGeom>
              <a:avLst/>
              <a:gdLst>
                <a:gd name="T0" fmla="*/ 3521 w 2010"/>
                <a:gd name="T1" fmla="*/ 348 h 578"/>
                <a:gd name="T2" fmla="*/ 2112 w 2010"/>
                <a:gd name="T3" fmla="*/ 28 h 578"/>
                <a:gd name="T4" fmla="*/ 1501 w 2010"/>
                <a:gd name="T5" fmla="*/ 180 h 578"/>
                <a:gd name="T6" fmla="*/ 700 w 2010"/>
                <a:gd name="T7" fmla="*/ 484 h 578"/>
                <a:gd name="T8" fmla="*/ 0 w 2010"/>
                <a:gd name="T9" fmla="*/ 578 h 578"/>
                <a:gd name="T10" fmla="*/ 0 60000 65536"/>
                <a:gd name="T11" fmla="*/ 0 60000 65536"/>
                <a:gd name="T12" fmla="*/ 0 60000 65536"/>
                <a:gd name="T13" fmla="*/ 0 60000 65536"/>
                <a:gd name="T14" fmla="*/ 0 60000 65536"/>
                <a:gd name="T15" fmla="*/ 0 w 2010"/>
                <a:gd name="T16" fmla="*/ 0 h 578"/>
                <a:gd name="T17" fmla="*/ 2010 w 2010"/>
                <a:gd name="T18" fmla="*/ 578 h 578"/>
              </a:gdLst>
              <a:ahLst/>
              <a:cxnLst>
                <a:cxn ang="T10">
                  <a:pos x="T0" y="T1"/>
                </a:cxn>
                <a:cxn ang="T11">
                  <a:pos x="T2" y="T3"/>
                </a:cxn>
                <a:cxn ang="T12">
                  <a:pos x="T4" y="T5"/>
                </a:cxn>
                <a:cxn ang="T13">
                  <a:pos x="T6" y="T7"/>
                </a:cxn>
                <a:cxn ang="T14">
                  <a:pos x="T8" y="T9"/>
                </a:cxn>
              </a:cxnLst>
              <a:rect l="T15" t="T16" r="T17" b="T18"/>
              <a:pathLst>
                <a:path w="2010" h="578">
                  <a:moveTo>
                    <a:pt x="2010" y="348"/>
                  </a:moveTo>
                  <a:cubicBezTo>
                    <a:pt x="1876" y="293"/>
                    <a:pt x="1398" y="56"/>
                    <a:pt x="1205" y="28"/>
                  </a:cubicBezTo>
                  <a:cubicBezTo>
                    <a:pt x="1013" y="0"/>
                    <a:pt x="990" y="104"/>
                    <a:pt x="856" y="180"/>
                  </a:cubicBezTo>
                  <a:cubicBezTo>
                    <a:pt x="722" y="256"/>
                    <a:pt x="544" y="418"/>
                    <a:pt x="401" y="484"/>
                  </a:cubicBezTo>
                  <a:cubicBezTo>
                    <a:pt x="258" y="550"/>
                    <a:pt x="84" y="559"/>
                    <a:pt x="0" y="578"/>
                  </a:cubicBezTo>
                </a:path>
              </a:pathLst>
            </a:custGeom>
            <a:noFill/>
            <a:ln w="28575">
              <a:solidFill>
                <a:srgbClr val="777777"/>
              </a:solidFill>
              <a:round/>
              <a:headEnd/>
              <a:tailEnd/>
            </a:ln>
          </p:spPr>
          <p:txBody>
            <a:bodyPr/>
            <a:lstStyle/>
            <a:p>
              <a:endParaRPr lang="en-US"/>
            </a:p>
          </p:txBody>
        </p:sp>
        <p:sp>
          <p:nvSpPr>
            <p:cNvPr id="25650" name="Freeform 8"/>
            <p:cNvSpPr>
              <a:spLocks/>
            </p:cNvSpPr>
            <p:nvPr/>
          </p:nvSpPr>
          <p:spPr bwMode="auto">
            <a:xfrm>
              <a:off x="441" y="2042"/>
              <a:ext cx="2198" cy="539"/>
            </a:xfrm>
            <a:custGeom>
              <a:avLst/>
              <a:gdLst>
                <a:gd name="T0" fmla="*/ 2198 w 2198"/>
                <a:gd name="T1" fmla="*/ 312 h 539"/>
                <a:gd name="T2" fmla="*/ 1376 w 2198"/>
                <a:gd name="T3" fmla="*/ 24 h 539"/>
                <a:gd name="T4" fmla="*/ 871 w 2198"/>
                <a:gd name="T5" fmla="*/ 168 h 539"/>
                <a:gd name="T6" fmla="*/ 219 w 2198"/>
                <a:gd name="T7" fmla="*/ 480 h 539"/>
                <a:gd name="T8" fmla="*/ 0 w 2198"/>
                <a:gd name="T9" fmla="*/ 521 h 539"/>
                <a:gd name="T10" fmla="*/ 0 60000 65536"/>
                <a:gd name="T11" fmla="*/ 0 60000 65536"/>
                <a:gd name="T12" fmla="*/ 0 60000 65536"/>
                <a:gd name="T13" fmla="*/ 0 60000 65536"/>
                <a:gd name="T14" fmla="*/ 0 60000 65536"/>
                <a:gd name="T15" fmla="*/ 0 w 2198"/>
                <a:gd name="T16" fmla="*/ 0 h 539"/>
                <a:gd name="T17" fmla="*/ 2198 w 2198"/>
                <a:gd name="T18" fmla="*/ 539 h 539"/>
              </a:gdLst>
              <a:ahLst/>
              <a:cxnLst>
                <a:cxn ang="T10">
                  <a:pos x="T0" y="T1"/>
                </a:cxn>
                <a:cxn ang="T11">
                  <a:pos x="T2" y="T3"/>
                </a:cxn>
                <a:cxn ang="T12">
                  <a:pos x="T4" y="T5"/>
                </a:cxn>
                <a:cxn ang="T13">
                  <a:pos x="T6" y="T7"/>
                </a:cxn>
                <a:cxn ang="T14">
                  <a:pos x="T8" y="T9"/>
                </a:cxn>
              </a:cxnLst>
              <a:rect l="T15" t="T16" r="T17" b="T18"/>
              <a:pathLst>
                <a:path w="2198" h="539">
                  <a:moveTo>
                    <a:pt x="2198" y="312"/>
                  </a:moveTo>
                  <a:cubicBezTo>
                    <a:pt x="2061" y="263"/>
                    <a:pt x="1596" y="48"/>
                    <a:pt x="1376" y="24"/>
                  </a:cubicBezTo>
                  <a:cubicBezTo>
                    <a:pt x="1155" y="0"/>
                    <a:pt x="1063" y="92"/>
                    <a:pt x="871" y="168"/>
                  </a:cubicBezTo>
                  <a:cubicBezTo>
                    <a:pt x="678" y="244"/>
                    <a:pt x="364" y="421"/>
                    <a:pt x="219" y="480"/>
                  </a:cubicBezTo>
                  <a:cubicBezTo>
                    <a:pt x="74" y="539"/>
                    <a:pt x="46" y="513"/>
                    <a:pt x="0" y="521"/>
                  </a:cubicBezTo>
                </a:path>
              </a:pathLst>
            </a:custGeom>
            <a:noFill/>
            <a:ln w="28575">
              <a:solidFill>
                <a:srgbClr val="777777"/>
              </a:solidFill>
              <a:round/>
              <a:headEnd/>
              <a:tailEnd/>
            </a:ln>
          </p:spPr>
          <p:txBody>
            <a:bodyPr/>
            <a:lstStyle/>
            <a:p>
              <a:endParaRPr lang="en-US"/>
            </a:p>
          </p:txBody>
        </p:sp>
      </p:grpSp>
      <p:sp>
        <p:nvSpPr>
          <p:cNvPr id="25603" name="Text Box 9"/>
          <p:cNvSpPr txBox="1">
            <a:spLocks noChangeArrowheads="1"/>
          </p:cNvSpPr>
          <p:nvPr/>
        </p:nvSpPr>
        <p:spPr bwMode="auto">
          <a:xfrm>
            <a:off x="5097463" y="2339975"/>
            <a:ext cx="3022600" cy="396875"/>
          </a:xfrm>
          <a:prstGeom prst="rect">
            <a:avLst/>
          </a:prstGeom>
          <a:noFill/>
          <a:ln w="9525">
            <a:noFill/>
            <a:miter lim="800000"/>
            <a:headEnd/>
            <a:tailEnd/>
          </a:ln>
        </p:spPr>
        <p:txBody>
          <a:bodyPr>
            <a:spAutoFit/>
          </a:bodyPr>
          <a:lstStyle/>
          <a:p>
            <a:pPr eaLnBrk="0" hangingPunct="0">
              <a:spcBef>
                <a:spcPct val="50000"/>
              </a:spcBef>
            </a:pPr>
            <a:r>
              <a:rPr lang="en-US" sz="2000" i="1" dirty="0"/>
              <a:t>Exceedance probability</a:t>
            </a:r>
          </a:p>
        </p:txBody>
      </p:sp>
      <p:sp>
        <p:nvSpPr>
          <p:cNvPr id="25604" name="Text Box 10"/>
          <p:cNvSpPr txBox="1">
            <a:spLocks noChangeArrowheads="1"/>
          </p:cNvSpPr>
          <p:nvPr/>
        </p:nvSpPr>
        <p:spPr bwMode="auto">
          <a:xfrm rot="-5400000">
            <a:off x="-17462" y="3495675"/>
            <a:ext cx="827087" cy="366713"/>
          </a:xfrm>
          <a:prstGeom prst="rect">
            <a:avLst/>
          </a:prstGeom>
          <a:noFill/>
          <a:ln w="34925">
            <a:noFill/>
            <a:miter lim="800000"/>
            <a:headEnd/>
            <a:tailEnd/>
          </a:ln>
        </p:spPr>
        <p:txBody>
          <a:bodyPr>
            <a:spAutoFit/>
          </a:bodyPr>
          <a:lstStyle/>
          <a:p>
            <a:pPr>
              <a:spcBef>
                <a:spcPct val="50000"/>
              </a:spcBef>
            </a:pPr>
            <a:r>
              <a:rPr lang="en-US" i="1"/>
              <a:t>Flow</a:t>
            </a:r>
          </a:p>
        </p:txBody>
      </p:sp>
      <p:sp>
        <p:nvSpPr>
          <p:cNvPr id="25605" name="Rectangle 11"/>
          <p:cNvSpPr>
            <a:spLocks noChangeArrowheads="1"/>
          </p:cNvSpPr>
          <p:nvPr/>
        </p:nvSpPr>
        <p:spPr bwMode="auto">
          <a:xfrm>
            <a:off x="2998788" y="5370513"/>
            <a:ext cx="1062037" cy="274637"/>
          </a:xfrm>
          <a:prstGeom prst="rect">
            <a:avLst/>
          </a:prstGeom>
          <a:noFill/>
          <a:ln w="34925">
            <a:noFill/>
            <a:miter lim="800000"/>
            <a:headEnd/>
            <a:tailEnd/>
          </a:ln>
        </p:spPr>
        <p:txBody>
          <a:bodyPr lIns="0" tIns="0" rIns="0" bIns="0">
            <a:spAutoFit/>
          </a:bodyPr>
          <a:lstStyle/>
          <a:p>
            <a:r>
              <a:rPr lang="en-US" i="1"/>
              <a:t>Time</a:t>
            </a:r>
          </a:p>
        </p:txBody>
      </p:sp>
      <p:sp>
        <p:nvSpPr>
          <p:cNvPr id="10252" name="Freeform 12"/>
          <p:cNvSpPr>
            <a:spLocks/>
          </p:cNvSpPr>
          <p:nvPr/>
        </p:nvSpPr>
        <p:spPr bwMode="auto">
          <a:xfrm>
            <a:off x="692150" y="2805113"/>
            <a:ext cx="3676650" cy="2390775"/>
          </a:xfrm>
          <a:custGeom>
            <a:avLst/>
            <a:gdLst>
              <a:gd name="T0" fmla="*/ 2325 w 2325"/>
              <a:gd name="T1" fmla="*/ 1546 h 1546"/>
              <a:gd name="T2" fmla="*/ 17 w 2325"/>
              <a:gd name="T3" fmla="*/ 1527 h 1546"/>
              <a:gd name="T4" fmla="*/ 0 w 2325"/>
              <a:gd name="T5" fmla="*/ 1000 h 1546"/>
              <a:gd name="T6" fmla="*/ 605 w 2325"/>
              <a:gd name="T7" fmla="*/ 585 h 1546"/>
              <a:gd name="T8" fmla="*/ 1148 w 2325"/>
              <a:gd name="T9" fmla="*/ 5 h 1546"/>
              <a:gd name="T10" fmla="*/ 1756 w 2325"/>
              <a:gd name="T11" fmla="*/ 523 h 1546"/>
              <a:gd name="T12" fmla="*/ 2321 w 2325"/>
              <a:gd name="T13" fmla="*/ 609 h 1546"/>
              <a:gd name="T14" fmla="*/ 2325 w 2325"/>
              <a:gd name="T15" fmla="*/ 1546 h 1546"/>
              <a:gd name="T16" fmla="*/ 0 60000 65536"/>
              <a:gd name="T17" fmla="*/ 0 60000 65536"/>
              <a:gd name="T18" fmla="*/ 0 60000 65536"/>
              <a:gd name="T19" fmla="*/ 0 60000 65536"/>
              <a:gd name="T20" fmla="*/ 0 60000 65536"/>
              <a:gd name="T21" fmla="*/ 0 60000 65536"/>
              <a:gd name="T22" fmla="*/ 0 60000 65536"/>
              <a:gd name="T23" fmla="*/ 0 60000 65536"/>
              <a:gd name="T24" fmla="*/ 0 w 2325"/>
              <a:gd name="T25" fmla="*/ 0 h 1546"/>
              <a:gd name="T26" fmla="*/ 2325 w 2325"/>
              <a:gd name="T27" fmla="*/ 1546 h 15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5" h="1546">
                <a:moveTo>
                  <a:pt x="2325" y="1546"/>
                </a:moveTo>
                <a:cubicBezTo>
                  <a:pt x="1939" y="1544"/>
                  <a:pt x="408" y="1510"/>
                  <a:pt x="17" y="1527"/>
                </a:cubicBezTo>
                <a:cubicBezTo>
                  <a:pt x="13" y="1289"/>
                  <a:pt x="4" y="1152"/>
                  <a:pt x="0" y="1000"/>
                </a:cubicBezTo>
                <a:cubicBezTo>
                  <a:pt x="127" y="900"/>
                  <a:pt x="414" y="751"/>
                  <a:pt x="605" y="585"/>
                </a:cubicBezTo>
                <a:cubicBezTo>
                  <a:pt x="796" y="419"/>
                  <a:pt x="902" y="0"/>
                  <a:pt x="1148" y="5"/>
                </a:cubicBezTo>
                <a:cubicBezTo>
                  <a:pt x="1392" y="10"/>
                  <a:pt x="1561" y="423"/>
                  <a:pt x="1756" y="523"/>
                </a:cubicBezTo>
                <a:cubicBezTo>
                  <a:pt x="1950" y="623"/>
                  <a:pt x="2187" y="604"/>
                  <a:pt x="2321" y="609"/>
                </a:cubicBezTo>
                <a:cubicBezTo>
                  <a:pt x="2317" y="809"/>
                  <a:pt x="2325" y="1351"/>
                  <a:pt x="2325" y="1546"/>
                </a:cubicBezTo>
                <a:close/>
              </a:path>
            </a:pathLst>
          </a:custGeom>
          <a:solidFill>
            <a:srgbClr val="00FF00"/>
          </a:solidFill>
          <a:ln w="12700">
            <a:solidFill>
              <a:srgbClr val="000000"/>
            </a:solidFill>
            <a:round/>
            <a:headEnd/>
            <a:tailEnd/>
          </a:ln>
          <a:effectLst>
            <a:outerShdw blurRad="63500" dist="107763" dir="2700000" algn="ctr" rotWithShape="0">
              <a:srgbClr val="000000">
                <a:alpha val="50000"/>
              </a:srgbClr>
            </a:outerShdw>
          </a:effectLst>
        </p:spPr>
        <p:txBody>
          <a:bodyPr/>
          <a:lstStyle/>
          <a:p>
            <a:pPr>
              <a:defRPr/>
            </a:pPr>
            <a:endParaRPr lang="en-US">
              <a:latin typeface="Arial" charset="0"/>
              <a:ea typeface="ＭＳ Ｐゴシック" pitchFamily="-65" charset="-128"/>
            </a:endParaRPr>
          </a:p>
        </p:txBody>
      </p:sp>
      <p:sp>
        <p:nvSpPr>
          <p:cNvPr id="10253" name="Freeform 13"/>
          <p:cNvSpPr>
            <a:spLocks/>
          </p:cNvSpPr>
          <p:nvPr/>
        </p:nvSpPr>
        <p:spPr bwMode="auto">
          <a:xfrm>
            <a:off x="666750" y="3062288"/>
            <a:ext cx="3694113" cy="2112962"/>
          </a:xfrm>
          <a:custGeom>
            <a:avLst/>
            <a:gdLst>
              <a:gd name="T0" fmla="*/ 2327 w 2327"/>
              <a:gd name="T1" fmla="*/ 1331 h 1331"/>
              <a:gd name="T2" fmla="*/ 14 w 2327"/>
              <a:gd name="T3" fmla="*/ 1324 h 1331"/>
              <a:gd name="T4" fmla="*/ 14 w 2327"/>
              <a:gd name="T5" fmla="*/ 834 h 1331"/>
              <a:gd name="T6" fmla="*/ 609 w 2327"/>
              <a:gd name="T7" fmla="*/ 504 h 1331"/>
              <a:gd name="T8" fmla="*/ 1151 w 2327"/>
              <a:gd name="T9" fmla="*/ 4 h 1331"/>
              <a:gd name="T10" fmla="*/ 1758 w 2327"/>
              <a:gd name="T11" fmla="*/ 451 h 1331"/>
              <a:gd name="T12" fmla="*/ 2323 w 2327"/>
              <a:gd name="T13" fmla="*/ 524 h 1331"/>
              <a:gd name="T14" fmla="*/ 2327 w 2327"/>
              <a:gd name="T15" fmla="*/ 1331 h 1331"/>
              <a:gd name="T16" fmla="*/ 0 60000 65536"/>
              <a:gd name="T17" fmla="*/ 0 60000 65536"/>
              <a:gd name="T18" fmla="*/ 0 60000 65536"/>
              <a:gd name="T19" fmla="*/ 0 60000 65536"/>
              <a:gd name="T20" fmla="*/ 0 60000 65536"/>
              <a:gd name="T21" fmla="*/ 0 60000 65536"/>
              <a:gd name="T22" fmla="*/ 0 60000 65536"/>
              <a:gd name="T23" fmla="*/ 0 60000 65536"/>
              <a:gd name="T24" fmla="*/ 0 w 2327"/>
              <a:gd name="T25" fmla="*/ 0 h 1331"/>
              <a:gd name="T26" fmla="*/ 2327 w 2327"/>
              <a:gd name="T27" fmla="*/ 1331 h 13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7" h="1331">
                <a:moveTo>
                  <a:pt x="2327" y="1331"/>
                </a:moveTo>
                <a:cubicBezTo>
                  <a:pt x="1333" y="1324"/>
                  <a:pt x="819" y="1328"/>
                  <a:pt x="14" y="1324"/>
                </a:cubicBezTo>
                <a:cubicBezTo>
                  <a:pt x="0" y="1134"/>
                  <a:pt x="18" y="964"/>
                  <a:pt x="14" y="834"/>
                </a:cubicBezTo>
                <a:cubicBezTo>
                  <a:pt x="140" y="747"/>
                  <a:pt x="420" y="642"/>
                  <a:pt x="609" y="504"/>
                </a:cubicBezTo>
                <a:cubicBezTo>
                  <a:pt x="798" y="366"/>
                  <a:pt x="906" y="0"/>
                  <a:pt x="1151" y="4"/>
                </a:cubicBezTo>
                <a:cubicBezTo>
                  <a:pt x="1395" y="8"/>
                  <a:pt x="1563" y="365"/>
                  <a:pt x="1758" y="451"/>
                </a:cubicBezTo>
                <a:cubicBezTo>
                  <a:pt x="1953" y="536"/>
                  <a:pt x="2189" y="520"/>
                  <a:pt x="2323" y="524"/>
                </a:cubicBezTo>
                <a:cubicBezTo>
                  <a:pt x="2319" y="696"/>
                  <a:pt x="2327" y="1163"/>
                  <a:pt x="2327" y="1331"/>
                </a:cubicBezTo>
                <a:close/>
              </a:path>
            </a:pathLst>
          </a:custGeom>
          <a:solidFill>
            <a:srgbClr val="FFFF00"/>
          </a:solidFill>
          <a:ln w="12700">
            <a:solidFill>
              <a:srgbClr val="000000"/>
            </a:solidFill>
            <a:round/>
            <a:headEnd/>
            <a:tailEnd/>
          </a:ln>
          <a:effectLst>
            <a:outerShdw blurRad="63500" dist="107763" dir="2700000" algn="ctr" rotWithShape="0">
              <a:srgbClr val="000000">
                <a:alpha val="50000"/>
              </a:srgbClr>
            </a:outerShdw>
          </a:effectLst>
        </p:spPr>
        <p:txBody>
          <a:bodyPr/>
          <a:lstStyle/>
          <a:p>
            <a:pPr>
              <a:defRPr/>
            </a:pPr>
            <a:endParaRPr lang="en-US">
              <a:latin typeface="Arial" charset="0"/>
              <a:ea typeface="ＭＳ Ｐゴシック" pitchFamily="-65" charset="-128"/>
            </a:endParaRPr>
          </a:p>
        </p:txBody>
      </p:sp>
      <p:sp>
        <p:nvSpPr>
          <p:cNvPr id="10254" name="Freeform 14"/>
          <p:cNvSpPr>
            <a:spLocks/>
          </p:cNvSpPr>
          <p:nvPr/>
        </p:nvSpPr>
        <p:spPr bwMode="auto">
          <a:xfrm>
            <a:off x="692150" y="3300413"/>
            <a:ext cx="3665538" cy="1843087"/>
          </a:xfrm>
          <a:custGeom>
            <a:avLst/>
            <a:gdLst>
              <a:gd name="T0" fmla="*/ 2314 w 2314"/>
              <a:gd name="T1" fmla="*/ 1014 h 1065"/>
              <a:gd name="T2" fmla="*/ 4 w 2314"/>
              <a:gd name="T3" fmla="*/ 1002 h 1065"/>
              <a:gd name="T4" fmla="*/ 4 w 2314"/>
              <a:gd name="T5" fmla="*/ 635 h 1065"/>
              <a:gd name="T6" fmla="*/ 593 w 2314"/>
              <a:gd name="T7" fmla="*/ 384 h 1065"/>
              <a:gd name="T8" fmla="*/ 1136 w 2314"/>
              <a:gd name="T9" fmla="*/ 3 h 1065"/>
              <a:gd name="T10" fmla="*/ 1744 w 2314"/>
              <a:gd name="T11" fmla="*/ 343 h 1065"/>
              <a:gd name="T12" fmla="*/ 2310 w 2314"/>
              <a:gd name="T13" fmla="*/ 399 h 1065"/>
              <a:gd name="T14" fmla="*/ 2314 w 2314"/>
              <a:gd name="T15" fmla="*/ 1014 h 1065"/>
              <a:gd name="T16" fmla="*/ 0 60000 65536"/>
              <a:gd name="T17" fmla="*/ 0 60000 65536"/>
              <a:gd name="T18" fmla="*/ 0 60000 65536"/>
              <a:gd name="T19" fmla="*/ 0 60000 65536"/>
              <a:gd name="T20" fmla="*/ 0 60000 65536"/>
              <a:gd name="T21" fmla="*/ 0 60000 65536"/>
              <a:gd name="T22" fmla="*/ 0 60000 65536"/>
              <a:gd name="T23" fmla="*/ 0 60000 65536"/>
              <a:gd name="T24" fmla="*/ 0 w 2314"/>
              <a:gd name="T25" fmla="*/ 0 h 1065"/>
              <a:gd name="T26" fmla="*/ 2314 w 2314"/>
              <a:gd name="T27" fmla="*/ 1065 h 10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4" h="1065">
                <a:moveTo>
                  <a:pt x="2314" y="1014"/>
                </a:moveTo>
                <a:cubicBezTo>
                  <a:pt x="1928" y="1012"/>
                  <a:pt x="389" y="1065"/>
                  <a:pt x="4" y="1002"/>
                </a:cubicBezTo>
                <a:cubicBezTo>
                  <a:pt x="0" y="846"/>
                  <a:pt x="8" y="735"/>
                  <a:pt x="4" y="635"/>
                </a:cubicBezTo>
                <a:cubicBezTo>
                  <a:pt x="131" y="570"/>
                  <a:pt x="404" y="489"/>
                  <a:pt x="593" y="384"/>
                </a:cubicBezTo>
                <a:cubicBezTo>
                  <a:pt x="782" y="279"/>
                  <a:pt x="890" y="0"/>
                  <a:pt x="1136" y="3"/>
                </a:cubicBezTo>
                <a:cubicBezTo>
                  <a:pt x="1380" y="6"/>
                  <a:pt x="1549" y="278"/>
                  <a:pt x="1744" y="343"/>
                </a:cubicBezTo>
                <a:cubicBezTo>
                  <a:pt x="1939" y="409"/>
                  <a:pt x="2176" y="396"/>
                  <a:pt x="2310" y="399"/>
                </a:cubicBezTo>
                <a:cubicBezTo>
                  <a:pt x="2306" y="530"/>
                  <a:pt x="2314" y="886"/>
                  <a:pt x="2314" y="1014"/>
                </a:cubicBezTo>
                <a:close/>
              </a:path>
            </a:pathLst>
          </a:custGeom>
          <a:solidFill>
            <a:srgbClr val="FF0000"/>
          </a:solidFill>
          <a:ln w="12700">
            <a:solidFill>
              <a:srgbClr val="000000"/>
            </a:solidFill>
            <a:round/>
            <a:headEnd/>
            <a:tailEnd/>
          </a:ln>
          <a:effectLst>
            <a:outerShdw blurRad="63500" dist="107763" dir="2700000" algn="ctr" rotWithShape="0">
              <a:srgbClr val="000000">
                <a:alpha val="50000"/>
              </a:srgbClr>
            </a:outerShdw>
          </a:effectLst>
        </p:spPr>
        <p:txBody>
          <a:bodyPr/>
          <a:lstStyle/>
          <a:p>
            <a:pPr>
              <a:defRPr/>
            </a:pPr>
            <a:endParaRPr lang="en-US">
              <a:latin typeface="Arial" charset="0"/>
              <a:ea typeface="ＭＳ Ｐゴシック" pitchFamily="-65" charset="-128"/>
            </a:endParaRPr>
          </a:p>
        </p:txBody>
      </p:sp>
      <p:sp>
        <p:nvSpPr>
          <p:cNvPr id="10255" name="Freeform 15"/>
          <p:cNvSpPr>
            <a:spLocks/>
          </p:cNvSpPr>
          <p:nvPr/>
        </p:nvSpPr>
        <p:spPr bwMode="auto">
          <a:xfrm>
            <a:off x="688975" y="3544888"/>
            <a:ext cx="3671888" cy="1665287"/>
          </a:xfrm>
          <a:custGeom>
            <a:avLst/>
            <a:gdLst>
              <a:gd name="T0" fmla="*/ 2313 w 2313"/>
              <a:gd name="T1" fmla="*/ 989 h 1049"/>
              <a:gd name="T2" fmla="*/ 4 w 2313"/>
              <a:gd name="T3" fmla="*/ 977 h 1049"/>
              <a:gd name="T4" fmla="*/ 10 w 2313"/>
              <a:gd name="T5" fmla="*/ 555 h 1049"/>
              <a:gd name="T6" fmla="*/ 593 w 2313"/>
              <a:gd name="T7" fmla="*/ 375 h 1049"/>
              <a:gd name="T8" fmla="*/ 1136 w 2313"/>
              <a:gd name="T9" fmla="*/ 4 h 1049"/>
              <a:gd name="T10" fmla="*/ 1743 w 2313"/>
              <a:gd name="T11" fmla="*/ 335 h 1049"/>
              <a:gd name="T12" fmla="*/ 2309 w 2313"/>
              <a:gd name="T13" fmla="*/ 390 h 1049"/>
              <a:gd name="T14" fmla="*/ 2313 w 2313"/>
              <a:gd name="T15" fmla="*/ 989 h 1049"/>
              <a:gd name="T16" fmla="*/ 0 60000 65536"/>
              <a:gd name="T17" fmla="*/ 0 60000 65536"/>
              <a:gd name="T18" fmla="*/ 0 60000 65536"/>
              <a:gd name="T19" fmla="*/ 0 60000 65536"/>
              <a:gd name="T20" fmla="*/ 0 60000 65536"/>
              <a:gd name="T21" fmla="*/ 0 60000 65536"/>
              <a:gd name="T22" fmla="*/ 0 60000 65536"/>
              <a:gd name="T23" fmla="*/ 0 60000 65536"/>
              <a:gd name="T24" fmla="*/ 0 w 2313"/>
              <a:gd name="T25" fmla="*/ 0 h 1049"/>
              <a:gd name="T26" fmla="*/ 2313 w 2313"/>
              <a:gd name="T27" fmla="*/ 1049 h 10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13" h="1049">
                <a:moveTo>
                  <a:pt x="2313" y="989"/>
                </a:moveTo>
                <a:cubicBezTo>
                  <a:pt x="1927" y="988"/>
                  <a:pt x="388" y="1049"/>
                  <a:pt x="4" y="977"/>
                </a:cubicBezTo>
                <a:cubicBezTo>
                  <a:pt x="0" y="825"/>
                  <a:pt x="14" y="653"/>
                  <a:pt x="10" y="555"/>
                </a:cubicBezTo>
                <a:cubicBezTo>
                  <a:pt x="137" y="491"/>
                  <a:pt x="406" y="467"/>
                  <a:pt x="593" y="375"/>
                </a:cubicBezTo>
                <a:cubicBezTo>
                  <a:pt x="780" y="283"/>
                  <a:pt x="890" y="0"/>
                  <a:pt x="1136" y="4"/>
                </a:cubicBezTo>
                <a:cubicBezTo>
                  <a:pt x="1380" y="6"/>
                  <a:pt x="1548" y="271"/>
                  <a:pt x="1743" y="335"/>
                </a:cubicBezTo>
                <a:cubicBezTo>
                  <a:pt x="1938" y="399"/>
                  <a:pt x="2175" y="387"/>
                  <a:pt x="2309" y="390"/>
                </a:cubicBezTo>
                <a:cubicBezTo>
                  <a:pt x="2305" y="517"/>
                  <a:pt x="2313" y="864"/>
                  <a:pt x="2313" y="989"/>
                </a:cubicBezTo>
                <a:close/>
              </a:path>
            </a:pathLst>
          </a:custGeom>
          <a:solidFill>
            <a:srgbClr val="0000FF"/>
          </a:solidFill>
          <a:ln w="12700">
            <a:solidFill>
              <a:srgbClr val="000000"/>
            </a:solidFill>
            <a:round/>
            <a:headEnd/>
            <a:tailEnd/>
          </a:ln>
          <a:effectLst>
            <a:outerShdw blurRad="63500" dist="107763" dir="2700000" algn="ctr" rotWithShape="0">
              <a:srgbClr val="000000">
                <a:alpha val="50000"/>
              </a:srgbClr>
            </a:outerShdw>
          </a:effectLst>
        </p:spPr>
        <p:txBody>
          <a:bodyPr/>
          <a:lstStyle/>
          <a:p>
            <a:pPr>
              <a:defRPr/>
            </a:pPr>
            <a:endParaRPr lang="en-US">
              <a:latin typeface="Arial" charset="0"/>
              <a:ea typeface="ＭＳ Ｐゴシック" pitchFamily="-65" charset="-128"/>
            </a:endParaRPr>
          </a:p>
        </p:txBody>
      </p:sp>
      <p:sp>
        <p:nvSpPr>
          <p:cNvPr id="10256" name="Freeform 16"/>
          <p:cNvSpPr>
            <a:spLocks/>
          </p:cNvSpPr>
          <p:nvPr/>
        </p:nvSpPr>
        <p:spPr bwMode="auto">
          <a:xfrm>
            <a:off x="674688" y="3840163"/>
            <a:ext cx="3673475" cy="1373187"/>
          </a:xfrm>
          <a:custGeom>
            <a:avLst/>
            <a:gdLst/>
            <a:ahLst/>
            <a:cxnLst>
              <a:cxn ang="0">
                <a:pos x="2314" y="861"/>
              </a:cxn>
              <a:cxn ang="0">
                <a:pos x="4" y="859"/>
              </a:cxn>
              <a:cxn ang="0">
                <a:pos x="4" y="405"/>
              </a:cxn>
              <a:cxn ang="0">
                <a:pos x="593" y="324"/>
              </a:cxn>
              <a:cxn ang="0">
                <a:pos x="1137" y="2"/>
              </a:cxn>
              <a:cxn ang="0">
                <a:pos x="1746" y="290"/>
              </a:cxn>
              <a:cxn ang="0">
                <a:pos x="2313" y="337"/>
              </a:cxn>
              <a:cxn ang="0">
                <a:pos x="2314" y="861"/>
              </a:cxn>
            </a:cxnLst>
            <a:rect l="0" t="0" r="r" b="b"/>
            <a:pathLst>
              <a:path w="2314" h="865">
                <a:moveTo>
                  <a:pt x="2314" y="861"/>
                </a:moveTo>
                <a:cubicBezTo>
                  <a:pt x="1927" y="860"/>
                  <a:pt x="389" y="865"/>
                  <a:pt x="4" y="859"/>
                </a:cubicBezTo>
                <a:cubicBezTo>
                  <a:pt x="0" y="728"/>
                  <a:pt x="8" y="491"/>
                  <a:pt x="4" y="405"/>
                </a:cubicBezTo>
                <a:cubicBezTo>
                  <a:pt x="131" y="351"/>
                  <a:pt x="416" y="392"/>
                  <a:pt x="593" y="324"/>
                </a:cubicBezTo>
                <a:cubicBezTo>
                  <a:pt x="783" y="257"/>
                  <a:pt x="891" y="0"/>
                  <a:pt x="1137" y="2"/>
                </a:cubicBezTo>
                <a:cubicBezTo>
                  <a:pt x="1382" y="5"/>
                  <a:pt x="1551" y="235"/>
                  <a:pt x="1746" y="290"/>
                </a:cubicBezTo>
                <a:cubicBezTo>
                  <a:pt x="1942" y="345"/>
                  <a:pt x="2171" y="318"/>
                  <a:pt x="2313" y="337"/>
                </a:cubicBezTo>
                <a:cubicBezTo>
                  <a:pt x="2309" y="447"/>
                  <a:pt x="2314" y="754"/>
                  <a:pt x="2314" y="861"/>
                </a:cubicBezTo>
                <a:close/>
              </a:path>
            </a:pathLst>
          </a:custGeom>
          <a:solidFill>
            <a:srgbClr val="808080"/>
          </a:solidFill>
          <a:ln w="12700" cap="flat" cmpd="sng">
            <a:solidFill>
              <a:srgbClr val="000000"/>
            </a:solidFill>
            <a:prstDash val="solid"/>
            <a:round/>
            <a:headEnd/>
            <a:tailEnd/>
          </a:ln>
          <a:effectLst>
            <a:outerShdw blurRad="63500" dist="107763" dir="2700000" algn="ctr" rotWithShape="0">
              <a:srgbClr val="C0C0C0">
                <a:alpha val="50000"/>
              </a:srgbClr>
            </a:outerShdw>
          </a:effectLst>
        </p:spPr>
        <p:txBody>
          <a:bodyPr/>
          <a:lstStyle/>
          <a:p>
            <a:pPr>
              <a:defRPr/>
            </a:pPr>
            <a:endParaRPr lang="en-US">
              <a:latin typeface="Arial" charset="0"/>
              <a:ea typeface="ＭＳ Ｐゴシック" pitchFamily="-65" charset="-128"/>
            </a:endParaRPr>
          </a:p>
        </p:txBody>
      </p:sp>
      <p:sp>
        <p:nvSpPr>
          <p:cNvPr id="25611" name="Line 17"/>
          <p:cNvSpPr>
            <a:spLocks noChangeShapeType="1"/>
          </p:cNvSpPr>
          <p:nvPr/>
        </p:nvSpPr>
        <p:spPr bwMode="auto">
          <a:xfrm>
            <a:off x="684213" y="2124075"/>
            <a:ext cx="0" cy="3060700"/>
          </a:xfrm>
          <a:prstGeom prst="line">
            <a:avLst/>
          </a:prstGeom>
          <a:noFill/>
          <a:ln w="19050">
            <a:solidFill>
              <a:schemeClr val="tx1"/>
            </a:solidFill>
            <a:round/>
            <a:headEnd type="arrow" w="med" len="med"/>
            <a:tailEnd/>
          </a:ln>
        </p:spPr>
        <p:txBody>
          <a:bodyPr/>
          <a:lstStyle/>
          <a:p>
            <a:endParaRPr lang="en-US"/>
          </a:p>
        </p:txBody>
      </p:sp>
      <p:sp>
        <p:nvSpPr>
          <p:cNvPr id="25612" name="Line 18"/>
          <p:cNvSpPr>
            <a:spLocks noChangeShapeType="1"/>
          </p:cNvSpPr>
          <p:nvPr/>
        </p:nvSpPr>
        <p:spPr bwMode="auto">
          <a:xfrm rot="5400000" flipV="1">
            <a:off x="2659856" y="3205957"/>
            <a:ext cx="7937" cy="3981450"/>
          </a:xfrm>
          <a:prstGeom prst="line">
            <a:avLst/>
          </a:prstGeom>
          <a:noFill/>
          <a:ln w="19050">
            <a:solidFill>
              <a:schemeClr val="tx1"/>
            </a:solidFill>
            <a:round/>
            <a:headEnd/>
            <a:tailEnd type="arrow" w="med" len="med"/>
          </a:ln>
        </p:spPr>
        <p:txBody>
          <a:bodyPr/>
          <a:lstStyle/>
          <a:p>
            <a:endParaRPr lang="en-US"/>
          </a:p>
        </p:txBody>
      </p:sp>
      <p:grpSp>
        <p:nvGrpSpPr>
          <p:cNvPr id="25614" name="Group 20"/>
          <p:cNvGrpSpPr>
            <a:grpSpLocks/>
          </p:cNvGrpSpPr>
          <p:nvPr/>
        </p:nvGrpSpPr>
        <p:grpSpPr bwMode="auto">
          <a:xfrm>
            <a:off x="5981700" y="4635500"/>
            <a:ext cx="1581150" cy="336550"/>
            <a:chOff x="3757" y="2542"/>
            <a:chExt cx="995" cy="212"/>
          </a:xfrm>
        </p:grpSpPr>
        <p:sp>
          <p:nvSpPr>
            <p:cNvPr id="10261" name="Rectangle 21"/>
            <p:cNvSpPr>
              <a:spLocks noChangeArrowheads="1"/>
            </p:cNvSpPr>
            <p:nvPr/>
          </p:nvSpPr>
          <p:spPr bwMode="auto">
            <a:xfrm>
              <a:off x="3757" y="2581"/>
              <a:ext cx="235" cy="151"/>
            </a:xfrm>
            <a:prstGeom prst="rect">
              <a:avLst/>
            </a:prstGeom>
            <a:solidFill>
              <a:srgbClr val="80808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65" charset="-128"/>
              </a:endParaRPr>
            </a:p>
          </p:txBody>
        </p:sp>
        <p:sp>
          <p:nvSpPr>
            <p:cNvPr id="25644" name="Text Box 22"/>
            <p:cNvSpPr txBox="1">
              <a:spLocks noChangeArrowheads="1"/>
            </p:cNvSpPr>
            <p:nvPr/>
          </p:nvSpPr>
          <p:spPr bwMode="auto">
            <a:xfrm>
              <a:off x="4191" y="2542"/>
              <a:ext cx="561" cy="212"/>
            </a:xfrm>
            <a:prstGeom prst="rect">
              <a:avLst/>
            </a:prstGeom>
            <a:noFill/>
            <a:ln w="9525">
              <a:noFill/>
              <a:miter lim="800000"/>
              <a:headEnd/>
              <a:tailEnd/>
            </a:ln>
          </p:spPr>
          <p:txBody>
            <a:bodyPr>
              <a:spAutoFit/>
            </a:bodyPr>
            <a:lstStyle/>
            <a:p>
              <a:pPr eaLnBrk="0" hangingPunct="0">
                <a:spcBef>
                  <a:spcPct val="50000"/>
                </a:spcBef>
              </a:pPr>
              <a:r>
                <a:rPr lang="en-US" sz="1600" b="1" i="1">
                  <a:latin typeface="Symbol" pitchFamily="18" charset="2"/>
                  <a:sym typeface="Symbol" pitchFamily="18" charset="2"/>
                </a:rPr>
                <a:t></a:t>
              </a:r>
              <a:r>
                <a:rPr lang="en-US" sz="1600" b="1" i="1">
                  <a:sym typeface="Symbol" pitchFamily="18" charset="2"/>
                </a:rPr>
                <a:t> 90%</a:t>
              </a:r>
            </a:p>
          </p:txBody>
        </p:sp>
      </p:grpSp>
      <p:grpSp>
        <p:nvGrpSpPr>
          <p:cNvPr id="25615" name="Group 23"/>
          <p:cNvGrpSpPr>
            <a:grpSpLocks/>
          </p:cNvGrpSpPr>
          <p:nvPr/>
        </p:nvGrpSpPr>
        <p:grpSpPr bwMode="auto">
          <a:xfrm>
            <a:off x="5981700" y="4295775"/>
            <a:ext cx="1568450" cy="336550"/>
            <a:chOff x="3757" y="2328"/>
            <a:chExt cx="988" cy="212"/>
          </a:xfrm>
        </p:grpSpPr>
        <p:sp>
          <p:nvSpPr>
            <p:cNvPr id="10264" name="Rectangle 24"/>
            <p:cNvSpPr>
              <a:spLocks noChangeArrowheads="1"/>
            </p:cNvSpPr>
            <p:nvPr/>
          </p:nvSpPr>
          <p:spPr bwMode="auto">
            <a:xfrm>
              <a:off x="3757" y="2349"/>
              <a:ext cx="235" cy="151"/>
            </a:xfrm>
            <a:prstGeom prst="rect">
              <a:avLst/>
            </a:prstGeom>
            <a:solidFill>
              <a:srgbClr val="0000FF"/>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65" charset="-128"/>
              </a:endParaRPr>
            </a:p>
          </p:txBody>
        </p:sp>
        <p:sp>
          <p:nvSpPr>
            <p:cNvPr id="25642" name="Rectangle 25"/>
            <p:cNvSpPr>
              <a:spLocks noChangeArrowheads="1"/>
            </p:cNvSpPr>
            <p:nvPr/>
          </p:nvSpPr>
          <p:spPr bwMode="auto">
            <a:xfrm>
              <a:off x="4088" y="2328"/>
              <a:ext cx="657" cy="212"/>
            </a:xfrm>
            <a:prstGeom prst="rect">
              <a:avLst/>
            </a:prstGeom>
            <a:noFill/>
            <a:ln w="9525">
              <a:noFill/>
              <a:miter lim="800000"/>
              <a:headEnd/>
              <a:tailEnd/>
            </a:ln>
          </p:spPr>
          <p:txBody>
            <a:bodyPr wrap="none">
              <a:spAutoFit/>
            </a:bodyPr>
            <a:lstStyle/>
            <a:p>
              <a:pPr eaLnBrk="0" hangingPunct="0">
                <a:spcBef>
                  <a:spcPct val="50000"/>
                </a:spcBef>
              </a:pPr>
              <a:r>
                <a:rPr lang="en-US" sz="1600" b="1" i="1"/>
                <a:t>75 – 90%</a:t>
              </a:r>
            </a:p>
          </p:txBody>
        </p:sp>
      </p:grpSp>
      <p:grpSp>
        <p:nvGrpSpPr>
          <p:cNvPr id="25616" name="Group 26"/>
          <p:cNvGrpSpPr>
            <a:grpSpLocks/>
          </p:cNvGrpSpPr>
          <p:nvPr/>
        </p:nvGrpSpPr>
        <p:grpSpPr bwMode="auto">
          <a:xfrm>
            <a:off x="5981700" y="3927475"/>
            <a:ext cx="1568450" cy="336550"/>
            <a:chOff x="3757" y="2096"/>
            <a:chExt cx="988" cy="212"/>
          </a:xfrm>
        </p:grpSpPr>
        <p:sp>
          <p:nvSpPr>
            <p:cNvPr id="10267" name="Rectangle 27"/>
            <p:cNvSpPr>
              <a:spLocks noChangeArrowheads="1"/>
            </p:cNvSpPr>
            <p:nvPr/>
          </p:nvSpPr>
          <p:spPr bwMode="auto">
            <a:xfrm>
              <a:off x="3757" y="2116"/>
              <a:ext cx="235" cy="151"/>
            </a:xfrm>
            <a:prstGeom prst="rect">
              <a:avLst/>
            </a:prstGeom>
            <a:solidFill>
              <a:srgbClr val="FF00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65" charset="-128"/>
              </a:endParaRPr>
            </a:p>
          </p:txBody>
        </p:sp>
        <p:sp>
          <p:nvSpPr>
            <p:cNvPr id="25640" name="Rectangle 28"/>
            <p:cNvSpPr>
              <a:spLocks noChangeArrowheads="1"/>
            </p:cNvSpPr>
            <p:nvPr/>
          </p:nvSpPr>
          <p:spPr bwMode="auto">
            <a:xfrm>
              <a:off x="4088" y="2096"/>
              <a:ext cx="657" cy="212"/>
            </a:xfrm>
            <a:prstGeom prst="rect">
              <a:avLst/>
            </a:prstGeom>
            <a:noFill/>
            <a:ln w="9525">
              <a:noFill/>
              <a:miter lim="800000"/>
              <a:headEnd/>
              <a:tailEnd/>
            </a:ln>
          </p:spPr>
          <p:txBody>
            <a:bodyPr wrap="none">
              <a:spAutoFit/>
            </a:bodyPr>
            <a:lstStyle/>
            <a:p>
              <a:r>
                <a:rPr lang="en-US" sz="1600" b="1" i="1"/>
                <a:t>50 – 75%</a:t>
              </a:r>
            </a:p>
          </p:txBody>
        </p:sp>
      </p:grpSp>
      <p:grpSp>
        <p:nvGrpSpPr>
          <p:cNvPr id="25617" name="Group 29"/>
          <p:cNvGrpSpPr>
            <a:grpSpLocks/>
          </p:cNvGrpSpPr>
          <p:nvPr/>
        </p:nvGrpSpPr>
        <p:grpSpPr bwMode="auto">
          <a:xfrm>
            <a:off x="5976938" y="3559175"/>
            <a:ext cx="1573212" cy="336550"/>
            <a:chOff x="3754" y="1864"/>
            <a:chExt cx="991" cy="212"/>
          </a:xfrm>
        </p:grpSpPr>
        <p:sp>
          <p:nvSpPr>
            <p:cNvPr id="10270" name="Rectangle 30"/>
            <p:cNvSpPr>
              <a:spLocks noChangeArrowheads="1"/>
            </p:cNvSpPr>
            <p:nvPr/>
          </p:nvSpPr>
          <p:spPr bwMode="auto">
            <a:xfrm>
              <a:off x="3754" y="1887"/>
              <a:ext cx="235" cy="151"/>
            </a:xfrm>
            <a:prstGeom prst="rect">
              <a:avLst/>
            </a:prstGeom>
            <a:solidFill>
              <a:srgbClr val="FFFF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65" charset="-128"/>
              </a:endParaRPr>
            </a:p>
          </p:txBody>
        </p:sp>
        <p:sp>
          <p:nvSpPr>
            <p:cNvPr id="25638" name="Rectangle 31"/>
            <p:cNvSpPr>
              <a:spLocks noChangeArrowheads="1"/>
            </p:cNvSpPr>
            <p:nvPr/>
          </p:nvSpPr>
          <p:spPr bwMode="auto">
            <a:xfrm>
              <a:off x="4088" y="1864"/>
              <a:ext cx="657" cy="212"/>
            </a:xfrm>
            <a:prstGeom prst="rect">
              <a:avLst/>
            </a:prstGeom>
            <a:noFill/>
            <a:ln w="9525">
              <a:noFill/>
              <a:miter lim="800000"/>
              <a:headEnd/>
              <a:tailEnd/>
            </a:ln>
          </p:spPr>
          <p:txBody>
            <a:bodyPr wrap="none">
              <a:spAutoFit/>
            </a:bodyPr>
            <a:lstStyle/>
            <a:p>
              <a:r>
                <a:rPr lang="en-US" sz="1600" b="1" i="1"/>
                <a:t>25 – 50%</a:t>
              </a:r>
            </a:p>
          </p:txBody>
        </p:sp>
      </p:grpSp>
      <p:grpSp>
        <p:nvGrpSpPr>
          <p:cNvPr id="25618" name="Group 32"/>
          <p:cNvGrpSpPr>
            <a:grpSpLocks/>
          </p:cNvGrpSpPr>
          <p:nvPr/>
        </p:nvGrpSpPr>
        <p:grpSpPr bwMode="auto">
          <a:xfrm>
            <a:off x="5972175" y="3176588"/>
            <a:ext cx="1533525" cy="336550"/>
            <a:chOff x="3751" y="1623"/>
            <a:chExt cx="966" cy="212"/>
          </a:xfrm>
        </p:grpSpPr>
        <p:sp>
          <p:nvSpPr>
            <p:cNvPr id="10273" name="Rectangle 33"/>
            <p:cNvSpPr>
              <a:spLocks noChangeArrowheads="1"/>
            </p:cNvSpPr>
            <p:nvPr/>
          </p:nvSpPr>
          <p:spPr bwMode="auto">
            <a:xfrm>
              <a:off x="3751" y="1657"/>
              <a:ext cx="235" cy="151"/>
            </a:xfrm>
            <a:prstGeom prst="rect">
              <a:avLst/>
            </a:prstGeom>
            <a:solidFill>
              <a:srgbClr val="00FF00"/>
            </a:solidFill>
            <a:ln w="9525">
              <a:solidFill>
                <a:schemeClr val="tx1"/>
              </a:solidFill>
              <a:miter lim="800000"/>
              <a:headEnd/>
              <a:tailEnd/>
            </a:ln>
            <a:effectLst>
              <a:outerShdw blurRad="63500" dist="107763" dir="2700000" algn="ctr" rotWithShape="0">
                <a:schemeClr val="bg2">
                  <a:alpha val="50000"/>
                </a:schemeClr>
              </a:outerShdw>
            </a:effectLst>
          </p:spPr>
          <p:txBody>
            <a:bodyPr wrap="none" anchor="ctr"/>
            <a:lstStyle/>
            <a:p>
              <a:pPr>
                <a:defRPr/>
              </a:pPr>
              <a:endParaRPr lang="en-US">
                <a:latin typeface="Arial" charset="0"/>
                <a:ea typeface="ＭＳ Ｐゴシック" pitchFamily="-65" charset="-128"/>
              </a:endParaRPr>
            </a:p>
          </p:txBody>
        </p:sp>
        <p:sp>
          <p:nvSpPr>
            <p:cNvPr id="25636" name="Rectangle 34"/>
            <p:cNvSpPr>
              <a:spLocks noChangeArrowheads="1"/>
            </p:cNvSpPr>
            <p:nvPr/>
          </p:nvSpPr>
          <p:spPr bwMode="auto">
            <a:xfrm>
              <a:off x="4088" y="1623"/>
              <a:ext cx="629" cy="212"/>
            </a:xfrm>
            <a:prstGeom prst="rect">
              <a:avLst/>
            </a:prstGeom>
            <a:noFill/>
            <a:ln w="9525">
              <a:noFill/>
              <a:miter lim="800000"/>
              <a:headEnd/>
              <a:tailEnd/>
            </a:ln>
          </p:spPr>
          <p:txBody>
            <a:bodyPr wrap="none">
              <a:spAutoFit/>
            </a:bodyPr>
            <a:lstStyle/>
            <a:p>
              <a:pPr eaLnBrk="0" hangingPunct="0">
                <a:spcBef>
                  <a:spcPct val="50000"/>
                </a:spcBef>
              </a:pPr>
              <a:r>
                <a:rPr lang="en-US" sz="1600" b="1" i="1"/>
                <a:t>10 - 25%</a:t>
              </a:r>
            </a:p>
          </p:txBody>
        </p:sp>
      </p:grpSp>
      <p:sp>
        <p:nvSpPr>
          <p:cNvPr id="25619" name="Rectangle 35"/>
          <p:cNvSpPr>
            <a:spLocks noChangeArrowheads="1"/>
          </p:cNvSpPr>
          <p:nvPr/>
        </p:nvSpPr>
        <p:spPr bwMode="auto">
          <a:xfrm>
            <a:off x="6596063" y="2794000"/>
            <a:ext cx="766762" cy="336550"/>
          </a:xfrm>
          <a:prstGeom prst="rect">
            <a:avLst/>
          </a:prstGeom>
          <a:noFill/>
          <a:ln w="9525">
            <a:noFill/>
            <a:miter lim="800000"/>
            <a:headEnd/>
            <a:tailEnd/>
          </a:ln>
        </p:spPr>
        <p:txBody>
          <a:bodyPr wrap="none">
            <a:spAutoFit/>
          </a:bodyPr>
          <a:lstStyle/>
          <a:p>
            <a:r>
              <a:rPr lang="en-US" sz="1600" b="1" i="1"/>
              <a:t>&lt; 10%</a:t>
            </a:r>
          </a:p>
        </p:txBody>
      </p:sp>
      <p:sp>
        <p:nvSpPr>
          <p:cNvPr id="25620" name="Rectangle 36"/>
          <p:cNvSpPr>
            <a:spLocks noChangeArrowheads="1"/>
          </p:cNvSpPr>
          <p:nvPr/>
        </p:nvSpPr>
        <p:spPr bwMode="auto">
          <a:xfrm>
            <a:off x="5167313" y="2784475"/>
            <a:ext cx="1412875" cy="336550"/>
          </a:xfrm>
          <a:prstGeom prst="rect">
            <a:avLst/>
          </a:prstGeom>
          <a:noFill/>
          <a:ln w="9525">
            <a:noFill/>
            <a:miter lim="800000"/>
            <a:headEnd/>
            <a:tailEnd/>
          </a:ln>
        </p:spPr>
        <p:txBody>
          <a:bodyPr wrap="none">
            <a:spAutoFit/>
          </a:bodyPr>
          <a:lstStyle/>
          <a:p>
            <a:r>
              <a:rPr lang="en-US" sz="1600" b="1" i="1"/>
              <a:t>Above green</a:t>
            </a:r>
          </a:p>
        </p:txBody>
      </p:sp>
      <p:sp>
        <p:nvSpPr>
          <p:cNvPr id="25621" name="Line 37"/>
          <p:cNvSpPr>
            <a:spLocks noChangeShapeType="1"/>
          </p:cNvSpPr>
          <p:nvPr/>
        </p:nvSpPr>
        <p:spPr bwMode="auto">
          <a:xfrm>
            <a:off x="2478088" y="2476500"/>
            <a:ext cx="0" cy="3060700"/>
          </a:xfrm>
          <a:prstGeom prst="line">
            <a:avLst/>
          </a:prstGeom>
          <a:noFill/>
          <a:ln w="9525">
            <a:solidFill>
              <a:schemeClr val="tx1"/>
            </a:solidFill>
            <a:round/>
            <a:headEnd/>
            <a:tailEnd/>
          </a:ln>
        </p:spPr>
        <p:txBody>
          <a:bodyPr/>
          <a:lstStyle/>
          <a:p>
            <a:endParaRPr lang="en-US"/>
          </a:p>
        </p:txBody>
      </p:sp>
      <p:sp>
        <p:nvSpPr>
          <p:cNvPr id="25622" name="Text Box 38"/>
          <p:cNvSpPr txBox="1">
            <a:spLocks noChangeArrowheads="1"/>
          </p:cNvSpPr>
          <p:nvPr/>
        </p:nvSpPr>
        <p:spPr bwMode="auto">
          <a:xfrm>
            <a:off x="1976438" y="5475288"/>
            <a:ext cx="1025525" cy="641350"/>
          </a:xfrm>
          <a:prstGeom prst="rect">
            <a:avLst/>
          </a:prstGeom>
          <a:noFill/>
          <a:ln w="9525">
            <a:noFill/>
            <a:miter lim="800000"/>
            <a:headEnd/>
            <a:tailEnd/>
          </a:ln>
        </p:spPr>
        <p:txBody>
          <a:bodyPr>
            <a:spAutoFit/>
          </a:bodyPr>
          <a:lstStyle/>
          <a:p>
            <a:pPr>
              <a:spcBef>
                <a:spcPct val="50000"/>
              </a:spcBef>
            </a:pPr>
            <a:r>
              <a:rPr lang="en-US" i="1"/>
              <a:t>Date of interest</a:t>
            </a:r>
          </a:p>
        </p:txBody>
      </p:sp>
      <p:sp>
        <p:nvSpPr>
          <p:cNvPr id="25623" name="Freeform 39"/>
          <p:cNvSpPr>
            <a:spLocks/>
          </p:cNvSpPr>
          <p:nvPr/>
        </p:nvSpPr>
        <p:spPr bwMode="auto">
          <a:xfrm>
            <a:off x="709613" y="3486150"/>
            <a:ext cx="3657600" cy="917575"/>
          </a:xfrm>
          <a:custGeom>
            <a:avLst/>
            <a:gdLst>
              <a:gd name="T0" fmla="*/ 0 w 2304"/>
              <a:gd name="T1" fmla="*/ 2147483647 h 748"/>
              <a:gd name="T2" fmla="*/ 2147483647 w 2304"/>
              <a:gd name="T3" fmla="*/ 2147483647 h 748"/>
              <a:gd name="T4" fmla="*/ 2147483647 w 2304"/>
              <a:gd name="T5" fmla="*/ 2147483647 h 748"/>
              <a:gd name="T6" fmla="*/ 2147483647 w 2304"/>
              <a:gd name="T7" fmla="*/ 2147483647 h 748"/>
              <a:gd name="T8" fmla="*/ 2147483647 w 2304"/>
              <a:gd name="T9" fmla="*/ 2147483647 h 748"/>
              <a:gd name="T10" fmla="*/ 2147483647 w 2304"/>
              <a:gd name="T11" fmla="*/ 2147483647 h 748"/>
              <a:gd name="T12" fmla="*/ 2147483647 w 2304"/>
              <a:gd name="T13" fmla="*/ 2147483647 h 748"/>
              <a:gd name="T14" fmla="*/ 2147483647 w 2304"/>
              <a:gd name="T15" fmla="*/ 2147483647 h 748"/>
              <a:gd name="T16" fmla="*/ 0 60000 65536"/>
              <a:gd name="T17" fmla="*/ 0 60000 65536"/>
              <a:gd name="T18" fmla="*/ 0 60000 65536"/>
              <a:gd name="T19" fmla="*/ 0 60000 65536"/>
              <a:gd name="T20" fmla="*/ 0 60000 65536"/>
              <a:gd name="T21" fmla="*/ 0 60000 65536"/>
              <a:gd name="T22" fmla="*/ 0 60000 65536"/>
              <a:gd name="T23" fmla="*/ 0 60000 65536"/>
              <a:gd name="T24" fmla="*/ 0 w 2304"/>
              <a:gd name="T25" fmla="*/ 0 h 748"/>
              <a:gd name="T26" fmla="*/ 2304 w 2304"/>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04" h="748">
                <a:moveTo>
                  <a:pt x="0" y="748"/>
                </a:moveTo>
                <a:cubicBezTo>
                  <a:pt x="72" y="726"/>
                  <a:pt x="304" y="683"/>
                  <a:pt x="432" y="624"/>
                </a:cubicBezTo>
                <a:cubicBezTo>
                  <a:pt x="560" y="565"/>
                  <a:pt x="650" y="496"/>
                  <a:pt x="766" y="395"/>
                </a:cubicBezTo>
                <a:cubicBezTo>
                  <a:pt x="882" y="294"/>
                  <a:pt x="1000" y="30"/>
                  <a:pt x="1126" y="15"/>
                </a:cubicBezTo>
                <a:cubicBezTo>
                  <a:pt x="1252" y="0"/>
                  <a:pt x="1416" y="240"/>
                  <a:pt x="1525" y="303"/>
                </a:cubicBezTo>
                <a:cubicBezTo>
                  <a:pt x="1634" y="366"/>
                  <a:pt x="1701" y="343"/>
                  <a:pt x="1780" y="395"/>
                </a:cubicBezTo>
                <a:cubicBezTo>
                  <a:pt x="1859" y="447"/>
                  <a:pt x="1909" y="563"/>
                  <a:pt x="1996" y="617"/>
                </a:cubicBezTo>
                <a:cubicBezTo>
                  <a:pt x="2083" y="671"/>
                  <a:pt x="2240" y="700"/>
                  <a:pt x="2304" y="722"/>
                </a:cubicBezTo>
              </a:path>
            </a:pathLst>
          </a:custGeom>
          <a:noFill/>
          <a:ln w="31750">
            <a:solidFill>
              <a:schemeClr val="tx1"/>
            </a:solidFill>
            <a:round/>
            <a:headEnd/>
            <a:tailEnd/>
          </a:ln>
        </p:spPr>
        <p:txBody>
          <a:bodyPr/>
          <a:lstStyle/>
          <a:p>
            <a:endParaRPr lang="en-US"/>
          </a:p>
        </p:txBody>
      </p:sp>
      <p:sp>
        <p:nvSpPr>
          <p:cNvPr id="25624" name="Rectangle 40"/>
          <p:cNvSpPr>
            <a:spLocks noChangeArrowheads="1"/>
          </p:cNvSpPr>
          <p:nvPr/>
        </p:nvSpPr>
        <p:spPr bwMode="auto">
          <a:xfrm>
            <a:off x="698500" y="2667000"/>
            <a:ext cx="1651000" cy="2514600"/>
          </a:xfrm>
          <a:prstGeom prst="rect">
            <a:avLst/>
          </a:prstGeom>
          <a:solidFill>
            <a:schemeClr val="bg1"/>
          </a:solidFill>
          <a:ln w="9525">
            <a:noFill/>
            <a:miter lim="800000"/>
            <a:headEnd/>
            <a:tailEnd/>
          </a:ln>
        </p:spPr>
        <p:txBody>
          <a:bodyPr wrap="none" anchor="ctr"/>
          <a:lstStyle/>
          <a:p>
            <a:endParaRPr lang="en-US"/>
          </a:p>
        </p:txBody>
      </p:sp>
      <p:grpSp>
        <p:nvGrpSpPr>
          <p:cNvPr id="25625" name="Group 41"/>
          <p:cNvGrpSpPr>
            <a:grpSpLocks/>
          </p:cNvGrpSpPr>
          <p:nvPr/>
        </p:nvGrpSpPr>
        <p:grpSpPr bwMode="auto">
          <a:xfrm>
            <a:off x="438150" y="1141413"/>
            <a:ext cx="3024188" cy="2454275"/>
            <a:chOff x="276" y="719"/>
            <a:chExt cx="1905" cy="1546"/>
          </a:xfrm>
        </p:grpSpPr>
        <p:sp>
          <p:nvSpPr>
            <p:cNvPr id="25632" name="Line 42"/>
            <p:cNvSpPr>
              <a:spLocks noChangeShapeType="1"/>
            </p:cNvSpPr>
            <p:nvPr/>
          </p:nvSpPr>
          <p:spPr bwMode="auto">
            <a:xfrm flipH="1" flipV="1">
              <a:off x="1114" y="1307"/>
              <a:ext cx="360" cy="794"/>
            </a:xfrm>
            <a:prstGeom prst="line">
              <a:avLst/>
            </a:prstGeom>
            <a:noFill/>
            <a:ln w="19050">
              <a:solidFill>
                <a:schemeClr val="tx1"/>
              </a:solidFill>
              <a:prstDash val="sysDot"/>
              <a:round/>
              <a:headEnd type="triangle" w="med" len="med"/>
              <a:tailEnd/>
            </a:ln>
          </p:spPr>
          <p:txBody>
            <a:bodyPr/>
            <a:lstStyle/>
            <a:p>
              <a:endParaRPr lang="en-US"/>
            </a:p>
          </p:txBody>
        </p:sp>
        <p:sp>
          <p:nvSpPr>
            <p:cNvPr id="25633" name="Text Box 43"/>
            <p:cNvSpPr txBox="1">
              <a:spLocks noChangeArrowheads="1"/>
            </p:cNvSpPr>
            <p:nvPr/>
          </p:nvSpPr>
          <p:spPr bwMode="auto">
            <a:xfrm>
              <a:off x="276" y="719"/>
              <a:ext cx="1905" cy="538"/>
            </a:xfrm>
            <a:prstGeom prst="rect">
              <a:avLst/>
            </a:prstGeom>
            <a:noFill/>
            <a:ln w="9525">
              <a:noFill/>
              <a:miter lim="800000"/>
              <a:headEnd/>
              <a:tailEnd/>
            </a:ln>
          </p:spPr>
          <p:txBody>
            <a:bodyPr>
              <a:spAutoFit/>
            </a:bodyPr>
            <a:lstStyle/>
            <a:p>
              <a:pPr algn="ctr" eaLnBrk="0" hangingPunct="0">
                <a:lnSpc>
                  <a:spcPct val="50000"/>
                </a:lnSpc>
                <a:spcBef>
                  <a:spcPct val="50000"/>
                </a:spcBef>
              </a:pPr>
              <a:r>
                <a:rPr lang="en-US" sz="2000" dirty="0">
                  <a:solidFill>
                    <a:schemeClr val="bg1"/>
                  </a:solidFill>
                </a:rPr>
                <a:t>. </a:t>
              </a:r>
            </a:p>
            <a:p>
              <a:pPr algn="ctr" eaLnBrk="0" hangingPunct="0">
                <a:lnSpc>
                  <a:spcPct val="50000"/>
                </a:lnSpc>
                <a:spcBef>
                  <a:spcPct val="50000"/>
                </a:spcBef>
              </a:pPr>
              <a:r>
                <a:rPr lang="en-US" sz="2000" dirty="0"/>
                <a:t>Deterministic forecast</a:t>
              </a:r>
            </a:p>
            <a:p>
              <a:pPr algn="ctr" eaLnBrk="0" hangingPunct="0">
                <a:lnSpc>
                  <a:spcPct val="50000"/>
                </a:lnSpc>
                <a:spcBef>
                  <a:spcPct val="50000"/>
                </a:spcBef>
              </a:pPr>
              <a:r>
                <a:rPr lang="en-US" sz="2000" dirty="0"/>
                <a:t>(single value)</a:t>
              </a:r>
            </a:p>
          </p:txBody>
        </p:sp>
        <p:sp>
          <p:nvSpPr>
            <p:cNvPr id="25634" name="Oval 44"/>
            <p:cNvSpPr>
              <a:spLocks noChangeArrowheads="1"/>
            </p:cNvSpPr>
            <p:nvPr/>
          </p:nvSpPr>
          <p:spPr bwMode="auto">
            <a:xfrm>
              <a:off x="1500" y="2168"/>
              <a:ext cx="108" cy="97"/>
            </a:xfrm>
            <a:prstGeom prst="ellipse">
              <a:avLst/>
            </a:prstGeom>
            <a:solidFill>
              <a:schemeClr val="bg1"/>
            </a:solidFill>
            <a:ln w="9525">
              <a:solidFill>
                <a:schemeClr val="tx1"/>
              </a:solidFill>
              <a:round/>
              <a:headEnd/>
              <a:tailEnd/>
            </a:ln>
          </p:spPr>
          <p:txBody>
            <a:bodyPr wrap="none" anchor="ctr"/>
            <a:lstStyle/>
            <a:p>
              <a:endParaRPr lang="en-US"/>
            </a:p>
          </p:txBody>
        </p:sp>
      </p:grpSp>
      <p:sp>
        <p:nvSpPr>
          <p:cNvPr id="25626" name="Rectangle 45"/>
          <p:cNvSpPr>
            <a:spLocks noChangeArrowheads="1"/>
          </p:cNvSpPr>
          <p:nvPr/>
        </p:nvSpPr>
        <p:spPr bwMode="auto">
          <a:xfrm>
            <a:off x="2620963" y="2674938"/>
            <a:ext cx="1849437" cy="2514600"/>
          </a:xfrm>
          <a:prstGeom prst="rect">
            <a:avLst/>
          </a:prstGeom>
          <a:solidFill>
            <a:schemeClr val="bg1"/>
          </a:solidFill>
          <a:ln w="9525">
            <a:noFill/>
            <a:miter lim="800000"/>
            <a:headEnd/>
            <a:tailEnd/>
          </a:ln>
        </p:spPr>
        <p:txBody>
          <a:bodyPr wrap="none" anchor="ctr"/>
          <a:lstStyle/>
          <a:p>
            <a:endParaRPr lang="en-US"/>
          </a:p>
        </p:txBody>
      </p:sp>
      <p:grpSp>
        <p:nvGrpSpPr>
          <p:cNvPr id="25627" name="Group 46"/>
          <p:cNvGrpSpPr>
            <a:grpSpLocks/>
          </p:cNvGrpSpPr>
          <p:nvPr/>
        </p:nvGrpSpPr>
        <p:grpSpPr bwMode="auto">
          <a:xfrm>
            <a:off x="2357438" y="1133475"/>
            <a:ext cx="4752975" cy="4057650"/>
            <a:chOff x="1485" y="714"/>
            <a:chExt cx="2994" cy="2556"/>
          </a:xfrm>
        </p:grpSpPr>
        <p:sp>
          <p:nvSpPr>
            <p:cNvPr id="25629" name="Line 47"/>
            <p:cNvSpPr>
              <a:spLocks noChangeShapeType="1"/>
            </p:cNvSpPr>
            <p:nvPr/>
          </p:nvSpPr>
          <p:spPr bwMode="auto">
            <a:xfrm flipV="1">
              <a:off x="1693" y="1155"/>
              <a:ext cx="869" cy="550"/>
            </a:xfrm>
            <a:prstGeom prst="line">
              <a:avLst/>
            </a:prstGeom>
            <a:noFill/>
            <a:ln w="9525">
              <a:solidFill>
                <a:schemeClr val="tx1"/>
              </a:solidFill>
              <a:round/>
              <a:headEnd type="triangle" w="med" len="med"/>
              <a:tailEnd/>
            </a:ln>
          </p:spPr>
          <p:txBody>
            <a:bodyPr/>
            <a:lstStyle/>
            <a:p>
              <a:endParaRPr lang="en-US"/>
            </a:p>
          </p:txBody>
        </p:sp>
        <p:sp>
          <p:nvSpPr>
            <p:cNvPr id="25630" name="AutoShape 48"/>
            <p:cNvSpPr>
              <a:spLocks noChangeArrowheads="1"/>
            </p:cNvSpPr>
            <p:nvPr/>
          </p:nvSpPr>
          <p:spPr bwMode="auto">
            <a:xfrm>
              <a:off x="1485" y="1678"/>
              <a:ext cx="157" cy="1592"/>
            </a:xfrm>
            <a:prstGeom prst="roundRect">
              <a:avLst>
                <a:gd name="adj" fmla="val 16667"/>
              </a:avLst>
            </a:prstGeom>
            <a:noFill/>
            <a:ln w="28575">
              <a:solidFill>
                <a:schemeClr val="tx1"/>
              </a:solidFill>
              <a:round/>
              <a:headEnd/>
              <a:tailEnd/>
            </a:ln>
          </p:spPr>
          <p:txBody>
            <a:bodyPr wrap="none" anchor="ctr"/>
            <a:lstStyle/>
            <a:p>
              <a:endParaRPr lang="en-US"/>
            </a:p>
          </p:txBody>
        </p:sp>
        <p:sp>
          <p:nvSpPr>
            <p:cNvPr id="25631" name="Text Box 49"/>
            <p:cNvSpPr txBox="1">
              <a:spLocks noChangeArrowheads="1"/>
            </p:cNvSpPr>
            <p:nvPr/>
          </p:nvSpPr>
          <p:spPr bwMode="auto">
            <a:xfrm>
              <a:off x="2574" y="714"/>
              <a:ext cx="1905" cy="538"/>
            </a:xfrm>
            <a:prstGeom prst="rect">
              <a:avLst/>
            </a:prstGeom>
            <a:noFill/>
            <a:ln w="9525">
              <a:noFill/>
              <a:miter lim="800000"/>
              <a:headEnd/>
              <a:tailEnd/>
            </a:ln>
          </p:spPr>
          <p:txBody>
            <a:bodyPr>
              <a:spAutoFit/>
            </a:bodyPr>
            <a:lstStyle/>
            <a:p>
              <a:pPr eaLnBrk="0" hangingPunct="0">
                <a:lnSpc>
                  <a:spcPct val="50000"/>
                </a:lnSpc>
                <a:spcBef>
                  <a:spcPct val="50000"/>
                </a:spcBef>
              </a:pPr>
              <a:r>
                <a:rPr lang="en-US" sz="2000" dirty="0"/>
                <a:t> </a:t>
              </a:r>
              <a:r>
                <a:rPr lang="en-US" sz="2000" dirty="0">
                  <a:solidFill>
                    <a:schemeClr val="bg1"/>
                  </a:solidFill>
                </a:rPr>
                <a:t>.</a:t>
              </a:r>
            </a:p>
            <a:p>
              <a:pPr eaLnBrk="0" hangingPunct="0">
                <a:lnSpc>
                  <a:spcPct val="50000"/>
                </a:lnSpc>
                <a:spcBef>
                  <a:spcPct val="50000"/>
                </a:spcBef>
              </a:pPr>
              <a:r>
                <a:rPr lang="en-US" sz="2000" dirty="0"/>
                <a:t>Probabilistic forecast</a:t>
              </a:r>
            </a:p>
            <a:p>
              <a:pPr eaLnBrk="0" hangingPunct="0">
                <a:lnSpc>
                  <a:spcPct val="50000"/>
                </a:lnSpc>
                <a:spcBef>
                  <a:spcPct val="50000"/>
                </a:spcBef>
              </a:pPr>
              <a:r>
                <a:rPr lang="en-US" sz="2000" dirty="0"/>
                <a:t>(range of values)</a:t>
              </a:r>
            </a:p>
          </p:txBody>
        </p:sp>
      </p:grpSp>
      <p:sp>
        <p:nvSpPr>
          <p:cNvPr id="25628" name="Rectangle 50"/>
          <p:cNvSpPr>
            <a:spLocks noChangeArrowheads="1"/>
          </p:cNvSpPr>
          <p:nvPr/>
        </p:nvSpPr>
        <p:spPr bwMode="auto">
          <a:xfrm>
            <a:off x="6621463" y="5967413"/>
            <a:ext cx="1952625" cy="228600"/>
          </a:xfrm>
          <a:prstGeom prst="rect">
            <a:avLst/>
          </a:prstGeom>
          <a:noFill/>
          <a:ln w="9525">
            <a:noFill/>
            <a:miter lim="800000"/>
            <a:headEnd/>
            <a:tailEnd/>
          </a:ln>
        </p:spPr>
        <p:txBody>
          <a:bodyPr>
            <a:spAutoFit/>
          </a:bodyPr>
          <a:lstStyle/>
          <a:p>
            <a:r>
              <a:rPr lang="en-US" sz="1200" baseline="30000"/>
              <a:t>©</a:t>
            </a:r>
            <a:r>
              <a:rPr lang="en-US" sz="900">
                <a:sym typeface="Symbol" pitchFamily="18" charset="2"/>
              </a:rPr>
              <a:t>The</a:t>
            </a:r>
            <a:r>
              <a:rPr lang="en-US" sz="900" baseline="30000"/>
              <a:t> </a:t>
            </a:r>
            <a:r>
              <a:rPr lang="en-US" sz="900"/>
              <a:t>COMET Program</a:t>
            </a:r>
          </a:p>
        </p:txBody>
      </p:sp>
      <p:sp>
        <p:nvSpPr>
          <p:cNvPr id="52" name="Rectangle 2"/>
          <p:cNvSpPr txBox="1">
            <a:spLocks noChangeArrowheads="1"/>
          </p:cNvSpPr>
          <p:nvPr/>
        </p:nvSpPr>
        <p:spPr bwMode="auto">
          <a:xfrm>
            <a:off x="0" y="0"/>
            <a:ext cx="91440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7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6600"/>
                </a:solidFill>
                <a:effectLst/>
                <a:uLnTx/>
                <a:uFillTx/>
                <a:latin typeface="Courier New" pitchFamily="49" charset="0"/>
                <a:ea typeface="ＭＳ Ｐゴシック" pitchFamily="-65" charset="-128"/>
                <a:cs typeface="Courier New" pitchFamily="49" charset="0"/>
              </a:rPr>
              <a:t>Water Supply Forecast Methods</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7467600" cy="838200"/>
          </a:xfrm>
        </p:spPr>
        <p:txBody>
          <a:bodyPr>
            <a:normAutofit/>
          </a:bodyPr>
          <a:lstStyle/>
          <a:p>
            <a:pPr algn="l"/>
            <a:r>
              <a:rPr lang="en-US" sz="2800" b="1" dirty="0" smtClean="0">
                <a:latin typeface="Courier New" pitchFamily="49" charset="0"/>
                <a:cs typeface="Courier New" pitchFamily="49" charset="0"/>
              </a:rPr>
              <a:t>How good are we? – Navajo Inflow</a:t>
            </a:r>
            <a:endParaRPr lang="en-US" sz="2800" b="1" dirty="0">
              <a:latin typeface="Courier New" pitchFamily="49" charset="0"/>
              <a:cs typeface="Courier New" pitchFamily="49" charset="0"/>
            </a:endParaRPr>
          </a:p>
        </p:txBody>
      </p:sp>
      <p:pic>
        <p:nvPicPr>
          <p:cNvPr id="7170" name="Picture 2"/>
          <p:cNvPicPr>
            <a:picLocks noChangeAspect="1" noChangeArrowheads="1"/>
          </p:cNvPicPr>
          <p:nvPr/>
        </p:nvPicPr>
        <p:blipFill>
          <a:blip r:embed="rId2" cstate="print"/>
          <a:srcRect/>
          <a:stretch>
            <a:fillRect/>
          </a:stretch>
        </p:blipFill>
        <p:spPr bwMode="auto">
          <a:xfrm>
            <a:off x="457201" y="1404938"/>
            <a:ext cx="8153400" cy="50720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991600" cy="609600"/>
          </a:xfrm>
        </p:spPr>
        <p:txBody>
          <a:bodyPr>
            <a:noAutofit/>
          </a:bodyPr>
          <a:lstStyle/>
          <a:p>
            <a:pPr algn="l"/>
            <a:r>
              <a:rPr lang="en-US" sz="2600" b="1" dirty="0" smtClean="0">
                <a:latin typeface="Courier New" pitchFamily="49" charset="0"/>
                <a:cs typeface="Courier New" pitchFamily="49" charset="0"/>
              </a:rPr>
              <a:t>Largest January errors are “under” forecasts</a:t>
            </a:r>
            <a:endParaRPr lang="en-US" sz="2600" b="1" dirty="0">
              <a:latin typeface="Courier New" pitchFamily="49" charset="0"/>
              <a:cs typeface="Courier New" pitchFamily="49" charset="0"/>
            </a:endParaRPr>
          </a:p>
        </p:txBody>
      </p:sp>
      <p:pic>
        <p:nvPicPr>
          <p:cNvPr id="8194" name="Picture 2"/>
          <p:cNvPicPr>
            <a:picLocks noChangeAspect="1" noChangeArrowheads="1"/>
          </p:cNvPicPr>
          <p:nvPr/>
        </p:nvPicPr>
        <p:blipFill>
          <a:blip r:embed="rId2" cstate="print"/>
          <a:srcRect/>
          <a:stretch>
            <a:fillRect/>
          </a:stretch>
        </p:blipFill>
        <p:spPr bwMode="auto">
          <a:xfrm>
            <a:off x="595313" y="1295400"/>
            <a:ext cx="7503459"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99248" y="1404938"/>
            <a:ext cx="7530351" cy="4741332"/>
          </a:xfrm>
          <a:prstGeom prst="rect">
            <a:avLst/>
          </a:prstGeom>
          <a:noFill/>
          <a:ln w="9525">
            <a:noFill/>
            <a:miter lim="800000"/>
            <a:headEnd/>
            <a:tailEnd/>
          </a:ln>
        </p:spPr>
      </p:pic>
      <p:sp>
        <p:nvSpPr>
          <p:cNvPr id="5" name="Title 1"/>
          <p:cNvSpPr>
            <a:spLocks noGrp="1"/>
          </p:cNvSpPr>
          <p:nvPr>
            <p:ph type="title"/>
          </p:nvPr>
        </p:nvSpPr>
        <p:spPr>
          <a:xfrm>
            <a:off x="0" y="228600"/>
            <a:ext cx="9144000" cy="609600"/>
          </a:xfrm>
        </p:spPr>
        <p:txBody>
          <a:bodyPr>
            <a:noAutofit/>
          </a:bodyPr>
          <a:lstStyle/>
          <a:p>
            <a:pPr algn="l"/>
            <a:r>
              <a:rPr lang="en-US" sz="2400" b="1" dirty="0" smtClean="0">
                <a:latin typeface="Courier New" pitchFamily="49" charset="0"/>
                <a:cs typeface="Courier New" pitchFamily="49" charset="0"/>
              </a:rPr>
              <a:t>Significant improvement in forecasts by April</a:t>
            </a:r>
            <a:endParaRPr lang="en-US" sz="2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4876800" cy="685800"/>
          </a:xfrm>
        </p:spPr>
        <p:txBody>
          <a:bodyPr>
            <a:normAutofit/>
          </a:bodyPr>
          <a:lstStyle/>
          <a:p>
            <a:pPr algn="l"/>
            <a:r>
              <a:rPr lang="en-US" sz="2800" b="1" dirty="0" smtClean="0">
                <a:latin typeface="Courier New" pitchFamily="49" charset="0"/>
                <a:cs typeface="Courier New" pitchFamily="49" charset="0"/>
              </a:rPr>
              <a:t>A Look At This Year:</a:t>
            </a:r>
            <a:endParaRPr lang="en-US" sz="2800" b="1" dirty="0">
              <a:latin typeface="Courier New" pitchFamily="49" charset="0"/>
              <a:cs typeface="Courier New" pitchFamily="49" charset="0"/>
            </a:endParaRPr>
          </a:p>
        </p:txBody>
      </p:sp>
      <p:pic>
        <p:nvPicPr>
          <p:cNvPr id="1026" name="Picture 2"/>
          <p:cNvPicPr>
            <a:picLocks noChangeAspect="1" noChangeArrowheads="1"/>
          </p:cNvPicPr>
          <p:nvPr/>
        </p:nvPicPr>
        <p:blipFill>
          <a:blip r:embed="rId2" cstate="print"/>
          <a:srcRect/>
          <a:stretch>
            <a:fillRect/>
          </a:stretch>
        </p:blipFill>
        <p:spPr bwMode="auto">
          <a:xfrm>
            <a:off x="0" y="1193800"/>
            <a:ext cx="3073400" cy="26924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3200400" y="2057400"/>
            <a:ext cx="3073400" cy="2692400"/>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5867400" y="4038600"/>
            <a:ext cx="3073400" cy="2692400"/>
          </a:xfrm>
          <a:prstGeom prst="rect">
            <a:avLst/>
          </a:prstGeom>
          <a:noFill/>
          <a:ln w="9525">
            <a:noFill/>
            <a:miter lim="800000"/>
            <a:headEnd/>
            <a:tailEnd/>
          </a:ln>
        </p:spPr>
      </p:pic>
      <p:sp>
        <p:nvSpPr>
          <p:cNvPr id="8" name="Text Box 5"/>
          <p:cNvSpPr txBox="1">
            <a:spLocks noChangeArrowheads="1"/>
          </p:cNvSpPr>
          <p:nvPr/>
        </p:nvSpPr>
        <p:spPr bwMode="auto">
          <a:xfrm>
            <a:off x="1447800" y="1143000"/>
            <a:ext cx="1631950" cy="369888"/>
          </a:xfrm>
          <a:prstGeom prst="rect">
            <a:avLst/>
          </a:prstGeom>
          <a:solidFill>
            <a:schemeClr val="bg1"/>
          </a:solidFill>
          <a:ln w="9525">
            <a:noFill/>
            <a:miter lim="800000"/>
            <a:headEnd/>
            <a:tailEnd/>
          </a:ln>
        </p:spPr>
        <p:txBody>
          <a:bodyPr>
            <a:spAutoFit/>
          </a:bodyPr>
          <a:lstStyle/>
          <a:p>
            <a:r>
              <a:rPr lang="en-US" b="1" dirty="0"/>
              <a:t>October </a:t>
            </a:r>
            <a:r>
              <a:rPr lang="en-US" b="1" dirty="0" smtClean="0"/>
              <a:t>2010</a:t>
            </a:r>
            <a:endParaRPr lang="en-US" b="1" dirty="0"/>
          </a:p>
        </p:txBody>
      </p:sp>
      <p:sp>
        <p:nvSpPr>
          <p:cNvPr id="9" name="Text Box 11"/>
          <p:cNvSpPr txBox="1">
            <a:spLocks noChangeArrowheads="1"/>
          </p:cNvSpPr>
          <p:nvPr/>
        </p:nvSpPr>
        <p:spPr bwMode="auto">
          <a:xfrm>
            <a:off x="4569556" y="2145268"/>
            <a:ext cx="1526444" cy="369332"/>
          </a:xfrm>
          <a:prstGeom prst="rect">
            <a:avLst/>
          </a:prstGeom>
          <a:solidFill>
            <a:schemeClr val="bg1"/>
          </a:solidFill>
          <a:ln w="9525">
            <a:noFill/>
            <a:miter lim="800000"/>
            <a:headEnd/>
            <a:tailEnd/>
          </a:ln>
        </p:spPr>
        <p:txBody>
          <a:bodyPr wrap="none" lIns="0" rIns="0">
            <a:spAutoFit/>
          </a:bodyPr>
          <a:lstStyle/>
          <a:p>
            <a:r>
              <a:rPr lang="en-US" b="1" dirty="0"/>
              <a:t>November </a:t>
            </a:r>
            <a:r>
              <a:rPr lang="en-US" b="1" dirty="0" smtClean="0"/>
              <a:t>2010</a:t>
            </a:r>
            <a:endParaRPr lang="en-US" b="1" dirty="0"/>
          </a:p>
        </p:txBody>
      </p:sp>
      <p:sp>
        <p:nvSpPr>
          <p:cNvPr id="10" name="Text Box 12"/>
          <p:cNvSpPr txBox="1">
            <a:spLocks noChangeArrowheads="1"/>
          </p:cNvSpPr>
          <p:nvPr/>
        </p:nvSpPr>
        <p:spPr bwMode="auto">
          <a:xfrm>
            <a:off x="7239000" y="4202668"/>
            <a:ext cx="1502014" cy="369332"/>
          </a:xfrm>
          <a:prstGeom prst="rect">
            <a:avLst/>
          </a:prstGeom>
          <a:solidFill>
            <a:schemeClr val="bg1"/>
          </a:solidFill>
          <a:ln w="9525">
            <a:noFill/>
            <a:miter lim="800000"/>
            <a:headEnd/>
            <a:tailEnd/>
          </a:ln>
        </p:spPr>
        <p:txBody>
          <a:bodyPr wrap="none" lIns="0" rIns="0">
            <a:spAutoFit/>
          </a:bodyPr>
          <a:lstStyle/>
          <a:p>
            <a:r>
              <a:rPr lang="en-US" b="1" dirty="0"/>
              <a:t>December </a:t>
            </a:r>
            <a:r>
              <a:rPr lang="en-US" b="1" dirty="0" smtClean="0"/>
              <a:t>2010</a:t>
            </a:r>
            <a:endParaRPr lang="en-US" b="1" dirty="0"/>
          </a:p>
        </p:txBody>
      </p:sp>
      <p:pic>
        <p:nvPicPr>
          <p:cNvPr id="11" name="Picture 7"/>
          <p:cNvPicPr>
            <a:picLocks noChangeAspect="1" noChangeArrowheads="1"/>
          </p:cNvPicPr>
          <p:nvPr/>
        </p:nvPicPr>
        <p:blipFill>
          <a:blip r:embed="rId5" cstate="print"/>
          <a:srcRect l="-974" t="8998" r="80150" b="57951"/>
          <a:stretch>
            <a:fillRect/>
          </a:stretch>
        </p:blipFill>
        <p:spPr bwMode="auto">
          <a:xfrm>
            <a:off x="0" y="4038600"/>
            <a:ext cx="1295400" cy="2377911"/>
          </a:xfrm>
          <a:prstGeom prst="rect">
            <a:avLst/>
          </a:prstGeom>
          <a:noFill/>
          <a:ln w="9525">
            <a:noFill/>
            <a:miter lim="800000"/>
            <a:headEnd/>
            <a:tailEnd/>
          </a:ln>
        </p:spPr>
      </p:pic>
      <p:sp>
        <p:nvSpPr>
          <p:cNvPr id="12" name="Text Box 16"/>
          <p:cNvSpPr txBox="1">
            <a:spLocks noChangeArrowheads="1"/>
          </p:cNvSpPr>
          <p:nvPr/>
        </p:nvSpPr>
        <p:spPr bwMode="auto">
          <a:xfrm>
            <a:off x="1905000" y="3505200"/>
            <a:ext cx="685800" cy="276225"/>
          </a:xfrm>
          <a:prstGeom prst="rect">
            <a:avLst/>
          </a:prstGeom>
          <a:noFill/>
          <a:ln w="9525">
            <a:noFill/>
            <a:miter lim="800000"/>
            <a:headEnd/>
            <a:tailEnd/>
          </a:ln>
        </p:spPr>
        <p:txBody>
          <a:bodyPr lIns="0" tIns="0" rIns="0" bIns="0">
            <a:spAutoFit/>
          </a:bodyPr>
          <a:lstStyle/>
          <a:p>
            <a:r>
              <a:rPr lang="en-US" dirty="0"/>
              <a:t>9</a:t>
            </a:r>
            <a:r>
              <a:rPr lang="en-US" dirty="0" smtClean="0"/>
              <a:t>5</a:t>
            </a:r>
            <a:r>
              <a:rPr lang="en-US" dirty="0"/>
              <a:t>%</a:t>
            </a:r>
          </a:p>
        </p:txBody>
      </p:sp>
      <p:sp>
        <p:nvSpPr>
          <p:cNvPr id="13" name="Text Box 16"/>
          <p:cNvSpPr txBox="1">
            <a:spLocks noChangeArrowheads="1"/>
          </p:cNvSpPr>
          <p:nvPr/>
        </p:nvSpPr>
        <p:spPr bwMode="auto">
          <a:xfrm>
            <a:off x="5029200" y="4419600"/>
            <a:ext cx="685800" cy="276225"/>
          </a:xfrm>
          <a:prstGeom prst="rect">
            <a:avLst/>
          </a:prstGeom>
          <a:noFill/>
          <a:ln w="9525">
            <a:noFill/>
            <a:miter lim="800000"/>
            <a:headEnd/>
            <a:tailEnd/>
          </a:ln>
        </p:spPr>
        <p:txBody>
          <a:bodyPr lIns="0" tIns="0" rIns="0" bIns="0">
            <a:spAutoFit/>
          </a:bodyPr>
          <a:lstStyle/>
          <a:p>
            <a:r>
              <a:rPr lang="en-US" dirty="0"/>
              <a:t>5</a:t>
            </a:r>
            <a:r>
              <a:rPr lang="en-US" dirty="0" smtClean="0"/>
              <a:t>5</a:t>
            </a:r>
            <a:r>
              <a:rPr lang="en-US" dirty="0"/>
              <a:t>%</a:t>
            </a:r>
          </a:p>
        </p:txBody>
      </p:sp>
      <p:sp>
        <p:nvSpPr>
          <p:cNvPr id="14" name="Text Box 16"/>
          <p:cNvSpPr txBox="1">
            <a:spLocks noChangeArrowheads="1"/>
          </p:cNvSpPr>
          <p:nvPr/>
        </p:nvSpPr>
        <p:spPr bwMode="auto">
          <a:xfrm>
            <a:off x="8077200" y="6477000"/>
            <a:ext cx="685800" cy="276225"/>
          </a:xfrm>
          <a:prstGeom prst="rect">
            <a:avLst/>
          </a:prstGeom>
          <a:noFill/>
          <a:ln w="9525">
            <a:noFill/>
            <a:miter lim="800000"/>
            <a:headEnd/>
            <a:tailEnd/>
          </a:ln>
        </p:spPr>
        <p:txBody>
          <a:bodyPr lIns="0" tIns="0" rIns="0" bIns="0">
            <a:spAutoFit/>
          </a:bodyPr>
          <a:lstStyle/>
          <a:p>
            <a:r>
              <a:rPr lang="en-US" dirty="0" smtClean="0"/>
              <a:t>225</a:t>
            </a:r>
            <a:r>
              <a:rPr lang="en-US" dirty="0"/>
              <a:t>%</a:t>
            </a:r>
          </a:p>
        </p:txBody>
      </p:sp>
      <p:sp>
        <p:nvSpPr>
          <p:cNvPr id="15" name="TextBox 14"/>
          <p:cNvSpPr txBox="1"/>
          <p:nvPr/>
        </p:nvSpPr>
        <p:spPr>
          <a:xfrm>
            <a:off x="3733800" y="838200"/>
            <a:ext cx="4267200" cy="461665"/>
          </a:xfrm>
          <a:prstGeom prst="rect">
            <a:avLst/>
          </a:prstGeom>
          <a:noFill/>
        </p:spPr>
        <p:txBody>
          <a:bodyPr wrap="square" rtlCol="0">
            <a:spAutoFit/>
          </a:bodyPr>
          <a:lstStyle/>
          <a:p>
            <a:r>
              <a:rPr lang="en-US" sz="2400" b="1" dirty="0" smtClean="0">
                <a:latin typeface="Courier New" pitchFamily="49" charset="0"/>
                <a:cs typeface="Courier New" pitchFamily="49" charset="0"/>
              </a:rPr>
              <a:t>Seasonal Precipitation</a:t>
            </a:r>
            <a:endParaRPr lang="en-US" sz="2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743200" y="1371600"/>
            <a:ext cx="3962400" cy="3881120"/>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219200" y="4800600"/>
            <a:ext cx="6704013" cy="2057400"/>
          </a:xfrm>
          <a:prstGeom prst="rect">
            <a:avLst/>
          </a:prstGeom>
          <a:noFill/>
          <a:ln w="9525">
            <a:noFill/>
            <a:miter lim="800000"/>
            <a:headEnd/>
            <a:tailEnd/>
          </a:ln>
        </p:spPr>
      </p:pic>
      <p:sp>
        <p:nvSpPr>
          <p:cNvPr id="5" name="Title 3"/>
          <p:cNvSpPr txBox="1">
            <a:spLocks/>
          </p:cNvSpPr>
          <p:nvPr/>
        </p:nvSpPr>
        <p:spPr bwMode="auto">
          <a:xfrm>
            <a:off x="0" y="0"/>
            <a:ext cx="4876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smtClean="0">
                <a:ln>
                  <a:noFill/>
                </a:ln>
                <a:solidFill>
                  <a:srgbClr val="006600"/>
                </a:solidFill>
                <a:effectLst/>
                <a:uLnTx/>
                <a:uFillTx/>
                <a:latin typeface="Courier New" pitchFamily="49" charset="0"/>
                <a:ea typeface="ＭＳ Ｐゴシック" pitchFamily="-110" charset="-128"/>
                <a:cs typeface="Courier New" pitchFamily="49" charset="0"/>
              </a:rPr>
              <a:t>A Look At This Year:</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7" name="TextBox 6"/>
          <p:cNvSpPr txBox="1"/>
          <p:nvPr/>
        </p:nvSpPr>
        <p:spPr>
          <a:xfrm>
            <a:off x="2209800" y="838200"/>
            <a:ext cx="5105400" cy="369332"/>
          </a:xfrm>
          <a:prstGeom prst="rect">
            <a:avLst/>
          </a:prstGeom>
          <a:noFill/>
        </p:spPr>
        <p:txBody>
          <a:bodyPr wrap="square" rtlCol="0">
            <a:spAutoFit/>
          </a:bodyPr>
          <a:lstStyle/>
          <a:p>
            <a:r>
              <a:rPr lang="en-US" dirty="0" smtClean="0"/>
              <a:t>Autumn 2010 Modeled Soil Moisture Conditions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85800" y="1524000"/>
            <a:ext cx="7696200" cy="5130800"/>
          </a:xfrm>
          <a:prstGeom prst="rect">
            <a:avLst/>
          </a:prstGeom>
          <a:noFill/>
          <a:ln w="9525">
            <a:noFill/>
            <a:miter lim="800000"/>
            <a:headEnd/>
            <a:tailEnd/>
          </a:ln>
        </p:spPr>
      </p:pic>
      <p:sp>
        <p:nvSpPr>
          <p:cNvPr id="5" name="Title 3"/>
          <p:cNvSpPr txBox="1">
            <a:spLocks/>
          </p:cNvSpPr>
          <p:nvPr/>
        </p:nvSpPr>
        <p:spPr bwMode="auto">
          <a:xfrm>
            <a:off x="0" y="0"/>
            <a:ext cx="4876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110" charset="-128"/>
                <a:cs typeface="Courier New" pitchFamily="49" charset="0"/>
              </a:rPr>
              <a:t>A Look At This Year:</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6" name="TextBox 5"/>
          <p:cNvSpPr txBox="1"/>
          <p:nvPr/>
        </p:nvSpPr>
        <p:spPr>
          <a:xfrm>
            <a:off x="1524000" y="1066800"/>
            <a:ext cx="6705600" cy="369332"/>
          </a:xfrm>
          <a:prstGeom prst="rect">
            <a:avLst/>
          </a:prstGeom>
          <a:noFill/>
        </p:spPr>
        <p:txBody>
          <a:bodyPr wrap="square" rtlCol="0">
            <a:spAutoFit/>
          </a:bodyPr>
          <a:lstStyle/>
          <a:p>
            <a:r>
              <a:rPr lang="en-US" dirty="0" smtClean="0"/>
              <a:t>January 20</a:t>
            </a:r>
            <a:r>
              <a:rPr lang="en-US" baseline="30000" dirty="0" smtClean="0"/>
              <a:t>th</a:t>
            </a:r>
            <a:r>
              <a:rPr lang="en-US" dirty="0" smtClean="0"/>
              <a:t> Snow Conditions above Navajo Reservoir</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381000" y="1295400"/>
            <a:ext cx="8570913" cy="5562600"/>
          </a:xfrm>
          <a:prstGeom prst="rect">
            <a:avLst/>
          </a:prstGeom>
          <a:noFill/>
          <a:ln w="9525">
            <a:noFill/>
            <a:miter lim="800000"/>
            <a:headEnd/>
            <a:tailEnd/>
          </a:ln>
        </p:spPr>
      </p:pic>
      <p:sp>
        <p:nvSpPr>
          <p:cNvPr id="4" name="Oval 9"/>
          <p:cNvSpPr>
            <a:spLocks noChangeArrowheads="1"/>
          </p:cNvSpPr>
          <p:nvPr/>
        </p:nvSpPr>
        <p:spPr bwMode="auto">
          <a:xfrm flipH="1">
            <a:off x="2819400" y="4267200"/>
            <a:ext cx="45719" cy="76200"/>
          </a:xfrm>
          <a:prstGeom prst="ellipse">
            <a:avLst/>
          </a:prstGeom>
          <a:solidFill>
            <a:srgbClr val="FF3300"/>
          </a:solidFill>
          <a:ln w="9525">
            <a:solidFill>
              <a:schemeClr val="tx1"/>
            </a:solidFill>
            <a:round/>
            <a:headEnd/>
            <a:tailEnd/>
          </a:ln>
        </p:spPr>
        <p:txBody>
          <a:bodyPr wrap="none" anchor="ctr"/>
          <a:lstStyle/>
          <a:p>
            <a:endParaRPr lang="en-US"/>
          </a:p>
        </p:txBody>
      </p:sp>
      <p:sp>
        <p:nvSpPr>
          <p:cNvPr id="5" name="Text Box 13"/>
          <p:cNvSpPr txBox="1">
            <a:spLocks noChangeArrowheads="1"/>
          </p:cNvSpPr>
          <p:nvPr/>
        </p:nvSpPr>
        <p:spPr bwMode="auto">
          <a:xfrm>
            <a:off x="2209800" y="4038600"/>
            <a:ext cx="420308" cy="276999"/>
          </a:xfrm>
          <a:prstGeom prst="rect">
            <a:avLst/>
          </a:prstGeom>
          <a:noFill/>
          <a:ln w="9525">
            <a:noFill/>
            <a:miter lim="800000"/>
            <a:headEnd/>
            <a:tailEnd/>
          </a:ln>
        </p:spPr>
        <p:txBody>
          <a:bodyPr wrap="none">
            <a:spAutoFit/>
          </a:bodyPr>
          <a:lstStyle/>
          <a:p>
            <a:r>
              <a:rPr lang="en-US" sz="1200" dirty="0" smtClean="0"/>
              <a:t>830</a:t>
            </a:r>
            <a:endParaRPr lang="en-US" sz="1200" dirty="0"/>
          </a:p>
        </p:txBody>
      </p:sp>
      <p:sp>
        <p:nvSpPr>
          <p:cNvPr id="6" name="Text Box 13"/>
          <p:cNvSpPr txBox="1">
            <a:spLocks noChangeArrowheads="1"/>
          </p:cNvSpPr>
          <p:nvPr/>
        </p:nvSpPr>
        <p:spPr bwMode="auto">
          <a:xfrm>
            <a:off x="2743200" y="4267200"/>
            <a:ext cx="420308" cy="276999"/>
          </a:xfrm>
          <a:prstGeom prst="rect">
            <a:avLst/>
          </a:prstGeom>
          <a:noFill/>
          <a:ln w="9525">
            <a:noFill/>
            <a:miter lim="800000"/>
            <a:headEnd/>
            <a:tailEnd/>
          </a:ln>
        </p:spPr>
        <p:txBody>
          <a:bodyPr wrap="none">
            <a:spAutoFit/>
          </a:bodyPr>
          <a:lstStyle/>
          <a:p>
            <a:r>
              <a:rPr lang="en-US" sz="1200" dirty="0" smtClean="0"/>
              <a:t>800</a:t>
            </a:r>
            <a:endParaRPr lang="en-US" sz="1200" dirty="0"/>
          </a:p>
        </p:txBody>
      </p:sp>
      <p:sp>
        <p:nvSpPr>
          <p:cNvPr id="8" name="Title 3"/>
          <p:cNvSpPr txBox="1">
            <a:spLocks/>
          </p:cNvSpPr>
          <p:nvPr/>
        </p:nvSpPr>
        <p:spPr bwMode="auto">
          <a:xfrm>
            <a:off x="0" y="0"/>
            <a:ext cx="4876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110" charset="-128"/>
                <a:cs typeface="Courier New" pitchFamily="49" charset="0"/>
              </a:rPr>
              <a:t>A Look At This Year:</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9" name="TextBox 8"/>
          <p:cNvSpPr txBox="1"/>
          <p:nvPr/>
        </p:nvSpPr>
        <p:spPr>
          <a:xfrm>
            <a:off x="2667000" y="3121223"/>
            <a:ext cx="1371600" cy="307777"/>
          </a:xfrm>
          <a:prstGeom prst="rect">
            <a:avLst/>
          </a:prstGeom>
          <a:noFill/>
        </p:spPr>
        <p:txBody>
          <a:bodyPr wrap="square" rtlCol="0">
            <a:spAutoFit/>
          </a:bodyPr>
          <a:lstStyle/>
          <a:p>
            <a:r>
              <a:rPr lang="en-US" sz="1400" b="1" dirty="0" smtClean="0">
                <a:latin typeface="Courier New" pitchFamily="49" charset="0"/>
                <a:cs typeface="Courier New" pitchFamily="49" charset="0"/>
              </a:rPr>
              <a:t>10% Chance</a:t>
            </a:r>
            <a:endParaRPr lang="en-US" sz="1400" b="1" dirty="0">
              <a:latin typeface="Courier New" pitchFamily="49" charset="0"/>
              <a:cs typeface="Courier New" pitchFamily="49" charset="0"/>
            </a:endParaRPr>
          </a:p>
        </p:txBody>
      </p:sp>
      <p:sp>
        <p:nvSpPr>
          <p:cNvPr id="10" name="TextBox 9"/>
          <p:cNvSpPr txBox="1"/>
          <p:nvPr/>
        </p:nvSpPr>
        <p:spPr>
          <a:xfrm>
            <a:off x="2667000" y="4873823"/>
            <a:ext cx="1371600" cy="307777"/>
          </a:xfrm>
          <a:prstGeom prst="rect">
            <a:avLst/>
          </a:prstGeom>
          <a:noFill/>
        </p:spPr>
        <p:txBody>
          <a:bodyPr wrap="square" rtlCol="0">
            <a:spAutoFit/>
          </a:bodyPr>
          <a:lstStyle/>
          <a:p>
            <a:r>
              <a:rPr lang="en-US" sz="1400" b="1" dirty="0" smtClean="0">
                <a:latin typeface="Courier New" pitchFamily="49" charset="0"/>
                <a:cs typeface="Courier New" pitchFamily="49" charset="0"/>
              </a:rPr>
              <a:t>90% Chance</a:t>
            </a:r>
            <a:endParaRPr lang="en-US" sz="1400" b="1" dirty="0">
              <a:latin typeface="Courier New" pitchFamily="49" charset="0"/>
              <a:cs typeface="Courier New" pitchFamily="49" charset="0"/>
            </a:endParaRPr>
          </a:p>
        </p:txBody>
      </p:sp>
      <p:sp>
        <p:nvSpPr>
          <p:cNvPr id="11" name="TextBox 10"/>
          <p:cNvSpPr txBox="1"/>
          <p:nvPr/>
        </p:nvSpPr>
        <p:spPr>
          <a:xfrm>
            <a:off x="5867400" y="4188023"/>
            <a:ext cx="990600" cy="307777"/>
          </a:xfrm>
          <a:prstGeom prst="rect">
            <a:avLst/>
          </a:prstGeom>
          <a:noFill/>
        </p:spPr>
        <p:txBody>
          <a:bodyPr wrap="square" rtlCol="0">
            <a:spAutoFit/>
          </a:bodyPr>
          <a:lstStyle/>
          <a:p>
            <a:r>
              <a:rPr lang="en-US" sz="1400" b="1" dirty="0" smtClean="0">
                <a:latin typeface="Courier New" pitchFamily="49" charset="0"/>
                <a:cs typeface="Courier New" pitchFamily="49" charset="0"/>
              </a:rPr>
              <a:t>Average</a:t>
            </a:r>
            <a:endParaRPr lang="en-US" sz="1400" b="1"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381000" y="-152400"/>
            <a:ext cx="8229600" cy="1143000"/>
          </a:xfrm>
        </p:spPr>
        <p:txBody>
          <a:bodyPr/>
          <a:lstStyle/>
          <a:p>
            <a:pPr algn="l" defTabSz="457200" eaLnBrk="1" hangingPunct="1">
              <a:defRPr/>
            </a:pPr>
            <a:r>
              <a:rPr lang="en-US" sz="4000" b="1" dirty="0" smtClean="0">
                <a:latin typeface="Courier New" pitchFamily="49" charset="0"/>
                <a:ea typeface="ＭＳ Ｐゴシック" pitchFamily="-65" charset="-128"/>
                <a:cs typeface="Courier New" pitchFamily="49" charset="0"/>
              </a:rPr>
              <a:t>Outline</a:t>
            </a:r>
          </a:p>
        </p:txBody>
      </p:sp>
      <p:sp>
        <p:nvSpPr>
          <p:cNvPr id="5123" name="Rectangle 3"/>
          <p:cNvSpPr>
            <a:spLocks noGrp="1" noChangeArrowheads="1"/>
          </p:cNvSpPr>
          <p:nvPr>
            <p:ph type="body" sz="half" idx="4294967295"/>
          </p:nvPr>
        </p:nvSpPr>
        <p:spPr>
          <a:xfrm>
            <a:off x="762000" y="1219200"/>
            <a:ext cx="7010400" cy="4297363"/>
          </a:xfrm>
        </p:spPr>
        <p:txBody>
          <a:bodyPr/>
          <a:lstStyle/>
          <a:p>
            <a:pPr marL="0" indent="0" defTabSz="457200" eaLnBrk="1" hangingPunct="1">
              <a:lnSpc>
                <a:spcPct val="70000"/>
              </a:lnSpc>
            </a:pPr>
            <a:r>
              <a:rPr lang="en-US" sz="2000" b="1" dirty="0" smtClean="0">
                <a:latin typeface="Courier New" pitchFamily="49" charset="0"/>
                <a:ea typeface="ＭＳ Ｐゴシック" pitchFamily="34" charset="-128"/>
                <a:cs typeface="Courier New" pitchFamily="49" charset="0"/>
              </a:rPr>
              <a:t>River Forecast Center Overview</a:t>
            </a:r>
          </a:p>
          <a:p>
            <a:pPr marL="0" indent="0" defTabSz="457200" eaLnBrk="1" hangingPunct="1">
              <a:lnSpc>
                <a:spcPct val="70000"/>
              </a:lnSpc>
            </a:pPr>
            <a:endParaRPr lang="en-US" sz="2000" b="1" dirty="0" smtClean="0">
              <a:latin typeface="Courier New" pitchFamily="49" charset="0"/>
              <a:ea typeface="ＭＳ Ｐゴシック" pitchFamily="34" charset="-128"/>
              <a:cs typeface="Courier New" pitchFamily="49" charset="0"/>
            </a:endParaRPr>
          </a:p>
          <a:p>
            <a:pPr marL="0" indent="0" defTabSz="457200" eaLnBrk="1" hangingPunct="1">
              <a:lnSpc>
                <a:spcPct val="70000"/>
              </a:lnSpc>
            </a:pPr>
            <a:r>
              <a:rPr lang="en-US" sz="2000" b="1" dirty="0" smtClean="0">
                <a:latin typeface="Courier New" pitchFamily="49" charset="0"/>
                <a:ea typeface="ＭＳ Ｐゴシック" pitchFamily="34" charset="-128"/>
                <a:cs typeface="Courier New" pitchFamily="49" charset="0"/>
              </a:rPr>
              <a:t>Forecasting Water Supply (Navajo Inflow)</a:t>
            </a:r>
          </a:p>
          <a:p>
            <a:pPr marL="0" indent="0" defTabSz="457200" eaLnBrk="1" hangingPunct="1">
              <a:lnSpc>
                <a:spcPct val="70000"/>
              </a:lnSpc>
            </a:pPr>
            <a:endParaRPr lang="en-US" sz="2400" b="1" dirty="0" smtClean="0">
              <a:latin typeface="Courier New" pitchFamily="49" charset="0"/>
              <a:ea typeface="ＭＳ Ｐゴシック" pitchFamily="34" charset="-128"/>
              <a:cs typeface="Courier New" pitchFamily="49" charset="0"/>
            </a:endParaRPr>
          </a:p>
          <a:p>
            <a:pPr marL="400050" lvl="1" indent="0" defTabSz="457200" eaLnBrk="1" hangingPunct="1">
              <a:lnSpc>
                <a:spcPct val="70000"/>
              </a:lnSpc>
              <a:buFont typeface="Arial" pitchFamily="34" charset="0"/>
              <a:buChar char="•"/>
            </a:pPr>
            <a:r>
              <a:rPr lang="en-US" sz="1800" b="1" dirty="0" smtClean="0">
                <a:latin typeface="Courier New" pitchFamily="49" charset="0"/>
                <a:ea typeface="ＭＳ Ｐゴシック" pitchFamily="34" charset="-128"/>
                <a:cs typeface="Courier New" pitchFamily="49" charset="0"/>
              </a:rPr>
              <a:t> forecasting methods</a:t>
            </a:r>
          </a:p>
          <a:p>
            <a:pPr marL="400050" lvl="1" indent="0" defTabSz="457200" eaLnBrk="1" hangingPunct="1">
              <a:lnSpc>
                <a:spcPct val="70000"/>
              </a:lnSpc>
              <a:buFont typeface="Arial" pitchFamily="34" charset="0"/>
              <a:buChar char="•"/>
            </a:pPr>
            <a:r>
              <a:rPr lang="en-US" sz="1800" b="1" dirty="0" smtClean="0">
                <a:latin typeface="Courier New" pitchFamily="49" charset="0"/>
                <a:ea typeface="ＭＳ Ｐゴシック" pitchFamily="34" charset="-128"/>
                <a:cs typeface="Courier New" pitchFamily="49" charset="0"/>
              </a:rPr>
              <a:t> primary data inputs &amp; limitations</a:t>
            </a:r>
          </a:p>
          <a:p>
            <a:pPr marL="400050" lvl="1" indent="0" defTabSz="457200" eaLnBrk="1" hangingPunct="1">
              <a:lnSpc>
                <a:spcPct val="70000"/>
              </a:lnSpc>
              <a:buFont typeface="Arial" pitchFamily="34" charset="0"/>
              <a:buChar char="•"/>
            </a:pPr>
            <a:r>
              <a:rPr lang="en-US" sz="1800" b="1" dirty="0" smtClean="0">
                <a:latin typeface="Courier New" pitchFamily="49" charset="0"/>
                <a:ea typeface="ＭＳ Ｐゴシック" pitchFamily="34" charset="-128"/>
                <a:cs typeface="Courier New" pitchFamily="49" charset="0"/>
              </a:rPr>
              <a:t> Navajo inflow forecast performance</a:t>
            </a:r>
          </a:p>
          <a:p>
            <a:pPr marL="0" indent="0" defTabSz="457200" eaLnBrk="1" hangingPunct="1">
              <a:lnSpc>
                <a:spcPct val="70000"/>
              </a:lnSpc>
            </a:pPr>
            <a:endParaRPr lang="en-US" sz="2400" b="1" dirty="0" smtClean="0">
              <a:latin typeface="Courier New" pitchFamily="49" charset="0"/>
              <a:ea typeface="ＭＳ Ｐゴシック" pitchFamily="34" charset="-128"/>
              <a:cs typeface="Courier New" pitchFamily="49" charset="0"/>
            </a:endParaRPr>
          </a:p>
          <a:p>
            <a:pPr marL="0" indent="0" defTabSz="457200" eaLnBrk="1" hangingPunct="1">
              <a:lnSpc>
                <a:spcPct val="70000"/>
              </a:lnSpc>
            </a:pPr>
            <a:r>
              <a:rPr lang="en-US" sz="2000" b="1" dirty="0" smtClean="0">
                <a:latin typeface="Courier New" pitchFamily="49" charset="0"/>
                <a:ea typeface="ＭＳ Ｐゴシック" pitchFamily="34" charset="-128"/>
                <a:cs typeface="Courier New" pitchFamily="49" charset="0"/>
              </a:rPr>
              <a:t>A Look at Current Conditions</a:t>
            </a:r>
          </a:p>
          <a:p>
            <a:pPr marL="0" indent="0" defTabSz="457200" eaLnBrk="1" hangingPunct="1">
              <a:lnSpc>
                <a:spcPct val="70000"/>
              </a:lnSpc>
            </a:pPr>
            <a:endParaRPr lang="en-US" sz="2000" b="1" dirty="0" smtClean="0">
              <a:latin typeface="Courier New" pitchFamily="49" charset="0"/>
              <a:ea typeface="ＭＳ Ｐゴシック" pitchFamily="34" charset="-128"/>
              <a:cs typeface="Courier New" pitchFamily="49" charset="0"/>
            </a:endParaRPr>
          </a:p>
          <a:p>
            <a:pPr marL="0" indent="0" defTabSz="457200" eaLnBrk="1" hangingPunct="1">
              <a:lnSpc>
                <a:spcPct val="70000"/>
              </a:lnSpc>
            </a:pPr>
            <a:r>
              <a:rPr lang="en-US" sz="2000" b="1" dirty="0" smtClean="0">
                <a:latin typeface="Courier New" pitchFamily="49" charset="0"/>
                <a:ea typeface="ＭＳ Ｐゴシック" pitchFamily="34" charset="-128"/>
                <a:cs typeface="Courier New" pitchFamily="49" charset="0"/>
              </a:rPr>
              <a:t>Forecast Products and Resources</a:t>
            </a:r>
          </a:p>
          <a:p>
            <a:pPr marL="0" indent="0" defTabSz="457200" eaLnBrk="1" hangingPunct="1">
              <a:lnSpc>
                <a:spcPct val="70000"/>
              </a:lnSpc>
            </a:pPr>
            <a:endParaRPr lang="en-US" sz="2400" dirty="0" smtClean="0">
              <a:ea typeface="ＭＳ Ｐゴシック" pitchFamily="34" charset="-128"/>
            </a:endParaRPr>
          </a:p>
          <a:p>
            <a:pPr marL="0" indent="0" defTabSz="457200" eaLnBrk="1" hangingPunct="1">
              <a:lnSpc>
                <a:spcPct val="70000"/>
              </a:lnSpc>
            </a:pPr>
            <a:endParaRPr lang="en-US" sz="2400" dirty="0" smtClean="0">
              <a:ea typeface="ＭＳ Ｐゴシック" pitchFamily="34" charset="-128"/>
            </a:endParaRPr>
          </a:p>
          <a:p>
            <a:pPr marL="0" indent="0" defTabSz="457200" eaLnBrk="1" hangingPunct="1">
              <a:lnSpc>
                <a:spcPct val="70000"/>
              </a:lnSpc>
            </a:pPr>
            <a:endParaRPr lang="en-US" sz="2400" b="1" i="1" dirty="0" smtClean="0">
              <a:solidFill>
                <a:srgbClr val="FFFFFF"/>
              </a:solidFill>
              <a:ea typeface="ＭＳ Ｐゴシック" pitchFamily="34" charset="-128"/>
            </a:endParaRP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457200" y="1143000"/>
            <a:ext cx="8153400" cy="5448300"/>
          </a:xfrm>
          <a:prstGeom prst="rect">
            <a:avLst/>
          </a:prstGeom>
          <a:noFill/>
          <a:ln w="9525">
            <a:noFill/>
            <a:miter lim="800000"/>
            <a:headEnd/>
            <a:tailEnd/>
          </a:ln>
        </p:spPr>
      </p:pic>
      <p:sp>
        <p:nvSpPr>
          <p:cNvPr id="5" name="Title 3"/>
          <p:cNvSpPr txBox="1">
            <a:spLocks/>
          </p:cNvSpPr>
          <p:nvPr/>
        </p:nvSpPr>
        <p:spPr bwMode="auto">
          <a:xfrm>
            <a:off x="0" y="0"/>
            <a:ext cx="4876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110" charset="-128"/>
                <a:cs typeface="Courier New" pitchFamily="49" charset="0"/>
              </a:rPr>
              <a:t>A Look At This Year:</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6" name="Oval 5"/>
          <p:cNvSpPr/>
          <p:nvPr/>
        </p:nvSpPr>
        <p:spPr>
          <a:xfrm>
            <a:off x="1524000" y="4419600"/>
            <a:ext cx="3276600" cy="609600"/>
          </a:xfrm>
          <a:prstGeom prst="ellipse">
            <a:avLst/>
          </a:prstGeom>
          <a:solidFill>
            <a:srgbClr val="CCFFFF">
              <a:alpha val="34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srcRect/>
          <a:stretch>
            <a:fillRect/>
          </a:stretch>
        </p:blipFill>
        <p:spPr bwMode="auto">
          <a:xfrm>
            <a:off x="1371600" y="1143000"/>
            <a:ext cx="6477000" cy="5405007"/>
          </a:xfrm>
          <a:prstGeom prst="rect">
            <a:avLst/>
          </a:prstGeom>
          <a:noFill/>
          <a:ln w="9525">
            <a:noFill/>
            <a:miter lim="800000"/>
            <a:headEnd/>
            <a:tailEnd/>
          </a:ln>
        </p:spPr>
      </p:pic>
      <p:sp>
        <p:nvSpPr>
          <p:cNvPr id="5" name="Title 3"/>
          <p:cNvSpPr txBox="1">
            <a:spLocks/>
          </p:cNvSpPr>
          <p:nvPr/>
        </p:nvSpPr>
        <p:spPr bwMode="auto">
          <a:xfrm>
            <a:off x="0" y="0"/>
            <a:ext cx="4876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110" charset="-128"/>
                <a:cs typeface="Courier New" pitchFamily="49" charset="0"/>
              </a:rPr>
              <a:t>A Look At This Year:</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6" name="TextBox 5"/>
          <p:cNvSpPr txBox="1"/>
          <p:nvPr/>
        </p:nvSpPr>
        <p:spPr>
          <a:xfrm>
            <a:off x="2057400" y="697468"/>
            <a:ext cx="5181600" cy="369332"/>
          </a:xfrm>
          <a:prstGeom prst="rect">
            <a:avLst/>
          </a:prstGeom>
          <a:noFill/>
        </p:spPr>
        <p:txBody>
          <a:bodyPr wrap="square" rtlCol="0">
            <a:spAutoFit/>
          </a:bodyPr>
          <a:lstStyle/>
          <a:p>
            <a:r>
              <a:rPr lang="en-US" dirty="0" smtClean="0"/>
              <a:t>Climate Prediction Center Feb-Apr Temperature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srcRect/>
          <a:stretch>
            <a:fillRect/>
          </a:stretch>
        </p:blipFill>
        <p:spPr bwMode="auto">
          <a:xfrm>
            <a:off x="1676400" y="1204998"/>
            <a:ext cx="6324600" cy="5348202"/>
          </a:xfrm>
          <a:prstGeom prst="rect">
            <a:avLst/>
          </a:prstGeom>
          <a:noFill/>
          <a:ln w="9525">
            <a:noFill/>
            <a:miter lim="800000"/>
            <a:headEnd/>
            <a:tailEnd/>
          </a:ln>
        </p:spPr>
      </p:pic>
      <p:sp>
        <p:nvSpPr>
          <p:cNvPr id="8" name="Title 3"/>
          <p:cNvSpPr txBox="1">
            <a:spLocks/>
          </p:cNvSpPr>
          <p:nvPr/>
        </p:nvSpPr>
        <p:spPr bwMode="auto">
          <a:xfrm>
            <a:off x="0" y="0"/>
            <a:ext cx="4876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110" charset="-128"/>
                <a:cs typeface="Courier New" pitchFamily="49" charset="0"/>
              </a:rPr>
              <a:t>A Look At This Year:</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9" name="TextBox 8"/>
          <p:cNvSpPr txBox="1"/>
          <p:nvPr/>
        </p:nvSpPr>
        <p:spPr>
          <a:xfrm>
            <a:off x="2209800" y="838200"/>
            <a:ext cx="5181600" cy="369332"/>
          </a:xfrm>
          <a:prstGeom prst="rect">
            <a:avLst/>
          </a:prstGeom>
          <a:noFill/>
        </p:spPr>
        <p:txBody>
          <a:bodyPr wrap="square" rtlCol="0">
            <a:spAutoFit/>
          </a:bodyPr>
          <a:lstStyle/>
          <a:p>
            <a:r>
              <a:rPr lang="en-US" dirty="0" smtClean="0"/>
              <a:t>Climate Prediction Center Feb-Apr Precipitation </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en-US" smtClean="0"/>
              <a:t>SES Summit 2007: NOAA's Integrated Water Resource Services</a:t>
            </a:r>
            <a:endParaRPr lang="en-US"/>
          </a:p>
        </p:txBody>
      </p:sp>
      <p:sp>
        <p:nvSpPr>
          <p:cNvPr id="4" name="Slide Number Placeholder 3"/>
          <p:cNvSpPr>
            <a:spLocks noGrp="1"/>
          </p:cNvSpPr>
          <p:nvPr>
            <p:ph type="sldNum" sz="quarter" idx="11"/>
          </p:nvPr>
        </p:nvSpPr>
        <p:spPr/>
        <p:txBody>
          <a:bodyPr/>
          <a:lstStyle/>
          <a:p>
            <a:pPr>
              <a:defRPr/>
            </a:pPr>
            <a:fld id="{771705F4-40B7-4061-A9D6-585D4CAAAC2D}" type="slidenum">
              <a:rPr lang="en-US" smtClean="0"/>
              <a:pPr>
                <a:defRPr/>
              </a:pPr>
              <a:t>23</a:t>
            </a:fld>
            <a:endParaRPr lang="en-US"/>
          </a:p>
        </p:txBody>
      </p:sp>
      <p:sp>
        <p:nvSpPr>
          <p:cNvPr id="5" name="Title 3"/>
          <p:cNvSpPr txBox="1">
            <a:spLocks/>
          </p:cNvSpPr>
          <p:nvPr/>
        </p:nvSpPr>
        <p:spPr bwMode="auto">
          <a:xfrm>
            <a:off x="76200" y="76200"/>
            <a:ext cx="88392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normAutofit/>
          </a:bodyPr>
          <a:lstStyle/>
          <a:p>
            <a:pPr marL="0" marR="0" lvl="0" indent="0" algn="l" defTabSz="914400" rtl="0" eaLnBrk="0" fontAlgn="base" latinLnBrk="0" hangingPunct="0">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110" charset="-128"/>
                <a:cs typeface="Courier New" pitchFamily="49" charset="0"/>
              </a:rPr>
              <a:t>Water Supply Forecasts and Resources:</a:t>
            </a:r>
            <a:endParaRPr kumimoji="0" lang="en-US" sz="2800" b="1" i="0" u="none" strike="noStrike" kern="0" cap="none" spc="0" normalizeH="0" baseline="0" noProof="0" dirty="0">
              <a:ln>
                <a:noFill/>
              </a:ln>
              <a:solidFill>
                <a:srgbClr val="006600"/>
              </a:solidFill>
              <a:effectLst/>
              <a:uLnTx/>
              <a:uFillTx/>
              <a:latin typeface="Courier New" pitchFamily="49" charset="0"/>
              <a:ea typeface="ＭＳ Ｐゴシック" pitchFamily="-110" charset="-128"/>
              <a:cs typeface="Courier New" pitchFamily="49" charset="0"/>
            </a:endParaRPr>
          </a:p>
        </p:txBody>
      </p:sp>
      <p:sp>
        <p:nvSpPr>
          <p:cNvPr id="6" name="TextBox 5"/>
          <p:cNvSpPr txBox="1"/>
          <p:nvPr/>
        </p:nvSpPr>
        <p:spPr>
          <a:xfrm>
            <a:off x="457200" y="1066800"/>
            <a:ext cx="5791200" cy="400110"/>
          </a:xfrm>
          <a:prstGeom prst="rect">
            <a:avLst/>
          </a:prstGeom>
          <a:noFill/>
        </p:spPr>
        <p:txBody>
          <a:bodyPr wrap="square" rtlCol="0">
            <a:spAutoFit/>
          </a:bodyPr>
          <a:lstStyle/>
          <a:p>
            <a:r>
              <a:rPr lang="en-US" sz="2000" b="1" dirty="0" smtClean="0">
                <a:latin typeface="Courier New" pitchFamily="49" charset="0"/>
                <a:cs typeface="Courier New" pitchFamily="49" charset="0"/>
              </a:rPr>
              <a:t>CBRFC Web Page:   </a:t>
            </a:r>
            <a:r>
              <a:rPr lang="en-US" sz="2000" b="1" dirty="0" smtClean="0">
                <a:solidFill>
                  <a:srgbClr val="FFFFCC"/>
                </a:solidFill>
                <a:latin typeface="Courier New" pitchFamily="49" charset="0"/>
                <a:cs typeface="Courier New" pitchFamily="49" charset="0"/>
              </a:rPr>
              <a:t>www.cbrfc.noaa.gov</a:t>
            </a:r>
          </a:p>
        </p:txBody>
      </p:sp>
      <p:sp>
        <p:nvSpPr>
          <p:cNvPr id="7" name="TextBox 6"/>
          <p:cNvSpPr txBox="1"/>
          <p:nvPr/>
        </p:nvSpPr>
        <p:spPr>
          <a:xfrm>
            <a:off x="457200" y="1600200"/>
            <a:ext cx="8458200" cy="2031325"/>
          </a:xfrm>
          <a:prstGeom prst="rect">
            <a:avLst/>
          </a:prstGeom>
          <a:noFill/>
        </p:spPr>
        <p:txBody>
          <a:bodyPr wrap="square" rtlCol="0">
            <a:spAutoFit/>
          </a:bodyPr>
          <a:lstStyle/>
          <a:p>
            <a:pPr lvl="1">
              <a:buFont typeface="Wingdings" pitchFamily="2" charset="2"/>
              <a:buChar char="Ø"/>
            </a:pPr>
            <a:r>
              <a:rPr lang="en-US" sz="1400" b="1" dirty="0" smtClean="0">
                <a:latin typeface="Courier New" pitchFamily="49" charset="0"/>
                <a:cs typeface="Courier New" pitchFamily="49" charset="0"/>
              </a:rPr>
              <a:t> Weekly raw model guidance (ESP) updates (see the forecast trend)</a:t>
            </a:r>
          </a:p>
          <a:p>
            <a:pPr>
              <a:buFont typeface="Wingdings" pitchFamily="2" charset="2"/>
              <a:buChar char="Ø"/>
            </a:pPr>
            <a:endParaRPr lang="en-US" sz="1400" b="1" dirty="0">
              <a:latin typeface="Courier New" pitchFamily="49" charset="0"/>
              <a:cs typeface="Courier New" pitchFamily="49" charset="0"/>
            </a:endParaRPr>
          </a:p>
          <a:p>
            <a:pPr lvl="1">
              <a:buFont typeface="Wingdings" pitchFamily="2" charset="2"/>
              <a:buChar char="Ø"/>
            </a:pPr>
            <a:r>
              <a:rPr lang="en-US" sz="1400" b="1" dirty="0" smtClean="0">
                <a:latin typeface="Courier New" pitchFamily="49" charset="0"/>
                <a:cs typeface="Courier New" pitchFamily="49" charset="0"/>
              </a:rPr>
              <a:t> Precipitation and Snow site Graphics (NRCS SNOTEL)</a:t>
            </a:r>
          </a:p>
          <a:p>
            <a:pPr>
              <a:buFont typeface="Wingdings" pitchFamily="2" charset="2"/>
              <a:buChar char="Ø"/>
            </a:pPr>
            <a:endParaRPr lang="en-US" sz="1400" b="1" dirty="0">
              <a:latin typeface="Courier New" pitchFamily="49" charset="0"/>
              <a:cs typeface="Courier New" pitchFamily="49" charset="0"/>
            </a:endParaRPr>
          </a:p>
          <a:p>
            <a:pPr lvl="1">
              <a:buFont typeface="Wingdings" pitchFamily="2" charset="2"/>
              <a:buChar char="Ø"/>
            </a:pPr>
            <a:r>
              <a:rPr lang="en-US" sz="1400" b="1" dirty="0" smtClean="0">
                <a:latin typeface="Courier New" pitchFamily="49" charset="0"/>
                <a:cs typeface="Courier New" pitchFamily="49" charset="0"/>
              </a:rPr>
              <a:t> Monthly online water supply publications (San Juan Basin conditions)</a:t>
            </a:r>
          </a:p>
          <a:p>
            <a:pPr lvl="1">
              <a:buFont typeface="Wingdings" pitchFamily="2" charset="2"/>
              <a:buChar char="Ø"/>
            </a:pPr>
            <a:endParaRPr lang="en-US" sz="1400" b="1" dirty="0">
              <a:latin typeface="Courier New" pitchFamily="49" charset="0"/>
              <a:cs typeface="Courier New" pitchFamily="49" charset="0"/>
            </a:endParaRPr>
          </a:p>
          <a:p>
            <a:pPr lvl="1">
              <a:buFont typeface="Wingdings" pitchFamily="2" charset="2"/>
              <a:buChar char="Ø"/>
            </a:pPr>
            <a:r>
              <a:rPr lang="en-US" sz="1400" b="1" dirty="0" smtClean="0">
                <a:latin typeface="Courier New" pitchFamily="49" charset="0"/>
                <a:cs typeface="Courier New" pitchFamily="49" charset="0"/>
              </a:rPr>
              <a:t> Links to climate forecasts</a:t>
            </a:r>
          </a:p>
          <a:p>
            <a:pPr lvl="1">
              <a:buFont typeface="Wingdings" pitchFamily="2" charset="2"/>
              <a:buChar char="Ø"/>
            </a:pPr>
            <a:endParaRPr lang="en-US" sz="1400" b="1" dirty="0">
              <a:latin typeface="Courier New" pitchFamily="49" charset="0"/>
              <a:cs typeface="Courier New" pitchFamily="49" charset="0"/>
            </a:endParaRPr>
          </a:p>
          <a:p>
            <a:pPr lvl="1">
              <a:buFont typeface="Wingdings" pitchFamily="2" charset="2"/>
              <a:buChar char="Ø"/>
            </a:pPr>
            <a:r>
              <a:rPr lang="en-US" sz="1400" b="1" dirty="0" smtClean="0">
                <a:latin typeface="Courier New" pitchFamily="49" charset="0"/>
                <a:cs typeface="Courier New" pitchFamily="49" charset="0"/>
              </a:rPr>
              <a:t> Seasonal snow melt peak flow forecasts</a:t>
            </a:r>
            <a:endParaRPr lang="en-US" dirty="0" smtClean="0"/>
          </a:p>
        </p:txBody>
      </p:sp>
      <p:sp>
        <p:nvSpPr>
          <p:cNvPr id="8" name="TextBox 7"/>
          <p:cNvSpPr txBox="1"/>
          <p:nvPr/>
        </p:nvSpPr>
        <p:spPr>
          <a:xfrm>
            <a:off x="457200" y="3962400"/>
            <a:ext cx="8001000" cy="707886"/>
          </a:xfrm>
          <a:prstGeom prst="rect">
            <a:avLst/>
          </a:prstGeom>
          <a:noFill/>
        </p:spPr>
        <p:txBody>
          <a:bodyPr wrap="square" rtlCol="0">
            <a:spAutoFit/>
          </a:bodyPr>
          <a:lstStyle/>
          <a:p>
            <a:r>
              <a:rPr lang="en-US" sz="2000" b="1" dirty="0" smtClean="0">
                <a:latin typeface="Courier New" pitchFamily="49" charset="0"/>
                <a:cs typeface="Courier New" pitchFamily="49" charset="0"/>
              </a:rPr>
              <a:t>National Water Resources Outlook:    </a:t>
            </a:r>
          </a:p>
          <a:p>
            <a:r>
              <a:rPr lang="en-US" sz="2000" b="1" dirty="0">
                <a:latin typeface="Courier New" pitchFamily="49" charset="0"/>
                <a:cs typeface="Courier New" pitchFamily="49" charset="0"/>
              </a:rPr>
              <a:t> </a:t>
            </a:r>
            <a:r>
              <a:rPr lang="en-US" sz="2000" b="1" dirty="0" smtClean="0">
                <a:latin typeface="Courier New" pitchFamily="49" charset="0"/>
                <a:cs typeface="Courier New" pitchFamily="49" charset="0"/>
              </a:rPr>
              <a:t>                 </a:t>
            </a:r>
            <a:r>
              <a:rPr lang="en-US" sz="2000" b="1" dirty="0" smtClean="0">
                <a:solidFill>
                  <a:srgbClr val="FFFFCC"/>
                </a:solidFill>
                <a:latin typeface="Courier New" pitchFamily="49" charset="0"/>
                <a:cs typeface="Courier New" pitchFamily="49" charset="0"/>
              </a:rPr>
              <a:t>wateroutlook.nwrfc.noaa.gov</a:t>
            </a:r>
          </a:p>
        </p:txBody>
      </p:sp>
      <p:sp>
        <p:nvSpPr>
          <p:cNvPr id="9" name="TextBox 8"/>
          <p:cNvSpPr txBox="1"/>
          <p:nvPr/>
        </p:nvSpPr>
        <p:spPr>
          <a:xfrm>
            <a:off x="381000" y="4926449"/>
            <a:ext cx="8458200" cy="1169551"/>
          </a:xfrm>
          <a:prstGeom prst="rect">
            <a:avLst/>
          </a:prstGeom>
          <a:noFill/>
        </p:spPr>
        <p:txBody>
          <a:bodyPr wrap="square" rtlCol="0">
            <a:spAutoFit/>
          </a:bodyPr>
          <a:lstStyle/>
          <a:p>
            <a:pPr lvl="1">
              <a:buFont typeface="Wingdings" pitchFamily="2" charset="2"/>
              <a:buChar char="Ø"/>
            </a:pPr>
            <a:r>
              <a:rPr lang="en-US" sz="1400" b="1" dirty="0" smtClean="0">
                <a:latin typeface="Courier New" pitchFamily="49" charset="0"/>
                <a:cs typeface="Courier New" pitchFamily="49" charset="0"/>
              </a:rPr>
              <a:t> View forecast trend throughout the season.</a:t>
            </a:r>
          </a:p>
          <a:p>
            <a:pPr>
              <a:buFont typeface="Wingdings" pitchFamily="2" charset="2"/>
              <a:buChar char="Ø"/>
            </a:pPr>
            <a:endParaRPr lang="en-US" sz="1400" b="1" dirty="0">
              <a:latin typeface="Courier New" pitchFamily="49" charset="0"/>
              <a:cs typeface="Courier New" pitchFamily="49" charset="0"/>
            </a:endParaRPr>
          </a:p>
          <a:p>
            <a:pPr lvl="1">
              <a:buFont typeface="Wingdings" pitchFamily="2" charset="2"/>
              <a:buChar char="Ø"/>
            </a:pPr>
            <a:r>
              <a:rPr lang="en-US" sz="1400" b="1" dirty="0" smtClean="0">
                <a:latin typeface="Courier New" pitchFamily="49" charset="0"/>
                <a:cs typeface="Courier New" pitchFamily="49" charset="0"/>
              </a:rPr>
              <a:t> Streamflow and climate relationships for forecast points</a:t>
            </a:r>
          </a:p>
          <a:p>
            <a:pPr>
              <a:buFont typeface="Wingdings" pitchFamily="2" charset="2"/>
              <a:buChar char="Ø"/>
            </a:pPr>
            <a:endParaRPr lang="en-US" sz="1400" b="1" dirty="0">
              <a:latin typeface="Courier New" pitchFamily="49" charset="0"/>
              <a:cs typeface="Courier New" pitchFamily="49" charset="0"/>
            </a:endParaRPr>
          </a:p>
          <a:p>
            <a:pPr lvl="1">
              <a:buFont typeface="Wingdings" pitchFamily="2" charset="2"/>
              <a:buChar char="Ø"/>
            </a:pPr>
            <a:r>
              <a:rPr lang="en-US" sz="1400" b="1" dirty="0" smtClean="0">
                <a:latin typeface="Courier New" pitchFamily="49" charset="0"/>
                <a:cs typeface="Courier New" pitchFamily="49" charset="0"/>
              </a:rPr>
              <a:t> Forecast performance information (how good are we?)</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52400" y="76200"/>
            <a:ext cx="8991600" cy="1143000"/>
          </a:xfrm>
        </p:spPr>
        <p:txBody>
          <a:bodyPr/>
          <a:lstStyle/>
          <a:p>
            <a:pPr algn="l" eaLnBrk="1" hangingPunct="1">
              <a:defRPr/>
            </a:pPr>
            <a:r>
              <a:rPr lang="en-US" sz="3600" b="1" dirty="0" smtClean="0">
                <a:latin typeface="Courier New" pitchFamily="49" charset="0"/>
                <a:ea typeface="ＭＳ Ｐゴシック" pitchFamily="-65" charset="-128"/>
                <a:cs typeface="Courier New" pitchFamily="49" charset="0"/>
              </a:rPr>
              <a:t>Colorado Basin </a:t>
            </a:r>
            <a:br>
              <a:rPr lang="en-US" sz="3600" b="1" dirty="0" smtClean="0">
                <a:latin typeface="Courier New" pitchFamily="49" charset="0"/>
                <a:ea typeface="ＭＳ Ｐゴシック" pitchFamily="-65" charset="-128"/>
                <a:cs typeface="Courier New" pitchFamily="49" charset="0"/>
              </a:rPr>
            </a:br>
            <a:r>
              <a:rPr lang="en-US" sz="3600" b="1" dirty="0" smtClean="0">
                <a:latin typeface="Courier New" pitchFamily="49" charset="0"/>
                <a:ea typeface="ＭＳ Ｐゴシック" pitchFamily="-65" charset="-128"/>
                <a:cs typeface="Courier New" pitchFamily="49" charset="0"/>
              </a:rPr>
              <a:t>        River Forecast Center</a:t>
            </a:r>
          </a:p>
        </p:txBody>
      </p:sp>
      <p:sp>
        <p:nvSpPr>
          <p:cNvPr id="6147" name="Text Box 7"/>
          <p:cNvSpPr txBox="1">
            <a:spLocks noChangeArrowheads="1"/>
          </p:cNvSpPr>
          <p:nvPr/>
        </p:nvSpPr>
        <p:spPr bwMode="auto">
          <a:xfrm>
            <a:off x="152400" y="1676400"/>
            <a:ext cx="4648200" cy="3278188"/>
          </a:xfrm>
          <a:prstGeom prst="rect">
            <a:avLst/>
          </a:prstGeom>
          <a:noFill/>
          <a:ln w="9525">
            <a:noFill/>
            <a:miter lim="800000"/>
            <a:headEnd/>
            <a:tailEnd/>
          </a:ln>
        </p:spPr>
        <p:txBody>
          <a:bodyPr>
            <a:spAutoFit/>
          </a:bodyPr>
          <a:lstStyle/>
          <a:p>
            <a:pPr>
              <a:spcBef>
                <a:spcPct val="50000"/>
              </a:spcBef>
            </a:pPr>
            <a:r>
              <a:rPr lang="en-US"/>
              <a:t>One of 13 River Forecast Centers</a:t>
            </a:r>
          </a:p>
          <a:p>
            <a:pPr>
              <a:spcBef>
                <a:spcPct val="50000"/>
              </a:spcBef>
            </a:pPr>
            <a:r>
              <a:rPr lang="en-US"/>
              <a:t>Established in the 1940s for water supply forecasting</a:t>
            </a:r>
          </a:p>
          <a:p>
            <a:pPr>
              <a:spcBef>
                <a:spcPct val="50000"/>
              </a:spcBef>
            </a:pPr>
            <a:r>
              <a:rPr lang="en-US"/>
              <a:t>Three primary missions:</a:t>
            </a:r>
          </a:p>
          <a:p>
            <a:pPr>
              <a:spcBef>
                <a:spcPct val="50000"/>
              </a:spcBef>
            </a:pPr>
            <a:r>
              <a:rPr lang="en-US"/>
              <a:t>1. Seasonal </a:t>
            </a:r>
            <a:r>
              <a:rPr lang="en-US" b="1"/>
              <a:t>Water supply forecasts </a:t>
            </a:r>
            <a:r>
              <a:rPr lang="en-US"/>
              <a:t>for water management</a:t>
            </a:r>
            <a:endParaRPr lang="en-US" b="1"/>
          </a:p>
          <a:p>
            <a:pPr>
              <a:spcBef>
                <a:spcPct val="50000"/>
              </a:spcBef>
            </a:pPr>
            <a:r>
              <a:rPr lang="en-US"/>
              <a:t>2. </a:t>
            </a:r>
            <a:r>
              <a:rPr lang="en-US" b="1"/>
              <a:t>Daily forecasts</a:t>
            </a:r>
            <a:r>
              <a:rPr lang="en-US"/>
              <a:t> for flood, recreation, water management</a:t>
            </a:r>
          </a:p>
          <a:p>
            <a:pPr>
              <a:spcBef>
                <a:spcPct val="50000"/>
              </a:spcBef>
            </a:pPr>
            <a:r>
              <a:rPr lang="en-US"/>
              <a:t>3. </a:t>
            </a:r>
            <a:r>
              <a:rPr lang="en-US" b="1"/>
              <a:t>Flash flood warning support</a:t>
            </a:r>
          </a:p>
        </p:txBody>
      </p:sp>
      <p:grpSp>
        <p:nvGrpSpPr>
          <p:cNvPr id="6148" name="Group 24"/>
          <p:cNvGrpSpPr>
            <a:grpSpLocks/>
          </p:cNvGrpSpPr>
          <p:nvPr/>
        </p:nvGrpSpPr>
        <p:grpSpPr bwMode="auto">
          <a:xfrm>
            <a:off x="4800600" y="1828800"/>
            <a:ext cx="4343400" cy="3200400"/>
            <a:chOff x="3022" y="1488"/>
            <a:chExt cx="2738" cy="1868"/>
          </a:xfrm>
        </p:grpSpPr>
        <p:pic>
          <p:nvPicPr>
            <p:cNvPr id="6150" name="Picture 21"/>
            <p:cNvPicPr>
              <a:picLocks noChangeAspect="1" noChangeArrowheads="1"/>
            </p:cNvPicPr>
            <p:nvPr/>
          </p:nvPicPr>
          <p:blipFill>
            <a:blip r:embed="rId2"/>
            <a:srcRect/>
            <a:stretch>
              <a:fillRect/>
            </a:stretch>
          </p:blipFill>
          <p:spPr bwMode="auto">
            <a:xfrm>
              <a:off x="3022" y="1488"/>
              <a:ext cx="2738" cy="1868"/>
            </a:xfrm>
            <a:prstGeom prst="rect">
              <a:avLst/>
            </a:prstGeom>
            <a:noFill/>
            <a:ln w="9525">
              <a:noFill/>
              <a:miter lim="800000"/>
              <a:headEnd/>
              <a:tailEnd/>
            </a:ln>
          </p:spPr>
        </p:pic>
        <p:sp>
          <p:nvSpPr>
            <p:cNvPr id="6151" name="Oval 23"/>
            <p:cNvSpPr>
              <a:spLocks noChangeArrowheads="1"/>
            </p:cNvSpPr>
            <p:nvPr/>
          </p:nvSpPr>
          <p:spPr bwMode="auto">
            <a:xfrm>
              <a:off x="3360" y="1968"/>
              <a:ext cx="624" cy="1008"/>
            </a:xfrm>
            <a:prstGeom prst="ellipse">
              <a:avLst/>
            </a:prstGeom>
            <a:noFill/>
            <a:ln w="76200">
              <a:solidFill>
                <a:srgbClr val="FFFF00"/>
              </a:solidFill>
              <a:round/>
              <a:headEnd/>
              <a:tailEnd/>
            </a:ln>
          </p:spPr>
          <p:txBody>
            <a:bodyPr wrap="none" anchor="ctr"/>
            <a:lstStyle/>
            <a:p>
              <a:endParaRPr lang="en-US"/>
            </a:p>
          </p:txBody>
        </p:sp>
      </p:grpSp>
      <p:sp>
        <p:nvSpPr>
          <p:cNvPr id="6149" name="Text Box 25"/>
          <p:cNvSpPr txBox="1">
            <a:spLocks noChangeArrowheads="1"/>
          </p:cNvSpPr>
          <p:nvPr/>
        </p:nvSpPr>
        <p:spPr bwMode="auto">
          <a:xfrm>
            <a:off x="4953000" y="5791200"/>
            <a:ext cx="3962400" cy="588963"/>
          </a:xfrm>
          <a:prstGeom prst="rect">
            <a:avLst/>
          </a:prstGeom>
          <a:noFill/>
          <a:ln w="9525">
            <a:noFill/>
            <a:miter lim="800000"/>
            <a:headEnd/>
            <a:tailEnd/>
          </a:ln>
        </p:spPr>
        <p:txBody>
          <a:bodyPr>
            <a:spAutoFit/>
          </a:bodyPr>
          <a:lstStyle/>
          <a:p>
            <a:pPr>
              <a:spcBef>
                <a:spcPct val="50000"/>
              </a:spcBef>
            </a:pPr>
            <a:r>
              <a:rPr lang="en-US" sz="3200"/>
              <a:t>www.cbrfc.noaa.gov</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3"/>
          <p:cNvSpPr>
            <a:spLocks noGrp="1" noChangeArrowheads="1"/>
          </p:cNvSpPr>
          <p:nvPr>
            <p:ph type="body" sz="half" idx="4294967295"/>
          </p:nvPr>
        </p:nvSpPr>
        <p:spPr>
          <a:xfrm>
            <a:off x="4419600" y="1219200"/>
            <a:ext cx="4572000" cy="5257800"/>
          </a:xfrm>
        </p:spPr>
        <p:txBody>
          <a:bodyPr/>
          <a:lstStyle/>
          <a:p>
            <a:pPr marL="0" indent="0" defTabSz="457200">
              <a:lnSpc>
                <a:spcPct val="80000"/>
              </a:lnSpc>
              <a:buFont typeface="Wingdings" pitchFamily="2" charset="2"/>
              <a:buNone/>
            </a:pPr>
            <a:r>
              <a:rPr lang="en-US" sz="1800" dirty="0" smtClean="0">
                <a:latin typeface="Courier New" pitchFamily="49" charset="0"/>
                <a:ea typeface="ＭＳ Ｐゴシック" pitchFamily="34" charset="-128"/>
                <a:cs typeface="Courier New" pitchFamily="49" charset="0"/>
              </a:rPr>
              <a:t>Seasonal stream flow volume forecasts for Upper &amp; Lower Colorado River Basins and eastern Great Basin of Utah.</a:t>
            </a:r>
          </a:p>
          <a:p>
            <a:pPr marL="0" indent="0" defTabSz="457200">
              <a:lnSpc>
                <a:spcPct val="70000"/>
              </a:lnSpc>
            </a:pPr>
            <a:endParaRPr lang="en-US" sz="1800" dirty="0" smtClean="0">
              <a:latin typeface="Courier New" pitchFamily="49" charset="0"/>
              <a:ea typeface="ＭＳ Ｐゴシック" pitchFamily="34" charset="-128"/>
              <a:cs typeface="Courier New" pitchFamily="49" charset="0"/>
            </a:endParaRPr>
          </a:p>
          <a:p>
            <a:pPr marL="0" indent="0" defTabSz="457200">
              <a:lnSpc>
                <a:spcPct val="80000"/>
              </a:lnSpc>
              <a:buFont typeface="Wingdings" pitchFamily="2" charset="2"/>
              <a:buNone/>
            </a:pPr>
            <a:r>
              <a:rPr lang="en-US" sz="1800" dirty="0" smtClean="0">
                <a:latin typeface="Courier New" pitchFamily="49" charset="0"/>
                <a:ea typeface="ＭＳ Ｐゴシック" pitchFamily="34" charset="-128"/>
                <a:cs typeface="Courier New" pitchFamily="49" charset="0"/>
              </a:rPr>
              <a:t>Northern basin seasonal runoff is dominated by snow melt. Lower Colorado runoff is dominated by liquid precipitation events.  </a:t>
            </a:r>
          </a:p>
          <a:p>
            <a:pPr marL="0" indent="0" defTabSz="457200">
              <a:lnSpc>
                <a:spcPct val="80000"/>
              </a:lnSpc>
              <a:buFont typeface="Wingdings" pitchFamily="2" charset="2"/>
              <a:buNone/>
            </a:pPr>
            <a:endParaRPr lang="en-US" sz="1800" dirty="0" smtClean="0">
              <a:latin typeface="Courier New" pitchFamily="49" charset="0"/>
              <a:ea typeface="ＭＳ Ｐゴシック" pitchFamily="34" charset="-128"/>
              <a:cs typeface="Courier New" pitchFamily="49" charset="0"/>
            </a:endParaRPr>
          </a:p>
          <a:p>
            <a:pPr marL="0" indent="0" defTabSz="457200">
              <a:lnSpc>
                <a:spcPct val="80000"/>
              </a:lnSpc>
              <a:buFont typeface="Wingdings" pitchFamily="2" charset="2"/>
              <a:buNone/>
            </a:pPr>
            <a:r>
              <a:rPr lang="en-US" sz="1800" dirty="0" smtClean="0">
                <a:latin typeface="Courier New" pitchFamily="49" charset="0"/>
                <a:ea typeface="ＭＳ Ｐゴシック" pitchFamily="34" charset="-128"/>
                <a:cs typeface="Courier New" pitchFamily="49" charset="0"/>
              </a:rPr>
              <a:t>Forecasts are produced twice monthly (Jan-Jun):</a:t>
            </a:r>
          </a:p>
          <a:p>
            <a:pPr marL="0" indent="0" defTabSz="457200">
              <a:lnSpc>
                <a:spcPct val="80000"/>
              </a:lnSpc>
              <a:buFont typeface="Wingdings" pitchFamily="2" charset="2"/>
              <a:buNone/>
            </a:pPr>
            <a:endParaRPr lang="en-US" sz="1800" dirty="0" smtClean="0">
              <a:latin typeface="Courier New" pitchFamily="49" charset="0"/>
              <a:ea typeface="ＭＳ Ｐゴシック" pitchFamily="34" charset="-128"/>
              <a:cs typeface="Courier New" pitchFamily="49" charset="0"/>
            </a:endParaRPr>
          </a:p>
          <a:p>
            <a:pPr marL="0" indent="0" defTabSz="457200">
              <a:lnSpc>
                <a:spcPct val="80000"/>
              </a:lnSpc>
              <a:buFont typeface="Wingdings" pitchFamily="2" charset="2"/>
              <a:buNone/>
            </a:pPr>
            <a:r>
              <a:rPr lang="en-US" sz="1600" dirty="0" smtClean="0">
                <a:latin typeface="Courier New" pitchFamily="49" charset="0"/>
                <a:ea typeface="ＭＳ Ｐゴシック" pitchFamily="34" charset="-128"/>
                <a:cs typeface="Courier New" pitchFamily="49" charset="0"/>
              </a:rPr>
              <a:t>	April-July for Navajo inflow</a:t>
            </a:r>
          </a:p>
          <a:p>
            <a:pPr marL="0" indent="0" defTabSz="457200">
              <a:lnSpc>
                <a:spcPct val="80000"/>
              </a:lnSpc>
              <a:buFont typeface="Wingdings" pitchFamily="2" charset="2"/>
              <a:buNone/>
            </a:pPr>
            <a:r>
              <a:rPr lang="en-US" sz="1600" dirty="0" smtClean="0">
                <a:latin typeface="Courier New" pitchFamily="49" charset="0"/>
                <a:ea typeface="ＭＳ Ｐゴシック" pitchFamily="34" charset="-128"/>
                <a:cs typeface="Courier New" pitchFamily="49" charset="0"/>
              </a:rPr>
              <a:t>	Weekly &amp; Monthly Volumes</a:t>
            </a:r>
          </a:p>
          <a:p>
            <a:pPr marL="0" indent="0" defTabSz="457200">
              <a:lnSpc>
                <a:spcPct val="80000"/>
              </a:lnSpc>
              <a:buFont typeface="Wingdings" pitchFamily="2" charset="2"/>
              <a:buNone/>
            </a:pPr>
            <a:endParaRPr lang="en-US" sz="1600" dirty="0" smtClean="0">
              <a:latin typeface="Courier New" pitchFamily="49" charset="0"/>
              <a:ea typeface="ＭＳ Ｐゴシック" pitchFamily="34" charset="-128"/>
              <a:cs typeface="Courier New" pitchFamily="49" charset="0"/>
            </a:endParaRPr>
          </a:p>
          <a:p>
            <a:pPr marL="0" indent="0" defTabSz="457200">
              <a:lnSpc>
                <a:spcPct val="80000"/>
              </a:lnSpc>
              <a:buFont typeface="Wingdings" pitchFamily="2" charset="2"/>
              <a:buNone/>
            </a:pPr>
            <a:r>
              <a:rPr lang="en-US" sz="1800" dirty="0" smtClean="0">
                <a:latin typeface="Courier New" pitchFamily="49" charset="0"/>
                <a:ea typeface="ＭＳ Ｐゴシック" pitchFamily="34" charset="-128"/>
                <a:cs typeface="Courier New" pitchFamily="49" charset="0"/>
              </a:rPr>
              <a:t>Forecasts are coordinated with the NRCS.</a:t>
            </a:r>
          </a:p>
          <a:p>
            <a:pPr marL="0" indent="0" defTabSz="457200">
              <a:lnSpc>
                <a:spcPct val="80000"/>
              </a:lnSpc>
              <a:buFont typeface="Wingdings" pitchFamily="2" charset="2"/>
              <a:buNone/>
            </a:pPr>
            <a:endParaRPr lang="en-US" sz="2000" dirty="0" smtClean="0">
              <a:ea typeface="ＭＳ Ｐゴシック" pitchFamily="34" charset="-128"/>
            </a:endParaRPr>
          </a:p>
          <a:p>
            <a:pPr marL="0" indent="0" defTabSz="457200">
              <a:lnSpc>
                <a:spcPct val="80000"/>
              </a:lnSpc>
              <a:buFont typeface="Wingdings" pitchFamily="2" charset="2"/>
              <a:buNone/>
            </a:pPr>
            <a:endParaRPr lang="en-US" sz="1800" dirty="0" smtClean="0">
              <a:latin typeface="Courier New" pitchFamily="49" charset="0"/>
              <a:ea typeface="ＭＳ Ｐゴシック" pitchFamily="34" charset="-128"/>
              <a:cs typeface="Courier New" pitchFamily="49" charset="0"/>
            </a:endParaRPr>
          </a:p>
          <a:p>
            <a:pPr marL="0" indent="0" defTabSz="457200">
              <a:lnSpc>
                <a:spcPct val="70000"/>
              </a:lnSpc>
            </a:pPr>
            <a:endParaRPr lang="en-US" sz="2800" b="1" i="1" dirty="0" smtClean="0">
              <a:solidFill>
                <a:srgbClr val="FFFFFF"/>
              </a:solidFill>
              <a:ea typeface="ＭＳ Ｐゴシック" pitchFamily="34" charset="-128"/>
            </a:endParaRPr>
          </a:p>
        </p:txBody>
      </p:sp>
      <p:sp>
        <p:nvSpPr>
          <p:cNvPr id="8196" name="Text Box 12"/>
          <p:cNvSpPr txBox="1">
            <a:spLocks noChangeArrowheads="1"/>
          </p:cNvSpPr>
          <p:nvPr/>
        </p:nvSpPr>
        <p:spPr bwMode="auto">
          <a:xfrm>
            <a:off x="0" y="685800"/>
            <a:ext cx="1524000" cy="274638"/>
          </a:xfrm>
          <a:prstGeom prst="rect">
            <a:avLst/>
          </a:prstGeom>
          <a:noFill/>
          <a:ln w="9525">
            <a:noFill/>
            <a:miter lim="800000"/>
            <a:headEnd/>
            <a:tailEnd/>
          </a:ln>
        </p:spPr>
        <p:txBody>
          <a:bodyPr>
            <a:spAutoFit/>
          </a:bodyPr>
          <a:lstStyle/>
          <a:p>
            <a:pPr>
              <a:spcBef>
                <a:spcPct val="50000"/>
              </a:spcBef>
            </a:pPr>
            <a:r>
              <a:rPr lang="en-US" sz="1200" b="1"/>
              <a:t>January 1</a:t>
            </a:r>
            <a:r>
              <a:rPr lang="en-US" sz="1200" b="1" baseline="30000"/>
              <a:t>st</a:t>
            </a:r>
            <a:r>
              <a:rPr lang="en-US" sz="1200" b="1"/>
              <a:t> 2011</a:t>
            </a:r>
          </a:p>
        </p:txBody>
      </p:sp>
      <p:pic>
        <p:nvPicPr>
          <p:cNvPr id="8197" name="Picture 7" descr="imageA.jpg"/>
          <p:cNvPicPr>
            <a:picLocks noChangeAspect="1"/>
          </p:cNvPicPr>
          <p:nvPr/>
        </p:nvPicPr>
        <p:blipFill>
          <a:blip r:embed="rId3"/>
          <a:srcRect/>
          <a:stretch>
            <a:fillRect/>
          </a:stretch>
        </p:blipFill>
        <p:spPr bwMode="auto">
          <a:xfrm>
            <a:off x="0" y="1017588"/>
            <a:ext cx="4343400" cy="5535612"/>
          </a:xfrm>
          <a:prstGeom prst="rect">
            <a:avLst/>
          </a:prstGeom>
          <a:noFill/>
          <a:ln w="9525">
            <a:noFill/>
            <a:miter lim="800000"/>
            <a:headEnd/>
            <a:tailEnd/>
          </a:ln>
        </p:spPr>
      </p:pic>
      <p:pic>
        <p:nvPicPr>
          <p:cNvPr id="8198" name="Picture 8" descr="ImageB.jpg"/>
          <p:cNvPicPr>
            <a:picLocks noChangeAspect="1"/>
          </p:cNvPicPr>
          <p:nvPr/>
        </p:nvPicPr>
        <p:blipFill>
          <a:blip r:embed="rId4"/>
          <a:srcRect/>
          <a:stretch>
            <a:fillRect/>
          </a:stretch>
        </p:blipFill>
        <p:spPr bwMode="auto">
          <a:xfrm>
            <a:off x="0" y="990600"/>
            <a:ext cx="2133600" cy="828675"/>
          </a:xfrm>
          <a:prstGeom prst="rect">
            <a:avLst/>
          </a:prstGeom>
          <a:noFill/>
          <a:ln w="9525">
            <a:noFill/>
            <a:miter lim="800000"/>
            <a:headEnd/>
            <a:tailEnd/>
          </a:ln>
        </p:spPr>
      </p:pic>
      <p:sp>
        <p:nvSpPr>
          <p:cNvPr id="10" name="Rectangle 2"/>
          <p:cNvSpPr txBox="1">
            <a:spLocks noChangeArrowheads="1"/>
          </p:cNvSpPr>
          <p:nvPr/>
        </p:nvSpPr>
        <p:spPr bwMode="auto">
          <a:xfrm>
            <a:off x="0" y="0"/>
            <a:ext cx="9144000" cy="762000"/>
          </a:xfrm>
          <a:prstGeom prst="rect">
            <a:avLst/>
          </a:prstGeom>
          <a:noFill/>
          <a:ln w="9525">
            <a:noFill/>
            <a:miter lim="800000"/>
            <a:headEnd/>
            <a:tailEnd/>
          </a:ln>
          <a:effectLst>
            <a:outerShdw blurRad="63500" dist="17961" dir="2700000" algn="ctr" rotWithShape="0">
              <a:srgbClr val="66FF66">
                <a:alpha val="50000"/>
              </a:srgbClr>
            </a:outerShdw>
          </a:effectLst>
        </p:spPr>
        <p:txBody>
          <a:bodyPr anchor="ctr"/>
          <a:lstStyle/>
          <a:p>
            <a:pPr defTabSz="457200">
              <a:lnSpc>
                <a:spcPct val="75000"/>
              </a:lnSpc>
              <a:defRPr/>
            </a:pPr>
            <a:r>
              <a:rPr lang="en-US" sz="2800" b="1" kern="0" dirty="0">
                <a:solidFill>
                  <a:srgbClr val="006600"/>
                </a:solidFill>
                <a:latin typeface="Courier New" pitchFamily="49" charset="0"/>
                <a:ea typeface="ＭＳ Ｐゴシック" pitchFamily="-65" charset="-128"/>
                <a:cs typeface="Courier New" pitchFamily="49" charset="0"/>
              </a:rPr>
              <a:t>Water Supply Forecasts Issued by the CBRFC </a:t>
            </a:r>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2057400" y="304800"/>
            <a:ext cx="6629400" cy="914400"/>
          </a:xfrm>
          <a:prstGeom prst="rect">
            <a:avLst/>
          </a:prstGeom>
          <a:noFill/>
          <a:ln w="12700">
            <a:noFill/>
            <a:miter lim="800000"/>
            <a:headEnd/>
            <a:tailEnd/>
          </a:ln>
        </p:spPr>
        <p:txBody>
          <a:bodyPr wrap="none" anchor="ctr"/>
          <a:lstStyle/>
          <a:p>
            <a:endParaRPr lang="en-US"/>
          </a:p>
        </p:txBody>
      </p:sp>
      <p:sp>
        <p:nvSpPr>
          <p:cNvPr id="7171" name="Line 7"/>
          <p:cNvSpPr>
            <a:spLocks noChangeShapeType="1"/>
          </p:cNvSpPr>
          <p:nvPr/>
        </p:nvSpPr>
        <p:spPr bwMode="auto">
          <a:xfrm>
            <a:off x="7894638" y="4714875"/>
            <a:ext cx="0" cy="179388"/>
          </a:xfrm>
          <a:prstGeom prst="line">
            <a:avLst/>
          </a:prstGeom>
          <a:noFill/>
          <a:ln w="38100">
            <a:solidFill>
              <a:schemeClr val="tx1"/>
            </a:solidFill>
            <a:round/>
            <a:headEnd/>
            <a:tailEnd/>
          </a:ln>
        </p:spPr>
        <p:txBody>
          <a:bodyPr/>
          <a:lstStyle/>
          <a:p>
            <a:endParaRPr lang="en-US"/>
          </a:p>
        </p:txBody>
      </p:sp>
      <p:sp>
        <p:nvSpPr>
          <p:cNvPr id="7172" name="Line 8"/>
          <p:cNvSpPr>
            <a:spLocks noChangeShapeType="1"/>
          </p:cNvSpPr>
          <p:nvPr/>
        </p:nvSpPr>
        <p:spPr bwMode="auto">
          <a:xfrm>
            <a:off x="7351713" y="4714875"/>
            <a:ext cx="0" cy="179388"/>
          </a:xfrm>
          <a:prstGeom prst="line">
            <a:avLst/>
          </a:prstGeom>
          <a:noFill/>
          <a:ln w="38100">
            <a:solidFill>
              <a:schemeClr val="tx1"/>
            </a:solidFill>
            <a:round/>
            <a:headEnd/>
            <a:tailEnd/>
          </a:ln>
        </p:spPr>
        <p:txBody>
          <a:bodyPr/>
          <a:lstStyle/>
          <a:p>
            <a:endParaRPr lang="en-US"/>
          </a:p>
        </p:txBody>
      </p:sp>
      <p:sp>
        <p:nvSpPr>
          <p:cNvPr id="7173" name="Line 9"/>
          <p:cNvSpPr>
            <a:spLocks noChangeShapeType="1"/>
          </p:cNvSpPr>
          <p:nvPr/>
        </p:nvSpPr>
        <p:spPr bwMode="auto">
          <a:xfrm>
            <a:off x="6731000" y="4714875"/>
            <a:ext cx="0" cy="179388"/>
          </a:xfrm>
          <a:prstGeom prst="line">
            <a:avLst/>
          </a:prstGeom>
          <a:noFill/>
          <a:ln w="38100">
            <a:solidFill>
              <a:schemeClr val="tx1"/>
            </a:solidFill>
            <a:round/>
            <a:headEnd/>
            <a:tailEnd/>
          </a:ln>
        </p:spPr>
        <p:txBody>
          <a:bodyPr/>
          <a:lstStyle/>
          <a:p>
            <a:endParaRPr lang="en-US"/>
          </a:p>
        </p:txBody>
      </p:sp>
      <p:sp>
        <p:nvSpPr>
          <p:cNvPr id="7174" name="Line 10"/>
          <p:cNvSpPr>
            <a:spLocks noChangeShapeType="1"/>
          </p:cNvSpPr>
          <p:nvPr/>
        </p:nvSpPr>
        <p:spPr bwMode="auto">
          <a:xfrm>
            <a:off x="6110288" y="4714875"/>
            <a:ext cx="0" cy="179388"/>
          </a:xfrm>
          <a:prstGeom prst="line">
            <a:avLst/>
          </a:prstGeom>
          <a:noFill/>
          <a:ln w="38100">
            <a:solidFill>
              <a:schemeClr val="tx1"/>
            </a:solidFill>
            <a:round/>
            <a:headEnd/>
            <a:tailEnd/>
          </a:ln>
        </p:spPr>
        <p:txBody>
          <a:bodyPr/>
          <a:lstStyle/>
          <a:p>
            <a:endParaRPr lang="en-US"/>
          </a:p>
        </p:txBody>
      </p:sp>
      <p:sp>
        <p:nvSpPr>
          <p:cNvPr id="7175" name="Line 11"/>
          <p:cNvSpPr>
            <a:spLocks noChangeShapeType="1"/>
          </p:cNvSpPr>
          <p:nvPr/>
        </p:nvSpPr>
        <p:spPr bwMode="auto">
          <a:xfrm>
            <a:off x="5491163" y="4714875"/>
            <a:ext cx="0" cy="179388"/>
          </a:xfrm>
          <a:prstGeom prst="line">
            <a:avLst/>
          </a:prstGeom>
          <a:noFill/>
          <a:ln w="38100">
            <a:solidFill>
              <a:schemeClr val="tx1"/>
            </a:solidFill>
            <a:round/>
            <a:headEnd/>
            <a:tailEnd/>
          </a:ln>
        </p:spPr>
        <p:txBody>
          <a:bodyPr/>
          <a:lstStyle/>
          <a:p>
            <a:endParaRPr lang="en-US"/>
          </a:p>
        </p:txBody>
      </p:sp>
      <p:sp>
        <p:nvSpPr>
          <p:cNvPr id="7176" name="Line 12"/>
          <p:cNvSpPr>
            <a:spLocks noChangeShapeType="1"/>
          </p:cNvSpPr>
          <p:nvPr/>
        </p:nvSpPr>
        <p:spPr bwMode="auto">
          <a:xfrm>
            <a:off x="4870450" y="4714875"/>
            <a:ext cx="0" cy="179388"/>
          </a:xfrm>
          <a:prstGeom prst="line">
            <a:avLst/>
          </a:prstGeom>
          <a:noFill/>
          <a:ln w="38100">
            <a:solidFill>
              <a:schemeClr val="tx1"/>
            </a:solidFill>
            <a:round/>
            <a:headEnd/>
            <a:tailEnd/>
          </a:ln>
        </p:spPr>
        <p:txBody>
          <a:bodyPr/>
          <a:lstStyle/>
          <a:p>
            <a:endParaRPr lang="en-US"/>
          </a:p>
        </p:txBody>
      </p:sp>
      <p:sp>
        <p:nvSpPr>
          <p:cNvPr id="7177" name="Line 13"/>
          <p:cNvSpPr>
            <a:spLocks noChangeShapeType="1"/>
          </p:cNvSpPr>
          <p:nvPr/>
        </p:nvSpPr>
        <p:spPr bwMode="auto">
          <a:xfrm>
            <a:off x="4249738" y="4714875"/>
            <a:ext cx="0" cy="179388"/>
          </a:xfrm>
          <a:prstGeom prst="line">
            <a:avLst/>
          </a:prstGeom>
          <a:noFill/>
          <a:ln w="38100">
            <a:solidFill>
              <a:schemeClr val="tx1"/>
            </a:solidFill>
            <a:round/>
            <a:headEnd/>
            <a:tailEnd/>
          </a:ln>
        </p:spPr>
        <p:txBody>
          <a:bodyPr/>
          <a:lstStyle/>
          <a:p>
            <a:endParaRPr lang="en-US"/>
          </a:p>
        </p:txBody>
      </p:sp>
      <p:sp>
        <p:nvSpPr>
          <p:cNvPr id="7178" name="Line 14"/>
          <p:cNvSpPr>
            <a:spLocks noChangeShapeType="1"/>
          </p:cNvSpPr>
          <p:nvPr/>
        </p:nvSpPr>
        <p:spPr bwMode="auto">
          <a:xfrm>
            <a:off x="3629025" y="4714875"/>
            <a:ext cx="0" cy="179388"/>
          </a:xfrm>
          <a:prstGeom prst="line">
            <a:avLst/>
          </a:prstGeom>
          <a:noFill/>
          <a:ln w="38100">
            <a:solidFill>
              <a:schemeClr val="tx1"/>
            </a:solidFill>
            <a:round/>
            <a:headEnd/>
            <a:tailEnd/>
          </a:ln>
        </p:spPr>
        <p:txBody>
          <a:bodyPr/>
          <a:lstStyle/>
          <a:p>
            <a:endParaRPr lang="en-US"/>
          </a:p>
        </p:txBody>
      </p:sp>
      <p:sp>
        <p:nvSpPr>
          <p:cNvPr id="7179" name="Line 15"/>
          <p:cNvSpPr>
            <a:spLocks noChangeShapeType="1"/>
          </p:cNvSpPr>
          <p:nvPr/>
        </p:nvSpPr>
        <p:spPr bwMode="auto">
          <a:xfrm>
            <a:off x="3008313" y="4714875"/>
            <a:ext cx="0" cy="179388"/>
          </a:xfrm>
          <a:prstGeom prst="line">
            <a:avLst/>
          </a:prstGeom>
          <a:noFill/>
          <a:ln w="38100">
            <a:solidFill>
              <a:schemeClr val="tx1"/>
            </a:solidFill>
            <a:round/>
            <a:headEnd/>
            <a:tailEnd/>
          </a:ln>
        </p:spPr>
        <p:txBody>
          <a:bodyPr/>
          <a:lstStyle/>
          <a:p>
            <a:endParaRPr lang="en-US"/>
          </a:p>
        </p:txBody>
      </p:sp>
      <p:sp>
        <p:nvSpPr>
          <p:cNvPr id="7180" name="Line 16"/>
          <p:cNvSpPr>
            <a:spLocks noChangeShapeType="1"/>
          </p:cNvSpPr>
          <p:nvPr/>
        </p:nvSpPr>
        <p:spPr bwMode="auto">
          <a:xfrm>
            <a:off x="2465388" y="4714875"/>
            <a:ext cx="0" cy="179388"/>
          </a:xfrm>
          <a:prstGeom prst="line">
            <a:avLst/>
          </a:prstGeom>
          <a:noFill/>
          <a:ln w="38100">
            <a:solidFill>
              <a:schemeClr val="tx1"/>
            </a:solidFill>
            <a:round/>
            <a:headEnd/>
            <a:tailEnd/>
          </a:ln>
        </p:spPr>
        <p:txBody>
          <a:bodyPr/>
          <a:lstStyle/>
          <a:p>
            <a:endParaRPr lang="en-US"/>
          </a:p>
        </p:txBody>
      </p:sp>
      <p:sp>
        <p:nvSpPr>
          <p:cNvPr id="7181" name="Rectangle 17"/>
          <p:cNvSpPr>
            <a:spLocks noChangeArrowheads="1"/>
          </p:cNvSpPr>
          <p:nvPr/>
        </p:nvSpPr>
        <p:spPr bwMode="auto">
          <a:xfrm>
            <a:off x="6110288" y="2730500"/>
            <a:ext cx="1784350" cy="1924050"/>
          </a:xfrm>
          <a:prstGeom prst="rect">
            <a:avLst/>
          </a:prstGeom>
          <a:solidFill>
            <a:srgbClr val="333333"/>
          </a:solidFill>
          <a:ln w="76200">
            <a:solidFill>
              <a:srgbClr val="000000"/>
            </a:solidFill>
            <a:miter lim="800000"/>
            <a:headEnd/>
            <a:tailEnd/>
          </a:ln>
        </p:spPr>
        <p:txBody>
          <a:bodyPr wrap="none" anchor="ctr"/>
          <a:lstStyle/>
          <a:p>
            <a:endParaRPr lang="en-US"/>
          </a:p>
        </p:txBody>
      </p:sp>
      <p:sp>
        <p:nvSpPr>
          <p:cNvPr id="7182" name="Text Box 18"/>
          <p:cNvSpPr txBox="1">
            <a:spLocks noChangeArrowheads="1"/>
          </p:cNvSpPr>
          <p:nvPr/>
        </p:nvSpPr>
        <p:spPr bwMode="auto">
          <a:xfrm>
            <a:off x="5664200" y="1752600"/>
            <a:ext cx="2565400" cy="701675"/>
          </a:xfrm>
          <a:prstGeom prst="rect">
            <a:avLst/>
          </a:prstGeom>
          <a:noFill/>
          <a:ln w="9525">
            <a:noFill/>
            <a:miter lim="800000"/>
            <a:headEnd/>
            <a:tailEnd/>
          </a:ln>
        </p:spPr>
        <p:txBody>
          <a:bodyPr wrap="none">
            <a:spAutoFit/>
          </a:bodyPr>
          <a:lstStyle/>
          <a:p>
            <a:pPr algn="ctr"/>
            <a:r>
              <a:rPr lang="en-US" sz="2000" b="1"/>
              <a:t>Forecast Target</a:t>
            </a:r>
          </a:p>
          <a:p>
            <a:pPr algn="ctr"/>
            <a:r>
              <a:rPr lang="en-US" sz="2000" b="1"/>
              <a:t>(April – Jul Volume</a:t>
            </a:r>
            <a:r>
              <a:rPr lang="en-US" sz="2000"/>
              <a:t>)</a:t>
            </a:r>
          </a:p>
        </p:txBody>
      </p:sp>
      <p:sp>
        <p:nvSpPr>
          <p:cNvPr id="7183" name="Text Box 19"/>
          <p:cNvSpPr txBox="1">
            <a:spLocks noChangeArrowheads="1"/>
          </p:cNvSpPr>
          <p:nvPr/>
        </p:nvSpPr>
        <p:spPr bwMode="auto">
          <a:xfrm>
            <a:off x="4114800" y="1752600"/>
            <a:ext cx="1716088" cy="1006475"/>
          </a:xfrm>
          <a:prstGeom prst="rect">
            <a:avLst/>
          </a:prstGeom>
          <a:noFill/>
          <a:ln w="9525">
            <a:noFill/>
            <a:miter lim="800000"/>
            <a:headEnd/>
            <a:tailEnd/>
          </a:ln>
        </p:spPr>
        <p:txBody>
          <a:bodyPr>
            <a:spAutoFit/>
          </a:bodyPr>
          <a:lstStyle/>
          <a:p>
            <a:r>
              <a:rPr lang="en-US" sz="2000" b="1"/>
              <a:t>Forecasts</a:t>
            </a:r>
          </a:p>
          <a:p>
            <a:r>
              <a:rPr lang="en-US" sz="2000" b="1"/>
              <a:t>Begin</a:t>
            </a:r>
          </a:p>
          <a:p>
            <a:r>
              <a:rPr lang="en-US" sz="2000" b="1"/>
              <a:t>Jan 1</a:t>
            </a:r>
          </a:p>
        </p:txBody>
      </p:sp>
      <p:sp>
        <p:nvSpPr>
          <p:cNvPr id="7184" name="Text Box 20"/>
          <p:cNvSpPr txBox="1">
            <a:spLocks noChangeArrowheads="1"/>
          </p:cNvSpPr>
          <p:nvPr/>
        </p:nvSpPr>
        <p:spPr bwMode="auto">
          <a:xfrm>
            <a:off x="2133600" y="2895600"/>
            <a:ext cx="1530350" cy="1006475"/>
          </a:xfrm>
          <a:prstGeom prst="rect">
            <a:avLst/>
          </a:prstGeom>
          <a:noFill/>
          <a:ln w="9525">
            <a:noFill/>
            <a:miter lim="800000"/>
            <a:headEnd/>
            <a:tailEnd/>
          </a:ln>
        </p:spPr>
        <p:txBody>
          <a:bodyPr>
            <a:spAutoFit/>
          </a:bodyPr>
          <a:lstStyle/>
          <a:p>
            <a:pPr algn="ctr"/>
            <a:r>
              <a:rPr lang="en-US" sz="2000" b="1"/>
              <a:t>Early Outlook</a:t>
            </a:r>
          </a:p>
          <a:p>
            <a:pPr algn="ctr"/>
            <a:r>
              <a:rPr lang="en-US" sz="2000" b="1"/>
              <a:t>Period</a:t>
            </a:r>
            <a:endParaRPr lang="en-US" sz="2400" b="1"/>
          </a:p>
        </p:txBody>
      </p:sp>
      <p:sp>
        <p:nvSpPr>
          <p:cNvPr id="7185" name="Text Box 22"/>
          <p:cNvSpPr txBox="1">
            <a:spLocks noChangeArrowheads="1"/>
          </p:cNvSpPr>
          <p:nvPr/>
        </p:nvSpPr>
        <p:spPr bwMode="auto">
          <a:xfrm>
            <a:off x="228600" y="4814888"/>
            <a:ext cx="946150" cy="366712"/>
          </a:xfrm>
          <a:prstGeom prst="rect">
            <a:avLst/>
          </a:prstGeom>
          <a:noFill/>
          <a:ln w="9525">
            <a:noFill/>
            <a:miter lim="800000"/>
            <a:headEnd/>
            <a:tailEnd/>
          </a:ln>
        </p:spPr>
        <p:txBody>
          <a:bodyPr wrap="none">
            <a:spAutoFit/>
          </a:bodyPr>
          <a:lstStyle/>
          <a:p>
            <a:r>
              <a:rPr lang="en-US" b="1">
                <a:latin typeface="Helvetica" pitchFamily="34" charset="0"/>
              </a:rPr>
              <a:t>Month:</a:t>
            </a:r>
          </a:p>
        </p:txBody>
      </p:sp>
      <p:sp>
        <p:nvSpPr>
          <p:cNvPr id="7186" name="Text Box 23"/>
          <p:cNvSpPr txBox="1">
            <a:spLocks noChangeArrowheads="1"/>
          </p:cNvSpPr>
          <p:nvPr/>
        </p:nvSpPr>
        <p:spPr bwMode="auto">
          <a:xfrm>
            <a:off x="992188" y="4837113"/>
            <a:ext cx="8609012" cy="458787"/>
          </a:xfrm>
          <a:prstGeom prst="rect">
            <a:avLst/>
          </a:prstGeom>
          <a:noFill/>
          <a:ln w="9525">
            <a:noFill/>
            <a:miter lim="800000"/>
            <a:headEnd/>
            <a:tailEnd/>
          </a:ln>
        </p:spPr>
        <p:txBody>
          <a:bodyPr>
            <a:spAutoFit/>
          </a:bodyPr>
          <a:lstStyle/>
          <a:p>
            <a:r>
              <a:rPr lang="en-US" sz="2400">
                <a:latin typeface="Helvetica" pitchFamily="34" charset="0"/>
              </a:rPr>
              <a:t>    A   S   O    N     D    J      F     M     A    M    J     J</a:t>
            </a:r>
            <a:endParaRPr lang="en-US" sz="2400">
              <a:latin typeface="Times New Roman" pitchFamily="18" charset="0"/>
            </a:endParaRPr>
          </a:p>
        </p:txBody>
      </p:sp>
      <p:sp>
        <p:nvSpPr>
          <p:cNvPr id="7187" name="Line 24"/>
          <p:cNvSpPr>
            <a:spLocks noChangeShapeType="1"/>
          </p:cNvSpPr>
          <p:nvPr/>
        </p:nvSpPr>
        <p:spPr bwMode="auto">
          <a:xfrm flipV="1">
            <a:off x="1447800" y="4714875"/>
            <a:ext cx="6446838" cy="9525"/>
          </a:xfrm>
          <a:prstGeom prst="line">
            <a:avLst/>
          </a:prstGeom>
          <a:noFill/>
          <a:ln w="38100">
            <a:solidFill>
              <a:schemeClr val="tx1"/>
            </a:solidFill>
            <a:round/>
            <a:headEnd/>
            <a:tailEnd/>
          </a:ln>
        </p:spPr>
        <p:txBody>
          <a:bodyPr/>
          <a:lstStyle/>
          <a:p>
            <a:endParaRPr lang="en-US"/>
          </a:p>
        </p:txBody>
      </p:sp>
      <p:sp>
        <p:nvSpPr>
          <p:cNvPr id="7188" name="Line 26"/>
          <p:cNvSpPr>
            <a:spLocks noChangeShapeType="1"/>
          </p:cNvSpPr>
          <p:nvPr/>
        </p:nvSpPr>
        <p:spPr bwMode="auto">
          <a:xfrm>
            <a:off x="4249738" y="2730500"/>
            <a:ext cx="0" cy="1984375"/>
          </a:xfrm>
          <a:prstGeom prst="line">
            <a:avLst/>
          </a:prstGeom>
          <a:noFill/>
          <a:ln w="38100">
            <a:solidFill>
              <a:schemeClr val="tx1"/>
            </a:solidFill>
            <a:round/>
            <a:headEnd/>
            <a:tailEnd type="triangle" w="med" len="med"/>
          </a:ln>
        </p:spPr>
        <p:txBody>
          <a:bodyPr/>
          <a:lstStyle/>
          <a:p>
            <a:endParaRPr lang="en-US"/>
          </a:p>
        </p:txBody>
      </p:sp>
      <p:sp>
        <p:nvSpPr>
          <p:cNvPr id="7189" name="Line 27"/>
          <p:cNvSpPr>
            <a:spLocks noChangeShapeType="1"/>
          </p:cNvSpPr>
          <p:nvPr/>
        </p:nvSpPr>
        <p:spPr bwMode="auto">
          <a:xfrm>
            <a:off x="1535113" y="2790825"/>
            <a:ext cx="0" cy="1924050"/>
          </a:xfrm>
          <a:prstGeom prst="line">
            <a:avLst/>
          </a:prstGeom>
          <a:noFill/>
          <a:ln w="38100">
            <a:solidFill>
              <a:schemeClr val="tx1"/>
            </a:solidFill>
            <a:round/>
            <a:headEnd/>
            <a:tailEnd type="triangle" w="med" len="med"/>
          </a:ln>
        </p:spPr>
        <p:txBody>
          <a:bodyPr/>
          <a:lstStyle/>
          <a:p>
            <a:endParaRPr lang="en-US"/>
          </a:p>
        </p:txBody>
      </p:sp>
      <p:sp>
        <p:nvSpPr>
          <p:cNvPr id="7190" name="Text Box 28"/>
          <p:cNvSpPr txBox="1">
            <a:spLocks noChangeArrowheads="1"/>
          </p:cNvSpPr>
          <p:nvPr/>
        </p:nvSpPr>
        <p:spPr bwMode="auto">
          <a:xfrm>
            <a:off x="990600" y="2362200"/>
            <a:ext cx="1066800" cy="396875"/>
          </a:xfrm>
          <a:prstGeom prst="rect">
            <a:avLst/>
          </a:prstGeom>
          <a:noFill/>
          <a:ln w="9525">
            <a:noFill/>
            <a:miter lim="800000"/>
            <a:headEnd/>
            <a:tailEnd/>
          </a:ln>
        </p:spPr>
        <p:txBody>
          <a:bodyPr>
            <a:spAutoFit/>
          </a:bodyPr>
          <a:lstStyle/>
          <a:p>
            <a:r>
              <a:rPr lang="en-US" sz="2000" b="1"/>
              <a:t>August</a:t>
            </a:r>
            <a:endParaRPr lang="en-US" sz="2400" b="1"/>
          </a:p>
        </p:txBody>
      </p:sp>
      <p:sp>
        <p:nvSpPr>
          <p:cNvPr id="7191" name="Line 29"/>
          <p:cNvSpPr>
            <a:spLocks noChangeShapeType="1"/>
          </p:cNvSpPr>
          <p:nvPr/>
        </p:nvSpPr>
        <p:spPr bwMode="auto">
          <a:xfrm>
            <a:off x="4267200" y="5334000"/>
            <a:ext cx="0" cy="1143000"/>
          </a:xfrm>
          <a:prstGeom prst="line">
            <a:avLst/>
          </a:prstGeom>
          <a:noFill/>
          <a:ln w="38100">
            <a:solidFill>
              <a:schemeClr val="tx1"/>
            </a:solidFill>
            <a:round/>
            <a:headEnd/>
            <a:tailEnd/>
          </a:ln>
        </p:spPr>
        <p:txBody>
          <a:bodyPr/>
          <a:lstStyle/>
          <a:p>
            <a:endParaRPr lang="en-US"/>
          </a:p>
        </p:txBody>
      </p:sp>
      <p:sp>
        <p:nvSpPr>
          <p:cNvPr id="7192" name="Text Box 31"/>
          <p:cNvSpPr txBox="1">
            <a:spLocks noChangeArrowheads="1"/>
          </p:cNvSpPr>
          <p:nvPr/>
        </p:nvSpPr>
        <p:spPr bwMode="auto">
          <a:xfrm>
            <a:off x="1752600" y="5562600"/>
            <a:ext cx="2370138" cy="942975"/>
          </a:xfrm>
          <a:prstGeom prst="rect">
            <a:avLst/>
          </a:prstGeom>
          <a:noFill/>
          <a:ln w="9525">
            <a:noFill/>
            <a:miter lim="800000"/>
            <a:headEnd/>
            <a:tailEnd/>
          </a:ln>
        </p:spPr>
        <p:txBody>
          <a:bodyPr wrap="none">
            <a:spAutoFit/>
          </a:bodyPr>
          <a:lstStyle/>
          <a:p>
            <a:r>
              <a:rPr lang="en-US" sz="1400" b="1" dirty="0">
                <a:solidFill>
                  <a:srgbClr val="FFFF00"/>
                </a:solidFill>
              </a:rPr>
              <a:t>Historical Observations</a:t>
            </a:r>
          </a:p>
          <a:p>
            <a:r>
              <a:rPr lang="en-US" sz="1400" b="1" dirty="0">
                <a:solidFill>
                  <a:srgbClr val="FFFF00"/>
                </a:solidFill>
              </a:rPr>
              <a:t>Streamflow (recession)</a:t>
            </a:r>
          </a:p>
          <a:p>
            <a:r>
              <a:rPr lang="en-US" sz="1400" b="1" dirty="0">
                <a:solidFill>
                  <a:srgbClr val="FFFF00"/>
                </a:solidFill>
              </a:rPr>
              <a:t>Soil Moisture Conditions</a:t>
            </a:r>
          </a:p>
          <a:p>
            <a:r>
              <a:rPr lang="en-US" sz="1400" b="1" dirty="0">
                <a:solidFill>
                  <a:srgbClr val="FFFF00"/>
                </a:solidFill>
              </a:rPr>
              <a:t>Climate Forecasts/Indices</a:t>
            </a:r>
          </a:p>
        </p:txBody>
      </p:sp>
      <p:sp>
        <p:nvSpPr>
          <p:cNvPr id="7193" name="AutoShape 32"/>
          <p:cNvSpPr>
            <a:spLocks/>
          </p:cNvSpPr>
          <p:nvPr/>
        </p:nvSpPr>
        <p:spPr bwMode="auto">
          <a:xfrm>
            <a:off x="1600200" y="5562600"/>
            <a:ext cx="152400" cy="914400"/>
          </a:xfrm>
          <a:prstGeom prst="lef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7194" name="Text Box 33"/>
          <p:cNvSpPr txBox="1">
            <a:spLocks noChangeArrowheads="1"/>
          </p:cNvSpPr>
          <p:nvPr/>
        </p:nvSpPr>
        <p:spPr bwMode="auto">
          <a:xfrm>
            <a:off x="609600" y="5781675"/>
            <a:ext cx="884238" cy="581025"/>
          </a:xfrm>
          <a:prstGeom prst="rect">
            <a:avLst/>
          </a:prstGeom>
          <a:noFill/>
          <a:ln w="9525">
            <a:noFill/>
            <a:miter lim="800000"/>
            <a:headEnd/>
            <a:tailEnd/>
          </a:ln>
        </p:spPr>
        <p:txBody>
          <a:bodyPr wrap="none">
            <a:spAutoFit/>
          </a:bodyPr>
          <a:lstStyle/>
          <a:p>
            <a:r>
              <a:rPr lang="en-US" sz="1600"/>
              <a:t>Outlook</a:t>
            </a:r>
          </a:p>
          <a:p>
            <a:r>
              <a:rPr lang="en-US" sz="1600"/>
              <a:t>Drivers</a:t>
            </a:r>
          </a:p>
        </p:txBody>
      </p:sp>
      <p:sp>
        <p:nvSpPr>
          <p:cNvPr id="7195" name="AutoShape 35"/>
          <p:cNvSpPr>
            <a:spLocks/>
          </p:cNvSpPr>
          <p:nvPr/>
        </p:nvSpPr>
        <p:spPr bwMode="auto">
          <a:xfrm>
            <a:off x="7620000" y="5461000"/>
            <a:ext cx="152400" cy="1066800"/>
          </a:xfrm>
          <a:prstGeom prst="rightBrace">
            <a:avLst>
              <a:gd name="adj1" fmla="val 58333"/>
              <a:gd name="adj2" fmla="val 50000"/>
            </a:avLst>
          </a:prstGeom>
          <a:noFill/>
          <a:ln w="9525">
            <a:solidFill>
              <a:schemeClr val="tx1"/>
            </a:solidFill>
            <a:round/>
            <a:headEnd/>
            <a:tailEnd/>
          </a:ln>
        </p:spPr>
        <p:txBody>
          <a:bodyPr wrap="none" anchor="ctr"/>
          <a:lstStyle/>
          <a:p>
            <a:endParaRPr lang="en-US"/>
          </a:p>
        </p:txBody>
      </p:sp>
      <p:sp>
        <p:nvSpPr>
          <p:cNvPr id="7196" name="Text Box 37"/>
          <p:cNvSpPr txBox="1">
            <a:spLocks noChangeArrowheads="1"/>
          </p:cNvSpPr>
          <p:nvPr/>
        </p:nvSpPr>
        <p:spPr bwMode="auto">
          <a:xfrm>
            <a:off x="4356100" y="5410200"/>
            <a:ext cx="3217863" cy="1155700"/>
          </a:xfrm>
          <a:prstGeom prst="rect">
            <a:avLst/>
          </a:prstGeom>
          <a:noFill/>
          <a:ln w="9525">
            <a:noFill/>
            <a:miter lim="800000"/>
            <a:headEnd/>
            <a:tailEnd/>
          </a:ln>
        </p:spPr>
        <p:txBody>
          <a:bodyPr wrap="none">
            <a:spAutoFit/>
          </a:bodyPr>
          <a:lstStyle/>
          <a:p>
            <a:r>
              <a:rPr lang="en-US" sz="1400" b="1" dirty="0">
                <a:solidFill>
                  <a:srgbClr val="FFFF00"/>
                </a:solidFill>
              </a:rPr>
              <a:t>Observed snow water equivalent</a:t>
            </a:r>
          </a:p>
          <a:p>
            <a:r>
              <a:rPr lang="en-US" sz="1400" b="1" dirty="0">
                <a:solidFill>
                  <a:srgbClr val="FFFF00"/>
                </a:solidFill>
              </a:rPr>
              <a:t>Observed Precipitation</a:t>
            </a:r>
          </a:p>
          <a:p>
            <a:r>
              <a:rPr lang="en-US" sz="1400" b="1" dirty="0">
                <a:solidFill>
                  <a:srgbClr val="FFFF00"/>
                </a:solidFill>
              </a:rPr>
              <a:t>Observed Streamflow</a:t>
            </a:r>
          </a:p>
          <a:p>
            <a:r>
              <a:rPr lang="en-US" sz="1400" b="1" dirty="0">
                <a:solidFill>
                  <a:srgbClr val="FFFF00"/>
                </a:solidFill>
              </a:rPr>
              <a:t>Updated Soil Moisture Conditions</a:t>
            </a:r>
          </a:p>
          <a:p>
            <a:r>
              <a:rPr lang="en-US" sz="1400" b="1" dirty="0">
                <a:solidFill>
                  <a:srgbClr val="FFFF00"/>
                </a:solidFill>
              </a:rPr>
              <a:t>Updated Climate/Weather Forecasts</a:t>
            </a:r>
          </a:p>
        </p:txBody>
      </p:sp>
      <p:sp>
        <p:nvSpPr>
          <p:cNvPr id="7197" name="Text Box 38"/>
          <p:cNvSpPr txBox="1">
            <a:spLocks noChangeArrowheads="1"/>
          </p:cNvSpPr>
          <p:nvPr/>
        </p:nvSpPr>
        <p:spPr bwMode="auto">
          <a:xfrm>
            <a:off x="7880350" y="5743575"/>
            <a:ext cx="974725" cy="581025"/>
          </a:xfrm>
          <a:prstGeom prst="rect">
            <a:avLst/>
          </a:prstGeom>
          <a:noFill/>
          <a:ln w="9525">
            <a:noFill/>
            <a:miter lim="800000"/>
            <a:headEnd/>
            <a:tailEnd/>
          </a:ln>
        </p:spPr>
        <p:txBody>
          <a:bodyPr wrap="none">
            <a:spAutoFit/>
          </a:bodyPr>
          <a:lstStyle/>
          <a:p>
            <a:r>
              <a:rPr lang="en-US" sz="1600"/>
              <a:t>Forecast</a:t>
            </a:r>
          </a:p>
          <a:p>
            <a:r>
              <a:rPr lang="en-US" sz="1600"/>
              <a:t>Drivers</a:t>
            </a:r>
          </a:p>
        </p:txBody>
      </p:sp>
      <p:sp>
        <p:nvSpPr>
          <p:cNvPr id="34" name="Rectangle 2"/>
          <p:cNvSpPr txBox="1">
            <a:spLocks noChangeArrowheads="1"/>
          </p:cNvSpPr>
          <p:nvPr/>
        </p:nvSpPr>
        <p:spPr bwMode="auto">
          <a:xfrm>
            <a:off x="457200" y="0"/>
            <a:ext cx="8229600" cy="1143000"/>
          </a:xfrm>
          <a:prstGeom prst="rect">
            <a:avLst/>
          </a:prstGeom>
          <a:noFill/>
          <a:ln w="9525">
            <a:noFill/>
            <a:miter lim="800000"/>
            <a:headEnd/>
            <a:tailEnd/>
          </a:ln>
          <a:effectLst>
            <a:outerShdw blurRad="63500" dist="17961" dir="2700000" algn="ctr" rotWithShape="0">
              <a:srgbClr val="66FF66">
                <a:alpha val="50000"/>
              </a:srgbClr>
            </a:outerShdw>
          </a:effectLst>
        </p:spPr>
        <p:txBody>
          <a:bodyPr anchor="ctr"/>
          <a:lstStyle/>
          <a:p>
            <a:pPr defTabSz="457200">
              <a:lnSpc>
                <a:spcPct val="75000"/>
              </a:lnSpc>
              <a:defRPr/>
            </a:pPr>
            <a:r>
              <a:rPr lang="en-US" sz="4000" b="1" kern="0" dirty="0">
                <a:solidFill>
                  <a:srgbClr val="006600"/>
                </a:solidFill>
                <a:latin typeface="Courier New" pitchFamily="49" charset="0"/>
                <a:ea typeface="ＭＳ Ｐゴシック" pitchFamily="-65" charset="-128"/>
                <a:cs typeface="Courier New" pitchFamily="49" charset="0"/>
              </a:rPr>
              <a:t>Water Supply Forecasts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9" name="Slide Number Placeholder 2"/>
          <p:cNvSpPr>
            <a:spLocks noGrp="1"/>
          </p:cNvSpPr>
          <p:nvPr>
            <p:ph type="sldNum" sz="quarter" idx="11"/>
          </p:nvPr>
        </p:nvSpPr>
        <p:spPr/>
        <p:txBody>
          <a:bodyPr/>
          <a:lstStyle/>
          <a:p>
            <a:pPr>
              <a:defRPr/>
            </a:pPr>
            <a:fld id="{28939CF4-E128-43D6-B290-05719F74704E}" type="slidenum">
              <a:rPr lang="en-US" smtClean="0">
                <a:latin typeface="TradeGothicBoldTwo"/>
                <a:ea typeface="ＭＳ Ｐゴシック" pitchFamily="34" charset="-128"/>
              </a:rPr>
              <a:pPr>
                <a:defRPr/>
              </a:pPr>
              <a:t>6</a:t>
            </a:fld>
            <a:endParaRPr lang="en-US" smtClean="0">
              <a:latin typeface="TradeGothicBoldTwo"/>
              <a:ea typeface="ＭＳ Ｐゴシック" pitchFamily="34" charset="-128"/>
            </a:endParaRPr>
          </a:p>
        </p:txBody>
      </p:sp>
      <p:pic>
        <p:nvPicPr>
          <p:cNvPr id="14340" name="Picture 3" descr="ImageC.jpg"/>
          <p:cNvPicPr>
            <a:picLocks noChangeAspect="1"/>
          </p:cNvPicPr>
          <p:nvPr/>
        </p:nvPicPr>
        <p:blipFill>
          <a:blip r:embed="rId2"/>
          <a:srcRect/>
          <a:stretch>
            <a:fillRect/>
          </a:stretch>
        </p:blipFill>
        <p:spPr bwMode="auto">
          <a:xfrm>
            <a:off x="38100" y="2955373"/>
            <a:ext cx="3695700" cy="3521627"/>
          </a:xfrm>
          <a:prstGeom prst="rect">
            <a:avLst/>
          </a:prstGeom>
          <a:noFill/>
          <a:ln w="9525">
            <a:noFill/>
            <a:miter lim="800000"/>
            <a:headEnd/>
            <a:tailEnd/>
          </a:ln>
        </p:spPr>
      </p:pic>
      <p:pic>
        <p:nvPicPr>
          <p:cNvPr id="14341" name="Picture 4" descr="ImageD.jpg"/>
          <p:cNvPicPr>
            <a:picLocks noChangeAspect="1"/>
          </p:cNvPicPr>
          <p:nvPr/>
        </p:nvPicPr>
        <p:blipFill>
          <a:blip r:embed="rId3"/>
          <a:srcRect/>
          <a:stretch>
            <a:fillRect/>
          </a:stretch>
        </p:blipFill>
        <p:spPr bwMode="auto">
          <a:xfrm>
            <a:off x="4648200" y="3359150"/>
            <a:ext cx="4276725" cy="2889250"/>
          </a:xfrm>
          <a:prstGeom prst="rect">
            <a:avLst/>
          </a:prstGeom>
          <a:noFill/>
          <a:ln w="9525">
            <a:noFill/>
            <a:miter lim="800000"/>
            <a:headEnd/>
            <a:tailEnd/>
          </a:ln>
        </p:spPr>
      </p:pic>
      <p:sp>
        <p:nvSpPr>
          <p:cNvPr id="14342" name="Line 17"/>
          <p:cNvSpPr>
            <a:spLocks noChangeShapeType="1"/>
          </p:cNvSpPr>
          <p:nvPr/>
        </p:nvSpPr>
        <p:spPr bwMode="auto">
          <a:xfrm flipH="1" flipV="1">
            <a:off x="2514600" y="4038600"/>
            <a:ext cx="2133600" cy="0"/>
          </a:xfrm>
          <a:prstGeom prst="line">
            <a:avLst/>
          </a:prstGeom>
          <a:noFill/>
          <a:ln w="50800">
            <a:solidFill>
              <a:schemeClr val="tx1"/>
            </a:solidFill>
            <a:round/>
            <a:headEnd/>
            <a:tailEnd type="triangle" w="med" len="med"/>
          </a:ln>
        </p:spPr>
        <p:txBody>
          <a:bodyPr/>
          <a:lstStyle/>
          <a:p>
            <a:endParaRPr lang="en-US"/>
          </a:p>
        </p:txBody>
      </p:sp>
      <p:sp>
        <p:nvSpPr>
          <p:cNvPr id="7" name="Rectangle 3"/>
          <p:cNvSpPr txBox="1">
            <a:spLocks noChangeArrowheads="1"/>
          </p:cNvSpPr>
          <p:nvPr/>
        </p:nvSpPr>
        <p:spPr bwMode="auto">
          <a:xfrm>
            <a:off x="228600" y="609600"/>
            <a:ext cx="86106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tabLst/>
              <a:defRPr/>
            </a:pPr>
            <a:r>
              <a:rPr kumimoji="0" lang="en-US"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Using historical</a:t>
            </a:r>
            <a:r>
              <a:rPr lang="en-US" b="1" kern="0" dirty="0" smtClean="0">
                <a:latin typeface="Courier New" pitchFamily="49" charset="0"/>
                <a:cs typeface="Courier New" pitchFamily="49" charset="0"/>
              </a:rPr>
              <a:t> data – relationships </a:t>
            </a:r>
            <a:r>
              <a:rPr kumimoji="0" lang="en-US" b="1" i="0" u="none" strike="noStrike" kern="0" cap="none" spc="0" normalizeH="0" noProof="0" dirty="0" smtClean="0">
                <a:ln>
                  <a:noFill/>
                </a:ln>
                <a:solidFill>
                  <a:schemeClr val="tx1"/>
                </a:solidFill>
                <a:effectLst/>
                <a:uLnTx/>
                <a:uFillTx/>
                <a:latin typeface="Courier New" pitchFamily="49" charset="0"/>
                <a:cs typeface="Courier New" pitchFamily="49" charset="0"/>
              </a:rPr>
              <a:t>were developed between streamflow and snowpack / precipitation conditions throughout the season.</a:t>
            </a:r>
            <a:endParaRPr kumimoji="0" lang="en-US" b="1" i="0" u="none" strike="noStrike" kern="0" cap="none" spc="0" normalizeH="0" baseline="0" noProof="0" dirty="0" smtClean="0">
              <a:ln>
                <a:noFill/>
              </a:ln>
              <a:solidFill>
                <a:schemeClr val="tx1"/>
              </a:solidFill>
              <a:effectLst/>
              <a:uLnTx/>
              <a:uFillTx/>
              <a:latin typeface="Courier New" pitchFamily="49" charset="0"/>
              <a:cs typeface="Courier New" pitchFamily="49" charset="0"/>
            </a:endParaRPr>
          </a:p>
          <a:p>
            <a:pPr lvl="5" eaLnBrk="0" hangingPunct="0">
              <a:spcBef>
                <a:spcPct val="50000"/>
              </a:spcBef>
              <a:buFont typeface="Wingdings" pitchFamily="2" charset="2"/>
              <a:buChar char="Ø"/>
            </a:pPr>
            <a:r>
              <a:rPr kumimoji="0" lang="en-US" b="1" i="0" u="none" strike="noStrike" kern="0" cap="none" spc="0" normalizeH="0" baseline="0" noProof="0" dirty="0" smtClean="0">
                <a:ln>
                  <a:noFill/>
                </a:ln>
                <a:solidFill>
                  <a:schemeClr val="tx1"/>
                </a:solidFill>
                <a:effectLst/>
                <a:uLnTx/>
                <a:uFillTx/>
                <a:latin typeface="Courier New" pitchFamily="49" charset="0"/>
                <a:cs typeface="Courier New" pitchFamily="49" charset="0"/>
              </a:rPr>
              <a:t> Statistical Equations</a:t>
            </a:r>
            <a:endParaRPr kumimoji="0" lang="en-US" sz="2400" b="0" i="0" u="none" strike="noStrike" kern="0" cap="none" spc="0" normalizeH="0" baseline="0" noProof="0" dirty="0" smtClean="0">
              <a:ln>
                <a:noFill/>
              </a:ln>
              <a:solidFill>
                <a:schemeClr val="tx1"/>
              </a:solidFill>
              <a:effectLst/>
              <a:uLnTx/>
              <a:uFillTx/>
              <a:latin typeface="+mn-lt"/>
              <a:ea typeface="ＭＳ Ｐゴシック" pitchFamily="34" charset="-128"/>
              <a:cs typeface="ＭＳ Ｐゴシック" pitchFamily="-110" charset="-128"/>
            </a:endParaRPr>
          </a:p>
          <a:p>
            <a:pPr marL="0" marR="0" lvl="0" indent="0" algn="l" defTabSz="914400" rtl="0" eaLnBrk="1" fontAlgn="base" latinLnBrk="0" hangingPunct="1">
              <a:lnSpc>
                <a:spcPct val="70000"/>
              </a:lnSpc>
              <a:spcBef>
                <a:spcPct val="35000"/>
              </a:spcBef>
              <a:spcAft>
                <a:spcPct val="0"/>
              </a:spcAft>
              <a:buClrTx/>
              <a:buSzTx/>
              <a:buFontTx/>
              <a:buNone/>
              <a:tabLst/>
              <a:defRPr/>
            </a:pPr>
            <a:endParaRPr kumimoji="0" lang="en-US" sz="2400" b="1" i="1" u="none" strike="noStrike" kern="0" cap="none" spc="0" normalizeH="0" baseline="0" noProof="0" dirty="0" smtClean="0">
              <a:ln>
                <a:noFill/>
              </a:ln>
              <a:solidFill>
                <a:srgbClr val="FFFFFF"/>
              </a:solidFill>
              <a:effectLst/>
              <a:uLnTx/>
              <a:uFillTx/>
              <a:latin typeface="+mn-lt"/>
              <a:ea typeface="ＭＳ Ｐゴシック" pitchFamily="34" charset="-128"/>
              <a:cs typeface="ＭＳ Ｐゴシック" pitchFamily="-110" charset="-128"/>
            </a:endParaRPr>
          </a:p>
        </p:txBody>
      </p:sp>
      <p:sp>
        <p:nvSpPr>
          <p:cNvPr id="8" name="TextBox 7"/>
          <p:cNvSpPr txBox="1"/>
          <p:nvPr/>
        </p:nvSpPr>
        <p:spPr>
          <a:xfrm>
            <a:off x="609600" y="4724400"/>
            <a:ext cx="1981200" cy="584775"/>
          </a:xfrm>
          <a:prstGeom prst="rect">
            <a:avLst/>
          </a:prstGeom>
          <a:solidFill>
            <a:srgbClr val="CCFFFF">
              <a:alpha val="42000"/>
            </a:srgbClr>
          </a:solidFill>
        </p:spPr>
        <p:txBody>
          <a:bodyPr wrap="square" rtlCol="0">
            <a:spAutoFit/>
          </a:bodyPr>
          <a:lstStyle/>
          <a:p>
            <a:pPr algn="ctr"/>
            <a:r>
              <a:rPr lang="en-US" sz="1600" b="1" dirty="0" smtClean="0">
                <a:latin typeface="Courier New" pitchFamily="49" charset="0"/>
                <a:cs typeface="Courier New" pitchFamily="49" charset="0"/>
              </a:rPr>
              <a:t>Pagosa Springs Basin</a:t>
            </a:r>
            <a:endParaRPr lang="en-US" sz="1600" b="1" dirty="0">
              <a:latin typeface="Courier New" pitchFamily="49" charset="0"/>
              <a:cs typeface="Courier New" pitchFamily="49" charset="0"/>
            </a:endParaRPr>
          </a:p>
        </p:txBody>
      </p:sp>
      <p:sp>
        <p:nvSpPr>
          <p:cNvPr id="9" name="Rectangle 2"/>
          <p:cNvSpPr txBox="1">
            <a:spLocks noChangeArrowheads="1"/>
          </p:cNvSpPr>
          <p:nvPr/>
        </p:nvSpPr>
        <p:spPr bwMode="auto">
          <a:xfrm>
            <a:off x="0" y="-76200"/>
            <a:ext cx="73914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75000"/>
              </a:lnSpc>
              <a:spcBef>
                <a:spcPct val="0"/>
              </a:spcBef>
              <a:spcAft>
                <a:spcPct val="0"/>
              </a:spcAft>
              <a:buClrTx/>
              <a:buSzTx/>
              <a:buFontTx/>
              <a:buNone/>
              <a:tabLst/>
              <a:defRPr/>
            </a:pPr>
            <a:r>
              <a:rPr kumimoji="0" lang="en-US" sz="3200" b="1" i="0" u="none" strike="noStrike" kern="0" cap="none" spc="0" normalizeH="0" baseline="0" noProof="0" dirty="0" smtClean="0">
                <a:ln>
                  <a:noFill/>
                </a:ln>
                <a:solidFill>
                  <a:srgbClr val="006600"/>
                </a:solidFill>
                <a:effectLst/>
                <a:uLnTx/>
                <a:uFillTx/>
                <a:latin typeface="Courier New" pitchFamily="49" charset="0"/>
                <a:ea typeface="ＭＳ Ｐゴシック" pitchFamily="-65" charset="-128"/>
                <a:cs typeface="Courier New" pitchFamily="49" charset="0"/>
              </a:rPr>
              <a:t>Water Supply Forecast Methods</a:t>
            </a:r>
          </a:p>
        </p:txBody>
      </p:sp>
      <p:sp>
        <p:nvSpPr>
          <p:cNvPr id="11" name="Rectangle 3"/>
          <p:cNvSpPr txBox="1">
            <a:spLocks noChangeArrowheads="1"/>
          </p:cNvSpPr>
          <p:nvPr/>
        </p:nvSpPr>
        <p:spPr bwMode="auto">
          <a:xfrm>
            <a:off x="381000" y="2209800"/>
            <a:ext cx="8610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50000"/>
              </a:spcBef>
              <a:spcAft>
                <a:spcPct val="0"/>
              </a:spcAft>
              <a:buClrTx/>
              <a:buSzTx/>
              <a:tabLst/>
              <a:defRPr/>
            </a:pPr>
            <a:r>
              <a:rPr lang="en-US" sz="1600" b="1" kern="0" dirty="0" smtClean="0">
                <a:latin typeface="Courier New" pitchFamily="49" charset="0"/>
                <a:cs typeface="Courier New" pitchFamily="49" charset="0"/>
              </a:rPr>
              <a:t>April Eqn: Apr-Jul Runoff = 3.71 * USJC2 + 4.22 * WCSC2 – 32.92</a:t>
            </a:r>
            <a:endParaRPr kumimoji="0" lang="en-US" sz="1600" b="1" i="0" u="none" strike="noStrike" kern="0" cap="none" spc="0" normalizeH="0" baseline="0" noProof="0" dirty="0" smtClean="0">
              <a:ln>
                <a:noFill/>
              </a:ln>
              <a:solidFill>
                <a:schemeClr val="tx1"/>
              </a:solidFill>
              <a:effectLst/>
              <a:uLnTx/>
              <a:uFillTx/>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32" name="Text Box 4"/>
          <p:cNvSpPr txBox="1">
            <a:spLocks noChangeArrowheads="1"/>
          </p:cNvSpPr>
          <p:nvPr/>
        </p:nvSpPr>
        <p:spPr bwMode="auto">
          <a:xfrm>
            <a:off x="304800" y="990600"/>
            <a:ext cx="8686800" cy="5216813"/>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dirty="0"/>
              <a:t> </a:t>
            </a:r>
            <a:r>
              <a:rPr lang="en-US" b="1" dirty="0"/>
              <a:t>Statistical Water Supply (SWS)</a:t>
            </a:r>
          </a:p>
          <a:p>
            <a:pPr lvl="1">
              <a:spcBef>
                <a:spcPct val="50000"/>
              </a:spcBef>
              <a:buFont typeface="Wingdings" pitchFamily="2" charset="2"/>
              <a:buChar char="§"/>
            </a:pPr>
            <a:r>
              <a:rPr lang="en-US" sz="1600" dirty="0"/>
              <a:t> Statistical Regression Equations</a:t>
            </a:r>
          </a:p>
          <a:p>
            <a:pPr lvl="1">
              <a:spcBef>
                <a:spcPct val="50000"/>
              </a:spcBef>
              <a:buFont typeface="Wingdings" pitchFamily="2" charset="2"/>
              <a:buChar char="§"/>
            </a:pPr>
            <a:r>
              <a:rPr lang="en-US" sz="1600" dirty="0"/>
              <a:t> Primary method from 1940’s to mid 1990’s.</a:t>
            </a:r>
          </a:p>
          <a:p>
            <a:pPr lvl="1">
              <a:spcBef>
                <a:spcPct val="50000"/>
              </a:spcBef>
              <a:buFont typeface="Wingdings" pitchFamily="2" charset="2"/>
              <a:buChar char="§"/>
            </a:pPr>
            <a:r>
              <a:rPr lang="en-US" sz="1600" dirty="0"/>
              <a:t> Historical Relationships between </a:t>
            </a:r>
            <a:r>
              <a:rPr lang="en-US" sz="1600" dirty="0" smtClean="0"/>
              <a:t>streamflow</a:t>
            </a:r>
            <a:r>
              <a:rPr lang="en-US" sz="1600" dirty="0"/>
              <a:t>, snow, &amp; precipitation (1971-2000+)</a:t>
            </a:r>
          </a:p>
          <a:p>
            <a:pPr lvl="1">
              <a:spcBef>
                <a:spcPct val="50000"/>
              </a:spcBef>
              <a:buFont typeface="Wingdings" pitchFamily="2" charset="2"/>
              <a:buChar char="§"/>
            </a:pPr>
            <a:r>
              <a:rPr lang="en-US" sz="1600" dirty="0"/>
              <a:t> Tied to first of the month data and for a fixed runoff period (inflexible)</a:t>
            </a:r>
          </a:p>
          <a:p>
            <a:pPr lvl="1">
              <a:spcBef>
                <a:spcPct val="50000"/>
              </a:spcBef>
              <a:buFont typeface="Wingdings" pitchFamily="2" charset="2"/>
              <a:buNone/>
            </a:pPr>
            <a:endParaRPr lang="en-US" sz="1600" dirty="0"/>
          </a:p>
          <a:p>
            <a:pPr>
              <a:spcBef>
                <a:spcPct val="50000"/>
              </a:spcBef>
              <a:buFont typeface="Wingdings" pitchFamily="2" charset="2"/>
              <a:buChar char="Ø"/>
            </a:pPr>
            <a:r>
              <a:rPr lang="en-US" b="1" dirty="0"/>
              <a:t> Ensemble Streamflow Prediction  (ESP)</a:t>
            </a:r>
          </a:p>
          <a:p>
            <a:pPr lvl="1">
              <a:spcBef>
                <a:spcPct val="50000"/>
              </a:spcBef>
              <a:buFont typeface="Wingdings" pitchFamily="2" charset="2"/>
              <a:buChar char="§"/>
            </a:pPr>
            <a:r>
              <a:rPr lang="en-US" sz="1600" dirty="0"/>
              <a:t> A component of </a:t>
            </a:r>
            <a:r>
              <a:rPr lang="en-US" sz="1600" dirty="0" smtClean="0"/>
              <a:t>the operational model being run at the RFC.</a:t>
            </a:r>
            <a:endParaRPr lang="en-US" sz="1600" dirty="0"/>
          </a:p>
          <a:p>
            <a:pPr lvl="1">
              <a:spcBef>
                <a:spcPct val="50000"/>
              </a:spcBef>
              <a:buFont typeface="Wingdings" pitchFamily="2" charset="2"/>
              <a:buChar char="§"/>
            </a:pPr>
            <a:r>
              <a:rPr lang="en-US" sz="1600" dirty="0"/>
              <a:t> Continuous </a:t>
            </a:r>
            <a:r>
              <a:rPr lang="en-US" sz="1600" i="1" dirty="0"/>
              <a:t>real time</a:t>
            </a:r>
            <a:r>
              <a:rPr lang="en-US" sz="1600" dirty="0"/>
              <a:t> inputs </a:t>
            </a:r>
            <a:r>
              <a:rPr lang="en-US" sz="1600" dirty="0" smtClean="0"/>
              <a:t>of observed and forecast temperatures &amp; precipitation.</a:t>
            </a:r>
            <a:endParaRPr lang="en-US" sz="1600" dirty="0"/>
          </a:p>
          <a:p>
            <a:pPr lvl="1">
              <a:spcBef>
                <a:spcPct val="50000"/>
              </a:spcBef>
              <a:buFont typeface="Wingdings" pitchFamily="2" charset="2"/>
              <a:buChar char="§"/>
            </a:pPr>
            <a:r>
              <a:rPr lang="en-US" sz="1600" dirty="0"/>
              <a:t> Accounts for soil moisture </a:t>
            </a:r>
            <a:r>
              <a:rPr lang="en-US" sz="1600" dirty="0" smtClean="0"/>
              <a:t>conditions within a river basin - </a:t>
            </a:r>
            <a:r>
              <a:rPr lang="en-US" sz="1600" dirty="0"/>
              <a:t>drives runoff efficiency </a:t>
            </a:r>
          </a:p>
          <a:p>
            <a:pPr lvl="1">
              <a:spcBef>
                <a:spcPct val="50000"/>
              </a:spcBef>
              <a:buFont typeface="Wingdings" pitchFamily="2" charset="2"/>
              <a:buChar char="§"/>
            </a:pPr>
            <a:r>
              <a:rPr lang="en-US" sz="1600" dirty="0"/>
              <a:t> Builds and melts </a:t>
            </a:r>
            <a:r>
              <a:rPr lang="en-US" sz="1600" dirty="0" smtClean="0"/>
              <a:t>snowpack – based on observed &amp; forecast temperatures</a:t>
            </a:r>
            <a:endParaRPr lang="en-US" sz="1600" dirty="0"/>
          </a:p>
          <a:p>
            <a:pPr lvl="1">
              <a:spcBef>
                <a:spcPct val="50000"/>
              </a:spcBef>
              <a:buFont typeface="Wingdings" pitchFamily="2" charset="2"/>
              <a:buChar char="§"/>
            </a:pPr>
            <a:r>
              <a:rPr lang="en-US" sz="1600" dirty="0"/>
              <a:t> Flexible run date, forecast period, forecast parameters.</a:t>
            </a:r>
          </a:p>
          <a:p>
            <a:pPr lvl="1">
              <a:spcBef>
                <a:spcPct val="50000"/>
              </a:spcBef>
              <a:buFont typeface="Wingdings" pitchFamily="2" charset="2"/>
              <a:buChar char="§"/>
            </a:pPr>
            <a:r>
              <a:rPr lang="en-US" sz="1600" dirty="0"/>
              <a:t> Evolving toward ESP as primary forecast tool</a:t>
            </a:r>
          </a:p>
          <a:p>
            <a:pPr lvl="1">
              <a:spcBef>
                <a:spcPct val="50000"/>
              </a:spcBef>
              <a:buFont typeface="Wingdings" pitchFamily="2" charset="2"/>
              <a:buNone/>
            </a:pPr>
            <a:endParaRPr lang="en-US" sz="1600" dirty="0"/>
          </a:p>
        </p:txBody>
      </p:sp>
      <p:sp>
        <p:nvSpPr>
          <p:cNvPr id="4" name="Rectangle 2"/>
          <p:cNvSpPr txBox="1">
            <a:spLocks noChangeArrowheads="1"/>
          </p:cNvSpPr>
          <p:nvPr/>
        </p:nvSpPr>
        <p:spPr bwMode="auto">
          <a:xfrm>
            <a:off x="304800" y="152400"/>
            <a:ext cx="8305800" cy="685800"/>
          </a:xfrm>
          <a:prstGeom prst="rect">
            <a:avLst/>
          </a:prstGeom>
          <a:noFill/>
          <a:ln w="9525">
            <a:noFill/>
            <a:miter lim="800000"/>
            <a:headEnd/>
            <a:tailEnd/>
          </a:ln>
          <a:effectLst>
            <a:outerShdw blurRad="63500" dist="17961" dir="2700000" algn="ctr" rotWithShape="0">
              <a:srgbClr val="66FF66">
                <a:alpha val="50000"/>
              </a:srgbClr>
            </a:outerShdw>
          </a:effectLst>
        </p:spPr>
        <p:txBody>
          <a:bodyPr vert="horz" wrap="square" lIns="91440" tIns="45720" rIns="91440" bIns="45720" numCol="1" anchor="ctr" anchorCtr="0" compatLnSpc="1">
            <a:prstTxWarp prst="textNoShape">
              <a:avLst/>
            </a:prstTxWarp>
          </a:bodyPr>
          <a:lstStyle/>
          <a:p>
            <a:pPr marL="0" marR="0" lvl="0" indent="0" algn="l" defTabSz="457200" rtl="0" eaLnBrk="1" fontAlgn="base" latinLnBrk="0" hangingPunct="1">
              <a:lnSpc>
                <a:spcPct val="7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rgbClr val="006600"/>
                </a:solidFill>
                <a:effectLst/>
                <a:uLnTx/>
                <a:uFillTx/>
                <a:latin typeface="Courier New" pitchFamily="49" charset="0"/>
                <a:ea typeface="ＭＳ Ｐゴシック" pitchFamily="-65" charset="-128"/>
                <a:cs typeface="Courier New" pitchFamily="49" charset="0"/>
              </a:rPr>
              <a:t>Existing Water Supply Forecast Methods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2" name="Rectangle 2"/>
          <p:cNvSpPr>
            <a:spLocks noGrp="1" noChangeArrowheads="1"/>
          </p:cNvSpPr>
          <p:nvPr>
            <p:ph type="title" idx="4294967295"/>
          </p:nvPr>
        </p:nvSpPr>
        <p:spPr>
          <a:xfrm>
            <a:off x="0" y="0"/>
            <a:ext cx="7391400" cy="685800"/>
          </a:xfrm>
        </p:spPr>
        <p:txBody>
          <a:bodyPr/>
          <a:lstStyle/>
          <a:p>
            <a:pPr algn="l" defTabSz="457200" eaLnBrk="1" hangingPunct="1">
              <a:defRPr/>
            </a:pPr>
            <a:r>
              <a:rPr lang="en-US" sz="3200" b="1" dirty="0" smtClean="0">
                <a:latin typeface="Courier New" pitchFamily="49" charset="0"/>
                <a:ea typeface="ＭＳ Ｐゴシック" pitchFamily="-65" charset="-128"/>
                <a:cs typeface="Courier New" pitchFamily="49" charset="0"/>
              </a:rPr>
              <a:t>Water Supply Forecast Methods</a:t>
            </a:r>
          </a:p>
        </p:txBody>
      </p:sp>
      <p:sp>
        <p:nvSpPr>
          <p:cNvPr id="3" name="Text Box 4"/>
          <p:cNvSpPr txBox="1">
            <a:spLocks noChangeArrowheads="1"/>
          </p:cNvSpPr>
          <p:nvPr/>
        </p:nvSpPr>
        <p:spPr bwMode="auto">
          <a:xfrm>
            <a:off x="76200" y="609600"/>
            <a:ext cx="8686800" cy="1107996"/>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b="1" dirty="0" smtClean="0"/>
              <a:t> Ensemble </a:t>
            </a:r>
            <a:r>
              <a:rPr lang="en-US" b="1" dirty="0"/>
              <a:t>Streamflow Prediction  (ESP</a:t>
            </a:r>
            <a:r>
              <a:rPr lang="en-US" b="1" dirty="0" smtClean="0"/>
              <a:t>) – Long Term Forecasts</a:t>
            </a:r>
            <a:endParaRPr lang="en-US" b="1" dirty="0"/>
          </a:p>
          <a:p>
            <a:pPr lvl="1">
              <a:spcBef>
                <a:spcPct val="50000"/>
              </a:spcBef>
              <a:buFont typeface="Wingdings" pitchFamily="2" charset="2"/>
              <a:buChar char="§"/>
            </a:pPr>
            <a:r>
              <a:rPr lang="en-US" sz="1600" dirty="0"/>
              <a:t> </a:t>
            </a:r>
            <a:r>
              <a:rPr lang="en-US" sz="1600" dirty="0" smtClean="0"/>
              <a:t>Begins with daily operations at the River Forecast Center – Quality check the data</a:t>
            </a:r>
            <a:endParaRPr lang="en-US" sz="1600" dirty="0"/>
          </a:p>
          <a:p>
            <a:pPr lvl="1">
              <a:spcBef>
                <a:spcPct val="50000"/>
              </a:spcBef>
              <a:buFont typeface="Wingdings" pitchFamily="2" charset="2"/>
              <a:buNone/>
            </a:pPr>
            <a:endParaRPr lang="en-US" sz="1600" dirty="0"/>
          </a:p>
        </p:txBody>
      </p:sp>
      <p:pic>
        <p:nvPicPr>
          <p:cNvPr id="4" name="Picture 4" descr="dailyqc"/>
          <p:cNvPicPr>
            <a:picLocks noChangeAspect="1" noChangeArrowheads="1"/>
          </p:cNvPicPr>
          <p:nvPr/>
        </p:nvPicPr>
        <p:blipFill>
          <a:blip r:embed="rId3"/>
          <a:srcRect/>
          <a:stretch>
            <a:fillRect/>
          </a:stretch>
        </p:blipFill>
        <p:spPr bwMode="auto">
          <a:xfrm>
            <a:off x="0" y="1600200"/>
            <a:ext cx="6400800" cy="5306590"/>
          </a:xfrm>
          <a:prstGeom prst="rect">
            <a:avLst/>
          </a:prstGeom>
          <a:noFill/>
          <a:ln w="9525">
            <a:noFill/>
            <a:miter lim="800000"/>
            <a:headEnd/>
            <a:tailEnd/>
          </a:ln>
        </p:spPr>
      </p:pic>
      <p:pic>
        <p:nvPicPr>
          <p:cNvPr id="5" name="Picture 6"/>
          <p:cNvPicPr>
            <a:picLocks noChangeAspect="1" noChangeArrowheads="1"/>
          </p:cNvPicPr>
          <p:nvPr/>
        </p:nvPicPr>
        <p:blipFill>
          <a:blip r:embed="rId4"/>
          <a:srcRect/>
          <a:stretch>
            <a:fillRect/>
          </a:stretch>
        </p:blipFill>
        <p:spPr bwMode="auto">
          <a:xfrm>
            <a:off x="6629400" y="3276600"/>
            <a:ext cx="2133600" cy="1600200"/>
          </a:xfrm>
          <a:prstGeom prst="rect">
            <a:avLst/>
          </a:prstGeom>
          <a:noFill/>
          <a:ln w="9525">
            <a:noFill/>
            <a:miter lim="800000"/>
            <a:headEnd/>
            <a:tailEnd/>
          </a:ln>
        </p:spPr>
      </p:pic>
      <p:pic>
        <p:nvPicPr>
          <p:cNvPr id="6" name="Picture 2" descr="C:\Users\ges\AppData\Local\Temp\6\P2070001.JPG"/>
          <p:cNvPicPr>
            <a:picLocks noChangeAspect="1" noChangeArrowheads="1"/>
          </p:cNvPicPr>
          <p:nvPr/>
        </p:nvPicPr>
        <p:blipFill>
          <a:blip r:embed="rId5"/>
          <a:srcRect/>
          <a:stretch>
            <a:fillRect/>
          </a:stretch>
        </p:blipFill>
        <p:spPr bwMode="auto">
          <a:xfrm>
            <a:off x="6629400" y="1604099"/>
            <a:ext cx="2133600" cy="1596301"/>
          </a:xfrm>
          <a:prstGeom prst="rect">
            <a:avLst/>
          </a:prstGeom>
          <a:noFill/>
          <a:ln w="9525">
            <a:noFill/>
            <a:miter lim="800000"/>
            <a:headEnd/>
            <a:tailEnd/>
          </a:ln>
        </p:spPr>
      </p:pic>
      <p:pic>
        <p:nvPicPr>
          <p:cNvPr id="7" name="Picture 4"/>
          <p:cNvPicPr>
            <a:picLocks noChangeAspect="1" noChangeArrowheads="1"/>
          </p:cNvPicPr>
          <p:nvPr/>
        </p:nvPicPr>
        <p:blipFill>
          <a:blip r:embed="rId6"/>
          <a:srcRect/>
          <a:stretch>
            <a:fillRect/>
          </a:stretch>
        </p:blipFill>
        <p:spPr bwMode="auto">
          <a:xfrm>
            <a:off x="6629400" y="4953000"/>
            <a:ext cx="2133600" cy="1600200"/>
          </a:xfrm>
          <a:prstGeom prst="rect">
            <a:avLst/>
          </a:prstGeom>
          <a:noFill/>
          <a:ln w="25400">
            <a:noFill/>
            <a:miter lim="800000"/>
            <a:headEnd type="none" w="sm" len="sm"/>
            <a:tailEnd/>
          </a:ln>
        </p:spPr>
      </p:pic>
      <p:sp>
        <p:nvSpPr>
          <p:cNvPr id="8" name="TextBox 7"/>
          <p:cNvSpPr txBox="1"/>
          <p:nvPr/>
        </p:nvSpPr>
        <p:spPr>
          <a:xfrm>
            <a:off x="6553200" y="6581001"/>
            <a:ext cx="2514600" cy="276999"/>
          </a:xfrm>
          <a:prstGeom prst="rect">
            <a:avLst/>
          </a:prstGeom>
          <a:noFill/>
        </p:spPr>
        <p:txBody>
          <a:bodyPr wrap="square" rtlCol="0">
            <a:spAutoFit/>
          </a:bodyPr>
          <a:lstStyle/>
          <a:p>
            <a:r>
              <a:rPr lang="en-US" sz="1200" dirty="0" smtClean="0"/>
              <a:t>Images courtesy NRCS &amp; USGS</a:t>
            </a:r>
            <a:endParaRPr lang="en-US" sz="1200" dirty="0"/>
          </a:p>
        </p:txBody>
      </p:sp>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5" name="Picture 3"/>
          <p:cNvPicPr>
            <a:picLocks noChangeAspect="1" noChangeArrowheads="1"/>
          </p:cNvPicPr>
          <p:nvPr/>
        </p:nvPicPr>
        <p:blipFill>
          <a:blip r:embed="rId2"/>
          <a:srcRect/>
          <a:stretch>
            <a:fillRect/>
          </a:stretch>
        </p:blipFill>
        <p:spPr bwMode="auto">
          <a:xfrm>
            <a:off x="76200" y="3104754"/>
            <a:ext cx="4191000" cy="3296046"/>
          </a:xfrm>
          <a:prstGeom prst="rect">
            <a:avLst/>
          </a:prstGeom>
          <a:noFill/>
          <a:ln w="9525">
            <a:noFill/>
            <a:miter lim="800000"/>
            <a:headEnd/>
            <a:tailEnd/>
          </a:ln>
        </p:spPr>
      </p:pic>
      <p:sp>
        <p:nvSpPr>
          <p:cNvPr id="38926" name="Text Box 6"/>
          <p:cNvSpPr txBox="1">
            <a:spLocks noChangeArrowheads="1"/>
          </p:cNvSpPr>
          <p:nvPr/>
        </p:nvSpPr>
        <p:spPr bwMode="auto">
          <a:xfrm>
            <a:off x="0" y="2362200"/>
            <a:ext cx="4419600" cy="584775"/>
          </a:xfrm>
          <a:prstGeom prst="rect">
            <a:avLst/>
          </a:prstGeom>
          <a:noFill/>
          <a:ln w="9525">
            <a:noFill/>
            <a:miter lim="800000"/>
            <a:headEnd/>
            <a:tailEnd/>
          </a:ln>
        </p:spPr>
        <p:txBody>
          <a:bodyPr wrap="square">
            <a:spAutoFit/>
          </a:bodyPr>
          <a:lstStyle/>
          <a:p>
            <a:pPr eaLnBrk="0" hangingPunct="0"/>
            <a:r>
              <a:rPr lang="en-US" sz="1600" dirty="0">
                <a:latin typeface="Courier New" pitchFamily="49" charset="0"/>
                <a:cs typeface="Courier New" pitchFamily="49" charset="0"/>
              </a:rPr>
              <a:t>Observed </a:t>
            </a:r>
            <a:r>
              <a:rPr lang="en-US" sz="1600" dirty="0" smtClean="0">
                <a:latin typeface="Courier New" pitchFamily="49" charset="0"/>
                <a:cs typeface="Courier New" pitchFamily="49" charset="0"/>
              </a:rPr>
              <a:t>stream flow and model simulated flow are not tracking</a:t>
            </a:r>
            <a:endParaRPr lang="en-US" sz="1600" dirty="0">
              <a:latin typeface="Courier New" pitchFamily="49" charset="0"/>
              <a:cs typeface="Courier New" pitchFamily="49" charset="0"/>
            </a:endParaRPr>
          </a:p>
        </p:txBody>
      </p:sp>
      <p:pic>
        <p:nvPicPr>
          <p:cNvPr id="38918" name="Picture 11"/>
          <p:cNvPicPr>
            <a:picLocks noChangeAspect="1" noChangeArrowheads="1"/>
          </p:cNvPicPr>
          <p:nvPr/>
        </p:nvPicPr>
        <p:blipFill>
          <a:blip r:embed="rId3"/>
          <a:srcRect/>
          <a:stretch>
            <a:fillRect/>
          </a:stretch>
        </p:blipFill>
        <p:spPr bwMode="auto">
          <a:xfrm>
            <a:off x="4800600" y="3107174"/>
            <a:ext cx="4191000" cy="3288864"/>
          </a:xfrm>
          <a:prstGeom prst="rect">
            <a:avLst/>
          </a:prstGeom>
          <a:noFill/>
          <a:ln w="9525">
            <a:noFill/>
            <a:miter lim="800000"/>
            <a:headEnd/>
            <a:tailEnd/>
          </a:ln>
        </p:spPr>
      </p:pic>
      <p:sp>
        <p:nvSpPr>
          <p:cNvPr id="38920" name="Text Box 13"/>
          <p:cNvSpPr txBox="1">
            <a:spLocks noChangeArrowheads="1"/>
          </p:cNvSpPr>
          <p:nvPr/>
        </p:nvSpPr>
        <p:spPr bwMode="auto">
          <a:xfrm>
            <a:off x="4876800" y="2362200"/>
            <a:ext cx="4114800" cy="584775"/>
          </a:xfrm>
          <a:prstGeom prst="rect">
            <a:avLst/>
          </a:prstGeom>
          <a:noFill/>
          <a:ln w="9525">
            <a:noFill/>
            <a:miter lim="800000"/>
            <a:headEnd/>
            <a:tailEnd/>
          </a:ln>
        </p:spPr>
        <p:txBody>
          <a:bodyPr wrap="square">
            <a:spAutoFit/>
          </a:bodyPr>
          <a:lstStyle/>
          <a:p>
            <a:pPr eaLnBrk="0" hangingPunct="0"/>
            <a:r>
              <a:rPr lang="en-US" sz="1600" dirty="0" smtClean="0">
                <a:latin typeface="Courier New" pitchFamily="49" charset="0"/>
                <a:cs typeface="Courier New" pitchFamily="49" charset="0"/>
              </a:rPr>
              <a:t>After hydrologist interaction: simulated flow is now tracking</a:t>
            </a:r>
            <a:endParaRPr lang="en-US" sz="1600" dirty="0">
              <a:latin typeface="Courier New" pitchFamily="49" charset="0"/>
              <a:cs typeface="Courier New" pitchFamily="49" charset="0"/>
            </a:endParaRPr>
          </a:p>
        </p:txBody>
      </p:sp>
      <p:sp>
        <p:nvSpPr>
          <p:cNvPr id="16" name="Text Box 4"/>
          <p:cNvSpPr txBox="1">
            <a:spLocks noChangeArrowheads="1"/>
          </p:cNvSpPr>
          <p:nvPr/>
        </p:nvSpPr>
        <p:spPr bwMode="auto">
          <a:xfrm>
            <a:off x="0" y="644604"/>
            <a:ext cx="9067800" cy="1107996"/>
          </a:xfrm>
          <a:prstGeom prst="rect">
            <a:avLst/>
          </a:prstGeom>
          <a:noFill/>
          <a:ln w="9525">
            <a:noFill/>
            <a:miter lim="800000"/>
            <a:headEnd/>
            <a:tailEnd/>
          </a:ln>
          <a:effectLst/>
        </p:spPr>
        <p:txBody>
          <a:bodyPr wrap="square">
            <a:spAutoFit/>
          </a:bodyPr>
          <a:lstStyle/>
          <a:p>
            <a:pPr>
              <a:spcBef>
                <a:spcPct val="50000"/>
              </a:spcBef>
              <a:buFont typeface="Wingdings" pitchFamily="2" charset="2"/>
              <a:buChar char="Ø"/>
            </a:pPr>
            <a:r>
              <a:rPr lang="en-US" b="1" dirty="0" smtClean="0"/>
              <a:t> Ensemble </a:t>
            </a:r>
            <a:r>
              <a:rPr lang="en-US" b="1" dirty="0"/>
              <a:t>Streamflow Prediction  (ESP</a:t>
            </a:r>
            <a:r>
              <a:rPr lang="en-US" b="1" dirty="0" smtClean="0"/>
              <a:t>) – Long Term Forecasts</a:t>
            </a:r>
            <a:endParaRPr lang="en-US" b="1" dirty="0"/>
          </a:p>
          <a:p>
            <a:pPr lvl="1">
              <a:spcBef>
                <a:spcPct val="50000"/>
              </a:spcBef>
              <a:buFont typeface="Wingdings" pitchFamily="2" charset="2"/>
              <a:buChar char="§"/>
            </a:pPr>
            <a:r>
              <a:rPr lang="en-US" sz="1600" dirty="0"/>
              <a:t> </a:t>
            </a:r>
            <a:r>
              <a:rPr lang="en-US" sz="1600" dirty="0" smtClean="0"/>
              <a:t>Begins with daily operations at the River Forecast Center – Interact with operational model</a:t>
            </a:r>
            <a:endParaRPr lang="en-US" sz="1600" dirty="0"/>
          </a:p>
          <a:p>
            <a:pPr lvl="1">
              <a:spcBef>
                <a:spcPct val="50000"/>
              </a:spcBef>
              <a:buFont typeface="Wingdings" pitchFamily="2" charset="2"/>
              <a:buNone/>
            </a:pPr>
            <a:endParaRPr lang="en-US" sz="1600" dirty="0"/>
          </a:p>
        </p:txBody>
      </p:sp>
      <p:sp>
        <p:nvSpPr>
          <p:cNvPr id="18" name="Rectangle 2"/>
          <p:cNvSpPr>
            <a:spLocks noGrp="1" noChangeArrowheads="1"/>
          </p:cNvSpPr>
          <p:nvPr>
            <p:ph type="title" idx="4294967295"/>
          </p:nvPr>
        </p:nvSpPr>
        <p:spPr>
          <a:xfrm>
            <a:off x="0" y="0"/>
            <a:ext cx="7391400" cy="685800"/>
          </a:xfrm>
        </p:spPr>
        <p:txBody>
          <a:bodyPr/>
          <a:lstStyle/>
          <a:p>
            <a:pPr algn="l" defTabSz="457200" eaLnBrk="1" hangingPunct="1">
              <a:defRPr/>
            </a:pPr>
            <a:r>
              <a:rPr lang="en-US" sz="3200" b="1" dirty="0" smtClean="0">
                <a:latin typeface="Courier New" pitchFamily="49" charset="0"/>
                <a:ea typeface="ＭＳ Ｐゴシック" pitchFamily="-65" charset="-128"/>
                <a:cs typeface="Courier New" pitchFamily="49" charset="0"/>
              </a:rPr>
              <a:t>Water Supply Forecast Methods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AUDIO_ID" val="608"/>
  <p:tag name="ARTICULATE_SLIDE_PAUSE" val="0"/>
  <p:tag name="ARTICULATE_NAV_LEVEL" val="1"/>
  <p:tag name="ARTICULATE_PLAYLIST_ID" val="-1"/>
  <p:tag name="ELAPSEDTIME" val="4.046"/>
  <p:tag name="TIMELINE" val="0.4/7.6/15.2/24.8/26.1/27.3/28.3/47.1"/>
</p:tagLst>
</file>

<file path=ppt/theme/theme1.xml><?xml version="1.0" encoding="utf-8"?>
<a:theme xmlns:a="http://schemas.openxmlformats.org/drawingml/2006/main" name="SESSummit2007">
  <a:themeElements>
    <a:clrScheme name="SESSummit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ESSummit2007">
      <a:majorFont>
        <a:latin typeface="PeignotDMed"/>
        <a:ea typeface=""/>
        <a:cs typeface=""/>
      </a:majorFont>
      <a:minorFont>
        <a:latin typeface="Trade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SESSummit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ESSummit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ESSummit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ESSummit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ESSummit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ESSummit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ESSummit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ESSummit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ESSummit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ESSummit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ESSummit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ESSummit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SESSummit2007</Template>
  <TotalTime>13511</TotalTime>
  <Words>1611</Words>
  <Application>Microsoft Macintosh PowerPoint</Application>
  <PresentationFormat>On-screen Show (4:3)</PresentationFormat>
  <Paragraphs>226</Paragraphs>
  <Slides>23</Slides>
  <Notes>5</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SESSummit2007</vt:lpstr>
      <vt:lpstr>Colorado Basin  River Forecast Center </vt:lpstr>
      <vt:lpstr>Outline</vt:lpstr>
      <vt:lpstr>Colorado Basin          River Forecast Center</vt:lpstr>
      <vt:lpstr>Slide 4</vt:lpstr>
      <vt:lpstr>Slide 5</vt:lpstr>
      <vt:lpstr>Slide 6</vt:lpstr>
      <vt:lpstr>Slide 7</vt:lpstr>
      <vt:lpstr>Water Supply Forecast Methods</vt:lpstr>
      <vt:lpstr>Water Supply Forecast Methods</vt:lpstr>
      <vt:lpstr>Slide 10</vt:lpstr>
      <vt:lpstr>Slide 11</vt:lpstr>
      <vt:lpstr>Slide 12</vt:lpstr>
      <vt:lpstr>How good are we? – Navajo Inflow</vt:lpstr>
      <vt:lpstr>Largest January errors are “under” forecasts</vt:lpstr>
      <vt:lpstr>Significant improvement in forecasts by April</vt:lpstr>
      <vt:lpstr>A Look At This Year:</vt:lpstr>
      <vt:lpstr>Slide 17</vt:lpstr>
      <vt:lpstr>Slide 18</vt:lpstr>
      <vt:lpstr>Slide 19</vt:lpstr>
      <vt:lpstr>Slide 20</vt:lpstr>
      <vt:lpstr>Slide 21</vt:lpstr>
      <vt:lpstr>Slide 22</vt:lpstr>
      <vt:lpstr>Slide 23</vt:lpstr>
    </vt:vector>
  </TitlesOfParts>
  <Company>NOAA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klaursen</dc:creator>
  <cp:lastModifiedBy>Kevin Werner</cp:lastModifiedBy>
  <cp:revision>384</cp:revision>
  <dcterms:created xsi:type="dcterms:W3CDTF">2011-02-04T16:05:40Z</dcterms:created>
  <dcterms:modified xsi:type="dcterms:W3CDTF">2011-02-04T16:06:22Z</dcterms:modified>
</cp:coreProperties>
</file>