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3"/>
  </p:notesMasterIdLst>
  <p:sldIdLst>
    <p:sldId id="350" r:id="rId2"/>
    <p:sldId id="384" r:id="rId3"/>
    <p:sldId id="402" r:id="rId4"/>
    <p:sldId id="403" r:id="rId5"/>
    <p:sldId id="423" r:id="rId6"/>
    <p:sldId id="426" r:id="rId7"/>
    <p:sldId id="404" r:id="rId8"/>
    <p:sldId id="405" r:id="rId9"/>
    <p:sldId id="406" r:id="rId10"/>
    <p:sldId id="407" r:id="rId11"/>
    <p:sldId id="408" r:id="rId12"/>
    <p:sldId id="409" r:id="rId13"/>
    <p:sldId id="424" r:id="rId14"/>
    <p:sldId id="425" r:id="rId15"/>
    <p:sldId id="427" r:id="rId16"/>
    <p:sldId id="410" r:id="rId17"/>
    <p:sldId id="420" r:id="rId18"/>
    <p:sldId id="421" r:id="rId19"/>
    <p:sldId id="422" r:id="rId20"/>
    <p:sldId id="414" r:id="rId21"/>
    <p:sldId id="4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1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7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10/4/11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CBRFC Recalibration and Average Update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0" y="4114800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3 Gage Method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Mass Balance: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71-00 = 7927 MAF</a:t>
            </a:r>
            <a:endParaRPr lang="en-US" sz="24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81-10 = 7158 MAF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Preliminary 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11% reduction in mean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7370" r="7370"/>
          <a:stretch>
            <a:fillRect/>
          </a:stretch>
        </p:blipFill>
        <p:spPr>
          <a:xfrm>
            <a:off x="0" y="0"/>
            <a:ext cx="9144000" cy="4038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 t="6779"/>
          <a:stretch>
            <a:fillRect/>
          </a:stretch>
        </p:blipFill>
        <p:spPr bwMode="auto">
          <a:xfrm>
            <a:off x="0" y="0"/>
            <a:ext cx="91503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All 30 year means since 1911-1940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3670300"/>
            <a:ext cx="8229600" cy="2455863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1981-2010 is the driest 30 year period on record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 t="7675"/>
          <a:stretch>
            <a:fillRect/>
          </a:stretch>
        </p:blipFill>
        <p:spPr bwMode="auto">
          <a:xfrm>
            <a:off x="0" y="0"/>
            <a:ext cx="9144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Powell Monthly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928100" cy="45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Powell Monthly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928100" cy="453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067800" cy="46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265" r="326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ffect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on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WY2012 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forecasts will be based on 1981-2010 inputs in both forecast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-105" charset="-128"/>
              </a:rPr>
              <a:t>ESP and SWS will both use the same period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SNOTEL network much stronger for 1981-2010 period than in 1970s. This network is critical for forecast skill.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All things equal, these forecasts will be lower since input data sets are drier in the 30 year average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ea typeface="ＭＳ Ｐゴシック" pitchFamily="-105" charset="-128"/>
              </a:rPr>
              <a:t>Especially true in early season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ea typeface="ＭＳ Ｐゴシック" pitchFamily="-105" charset="-128"/>
              </a:rPr>
              <a:t>Later season forecasts more controlled by observed snowpack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Percent of normal forecast values should remain largely unchanged (since </a:t>
            </a:r>
            <a:r>
              <a:rPr lang="en-US" sz="2500" dirty="0" err="1">
                <a:ea typeface="ＭＳ Ｐゴシック" pitchFamily="-105" charset="-128"/>
                <a:cs typeface="ＭＳ Ｐゴシック" pitchFamily="-105" charset="-128"/>
              </a:rPr>
              <a:t>normals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 AND forecasts will be lower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3600" dirty="0" smtClean="0"/>
              <a:t>Example: ESP forecasts</a:t>
            </a:r>
            <a:br>
              <a:rPr lang="en-US" sz="3600" dirty="0" smtClean="0"/>
            </a:br>
            <a:r>
              <a:rPr lang="en-US" sz="3600" dirty="0" smtClean="0"/>
              <a:t>Mean influencing year out forecast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176"/>
            <a:ext cx="9144000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559607"/>
            <a:ext cx="9144000" cy="52983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2400" dirty="0" smtClean="0"/>
              <a:t>Example: ESP forecasts</a:t>
            </a:r>
            <a:br>
              <a:rPr lang="en-US" sz="2400" dirty="0" smtClean="0"/>
            </a:br>
            <a:r>
              <a:rPr lang="en-US" sz="2400" dirty="0" smtClean="0"/>
              <a:t>Mean influence to early season forecasts somewhat 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5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2400" dirty="0" smtClean="0"/>
              <a:t>Example: ESP forecasts</a:t>
            </a:r>
            <a:br>
              <a:rPr lang="en-US" sz="2400" dirty="0" smtClean="0"/>
            </a:br>
            <a:r>
              <a:rPr lang="en-US" sz="2400" dirty="0" smtClean="0"/>
              <a:t>Mean influence to late season forecasts small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513"/>
            <a:ext cx="9144000" cy="52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Outline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30 year average period update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Recalibration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CBRFC in the midst of recalibration; expected to be completed in Nov.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CBRFC and NRCS will coordinate (and round) averages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USBR requested update occur on August 1 or on January 1 but not in between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b="1" dirty="0" smtClean="0"/>
              <a:t>Change will occur on January 1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Comments /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2209800"/>
            <a:ext cx="6591300" cy="2020888"/>
            <a:chOff x="720" y="2352"/>
            <a:chExt cx="4152" cy="1273"/>
          </a:xfrm>
        </p:grpSpPr>
        <p:pic>
          <p:nvPicPr>
            <p:cNvPr id="39938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6" y="2370"/>
              <a:ext cx="848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1" y="243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0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3000" y="4741741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www.cbrfc.noaa.gov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Average and Recalibration Update</a:t>
            </a:r>
            <a:endParaRPr lang="en-US" sz="36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30 year averages are updated once every 10 years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WY2011 Used: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</a:t>
            </a:r>
            <a:r>
              <a:rPr lang="en-US" sz="1600" dirty="0">
                <a:ea typeface="ＭＳ Ｐゴシック" pitchFamily="-105" charset="-128"/>
                <a:cs typeface="ＭＳ Ｐゴシック" pitchFamily="-105" charset="-128"/>
              </a:rPr>
              <a:t>-2000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for averages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1971-2000 for statistical prediction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1976-2005 for ESP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Update for </a:t>
            </a:r>
            <a:r>
              <a:rPr lang="en-US" sz="2000" b="1" dirty="0">
                <a:ea typeface="ＭＳ Ｐゴシック" pitchFamily="-105" charset="-128"/>
                <a:cs typeface="ＭＳ Ｐゴシック" pitchFamily="-105" charset="-128"/>
              </a:rPr>
              <a:t>WY2012</a:t>
            </a: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 will be based on 1981-2010 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time series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New averages based on 1981-2010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sz="1200" dirty="0" smtClean="0">
                <a:ea typeface="ＭＳ Ｐゴシック" pitchFamily="-105" charset="-128"/>
                <a:cs typeface="ＭＳ Ｐゴシック" pitchFamily="-105" charset="-128"/>
              </a:rPr>
              <a:t>Averages done for USBR data; mostly done elsewhere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New statistical prediction equations based on 1981-2010 period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sz="1200" dirty="0" smtClean="0">
                <a:ea typeface="ＭＳ Ｐゴシック" pitchFamily="-105" charset="-128"/>
                <a:cs typeface="ＭＳ Ｐゴシック" pitchFamily="-105" charset="-128"/>
              </a:rPr>
              <a:t>Will be completed in Nov/Dec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ea typeface="ＭＳ Ｐゴシック" pitchFamily="-105" charset="-128"/>
                <a:cs typeface="ＭＳ Ｐゴシック" pitchFamily="-105" charset="-128"/>
              </a:rPr>
              <a:t>Recalibration of 458 river basin modes to the 1981-2010 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period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sz="1200" dirty="0" smtClean="0">
                <a:ea typeface="ＭＳ Ｐゴシック" pitchFamily="-105" charset="-128"/>
                <a:cs typeface="ＭＳ Ｐゴシック" pitchFamily="-105" charset="-128"/>
              </a:rPr>
              <a:t>Nearly complete for Upper Colorado Basin (done early Nov)</a:t>
            </a:r>
            <a:endParaRPr lang="en-US" sz="1200" dirty="0">
              <a:ea typeface="ＭＳ Ｐゴシック" pitchFamily="-105" charset="-128"/>
              <a:cs typeface="ＭＳ Ｐゴシック" pitchFamily="-105" charset="-128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CBRFC will debut all of this for January 2012 forecasts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06775" y="4313238"/>
            <a:ext cx="5280025" cy="2117725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18% reduction in mean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 t="7661"/>
          <a:stretch>
            <a:fillRect/>
          </a:stretch>
        </p:blipFill>
        <p:spPr bwMode="auto">
          <a:xfrm>
            <a:off x="0" y="0"/>
            <a:ext cx="914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25" y="47910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Flaming Gorge Monthly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00545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5113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 t="6117"/>
          <a:stretch>
            <a:fillRect/>
          </a:stretch>
        </p:blipFill>
        <p:spPr bwMode="auto">
          <a:xfrm>
            <a:off x="0" y="0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4% reduction in mean</a:t>
            </a: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11375" y="5467350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 t="7237"/>
          <a:stretch>
            <a:fillRect/>
          </a:stretch>
        </p:blipFill>
        <p:spPr bwMode="auto">
          <a:xfrm>
            <a:off x="0" y="0"/>
            <a:ext cx="9144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33625" y="57562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7777" r="7777"/>
          <a:stretch>
            <a:fillRect/>
          </a:stretch>
        </p:blipFill>
        <p:spPr>
          <a:xfrm>
            <a:off x="0" y="0"/>
            <a:ext cx="9144000" cy="4038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6319838"/>
            <a:ext cx="223838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410</Words>
  <Application>Microsoft Macintosh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1_Default Design</vt:lpstr>
      <vt:lpstr>PowerPoint Presentation</vt:lpstr>
      <vt:lpstr>Outline</vt:lpstr>
      <vt:lpstr>Average and Recalibration Update</vt:lpstr>
      <vt:lpstr>PowerPoint Presentation</vt:lpstr>
      <vt:lpstr>Flaming Gorge Monthly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Lake Powell Monthly</vt:lpstr>
      <vt:lpstr>Lake Powell Monthly</vt:lpstr>
      <vt:lpstr>PowerPoint Presentation</vt:lpstr>
      <vt:lpstr>Effect on Forecasts</vt:lpstr>
      <vt:lpstr>Example: ESP forecasts Mean influencing year out forecast</vt:lpstr>
      <vt:lpstr>Example: ESP forecasts Mean influence to early season forecasts somewhat less</vt:lpstr>
      <vt:lpstr>Example: ESP forecasts Mean influence to late season forecasts small</vt:lpstr>
      <vt:lpstr>Discussion</vt:lpstr>
      <vt:lpstr>PowerPoint Presentation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63</cp:revision>
  <dcterms:created xsi:type="dcterms:W3CDTF">2011-04-12T22:16:50Z</dcterms:created>
  <dcterms:modified xsi:type="dcterms:W3CDTF">2011-10-04T15:57:43Z</dcterms:modified>
  <cp:category/>
</cp:coreProperties>
</file>