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304" r:id="rId6"/>
    <p:sldId id="309" r:id="rId7"/>
    <p:sldId id="262" r:id="rId8"/>
    <p:sldId id="310" r:id="rId9"/>
    <p:sldId id="311" r:id="rId10"/>
    <p:sldId id="260" r:id="rId11"/>
    <p:sldId id="266" r:id="rId12"/>
    <p:sldId id="288" r:id="rId13"/>
    <p:sldId id="264" r:id="rId14"/>
    <p:sldId id="302" r:id="rId15"/>
    <p:sldId id="275" r:id="rId16"/>
    <p:sldId id="306" r:id="rId17"/>
    <p:sldId id="295" r:id="rId18"/>
    <p:sldId id="305" r:id="rId19"/>
    <p:sldId id="312" r:id="rId20"/>
    <p:sldId id="313" r:id="rId21"/>
    <p:sldId id="307" r:id="rId22"/>
    <p:sldId id="308" r:id="rId23"/>
    <p:sldId id="278" r:id="rId24"/>
    <p:sldId id="267" r:id="rId25"/>
    <p:sldId id="290" r:id="rId26"/>
    <p:sldId id="279" r:id="rId27"/>
    <p:sldId id="280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4970" autoAdjust="0"/>
    <p:restoredTop sz="94660"/>
  </p:normalViewPr>
  <p:slideViewPr>
    <p:cSldViewPr snapToObjects="1">
      <p:cViewPr>
        <p:scale>
          <a:sx n="150" d="100"/>
          <a:sy n="150" d="100"/>
        </p:scale>
        <p:origin x="-129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presProps" Target="presProps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printerSettings" Target="printerSettings/printerSettings1.bin"/><Relationship Id="rId11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AAAC7285-C30C-1D42-9C56-13A3207C2838}" type="datetime1">
              <a:rPr lang="en-US"/>
              <a:pPr>
                <a:defRPr/>
              </a:pPr>
              <a:t>2/7/11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83CE0A97-5E03-FA4A-991E-B9E081965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560B10-9494-1C41-A237-BA962C652E2C}" type="slidenum">
              <a:rPr lang="en-US" smtClean="0"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rPr>
              <a:pPr/>
              <a:t>15</a:t>
            </a:fld>
            <a:endParaRPr lang="en-US" smtClean="0">
              <a:latin typeface="Calibri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85CED-3647-7F4C-A769-0ACB1CBF1D9B}" type="datetime1">
              <a:rPr lang="en-US"/>
              <a:pPr>
                <a:defRPr/>
              </a:pPr>
              <a:t>2/7/11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E08A3-4546-E641-B2C1-24F99E509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A81CB-4E24-BC4C-8DED-C965563BA065}" type="datetime1">
              <a:rPr lang="en-US"/>
              <a:pPr>
                <a:defRPr/>
              </a:pPr>
              <a:t>2/7/11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E7F14-404E-734A-8518-0C65AA044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1EE33-FFB8-D541-A3A9-EEC9D192BF63}" type="datetime1">
              <a:rPr lang="en-US"/>
              <a:pPr>
                <a:defRPr/>
              </a:pPr>
              <a:t>2/7/11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1A7FB-0820-FD48-9CE6-220CECFD2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998E6-6F62-874E-953A-D8B20820BB54}" type="datetime1">
              <a:rPr lang="en-US"/>
              <a:pPr>
                <a:defRPr/>
              </a:pPr>
              <a:t>2/7/11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BF0ED-DCD2-EC44-91BA-FEEB83473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D8BC3-140A-C644-80CB-BBF0C2E13E27}" type="datetime1">
              <a:rPr lang="en-US"/>
              <a:pPr>
                <a:defRPr/>
              </a:pPr>
              <a:t>2/7/11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36FDA-B094-8D43-BAA6-E53A7841E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2A20-3CA8-F742-9EB8-EECAE79849C0}" type="datetime1">
              <a:rPr lang="en-US"/>
              <a:pPr>
                <a:defRPr/>
              </a:pPr>
              <a:t>2/7/11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D1D45-080D-9548-B65C-536487B31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A86E5-3059-6C4A-A6E0-0B758F05FDDF}" type="datetime1">
              <a:rPr lang="en-US"/>
              <a:pPr>
                <a:defRPr/>
              </a:pPr>
              <a:t>2/7/11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A9346-FCCF-004F-BEBC-A8E66B896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9BB3D-E530-A24D-9AD4-2612E3C1849D}" type="datetime1">
              <a:rPr lang="en-US"/>
              <a:pPr>
                <a:defRPr/>
              </a:pPr>
              <a:t>2/7/11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7D3A-BFB9-6543-9353-D7A75ACAC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BF65D-F1A8-2848-AD2F-79282A949EF2}" type="datetime1">
              <a:rPr lang="en-US"/>
              <a:pPr>
                <a:defRPr/>
              </a:pPr>
              <a:t>2/7/11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D3097-78BD-1D40-9484-DF381FD47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ED578-5457-DB43-A1F2-51CFB0DC3221}" type="datetime1">
              <a:rPr lang="en-US"/>
              <a:pPr>
                <a:defRPr/>
              </a:pPr>
              <a:t>2/7/11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20766-37A0-8B41-8540-2C3921445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358B1-D14C-0747-9002-D82A2A05EDBC}" type="datetime1">
              <a:rPr lang="en-US"/>
              <a:pPr>
                <a:defRPr/>
              </a:pPr>
              <a:t>2/7/11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C751C-5578-664F-B428-470BEEA98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7EF51F56-7D18-8146-B905-7EB7CC0E0E8D}" type="datetime1">
              <a:rPr lang="en-US"/>
              <a:pPr>
                <a:defRPr/>
              </a:pPr>
              <a:t>2/7/11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46C6D50F-238B-6A4C-80E2-2EC166527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pc.noaa.gov" TargetMode="Externa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pc.noaa.gov" TargetMode="External"/><Relationship Id="rId3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36.png"/><Relationship Id="rId5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brfc.noaa.gov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hyperlink" Target="mailto:kevin.werner@noaa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NWS</a:t>
            </a:r>
            <a:b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February 2011</a:t>
            </a:r>
            <a:b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CUWCD Briefing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898989"/>
                </a:solidFill>
                <a:ea typeface="ＭＳ Ｐゴシック" pitchFamily="-105" charset="-128"/>
                <a:cs typeface="ＭＳ Ｐゴシック" pitchFamily="-105" charset="-128"/>
              </a:rPr>
              <a:t>2pm, February 8, 2011</a:t>
            </a:r>
          </a:p>
          <a:p>
            <a:pPr eaLnBrk="1" hangingPunct="1"/>
            <a:endParaRPr lang="en-US" dirty="0" smtClean="0">
              <a:solidFill>
                <a:srgbClr val="898989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152400" y="6432550"/>
            <a:ext cx="8686800" cy="369888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alibri" pitchFamily="-105" charset="0"/>
              </a:rPr>
              <a:t>These slides: www.cbrfc.noaa.gov/present/present.php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Last 7 days…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52400" y="6119813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http://water.weather.gov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4570497" cy="3581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814" y="2209800"/>
            <a:ext cx="459218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Forecast Precipitation</a:t>
            </a: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</a:t>
            </a:r>
            <a:r>
              <a:rPr lang="en-US" sz="1400">
                <a:latin typeface="Calibri" pitchFamily="-105" charset="0"/>
                <a:hlinkClick r:id="rId2"/>
              </a:rPr>
              <a:t>www.hpc.noaa.gov</a:t>
            </a:r>
            <a:r>
              <a:rPr lang="en-US" sz="1400">
                <a:latin typeface="Calibri" pitchFamily="-105" charset="0"/>
              </a:rPr>
              <a:t> </a:t>
            </a: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152400" y="4622800"/>
            <a:ext cx="3733800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-105" charset="0"/>
              <a:buChar char="•"/>
            </a:pPr>
            <a:r>
              <a:rPr lang="en-US" dirty="0" smtClean="0"/>
              <a:t>One storm Mon/Tues/Wed (max SWE ~1”)</a:t>
            </a:r>
          </a:p>
          <a:p>
            <a:pPr>
              <a:buFont typeface="Arial" pitchFamily="-105" charset="0"/>
              <a:buChar char="•"/>
            </a:pPr>
            <a:r>
              <a:rPr lang="en-US" dirty="0" smtClean="0"/>
              <a:t>Second small storm early next week (max SWE ~1/2”)</a:t>
            </a:r>
          </a:p>
          <a:p>
            <a:pPr>
              <a:buFont typeface="Arial" pitchFamily="-105" charset="0"/>
              <a:buChar char="•"/>
            </a:pPr>
            <a:r>
              <a:rPr lang="en-US" dirty="0" smtClean="0"/>
              <a:t>Third, more major, but uncertain, storm late next week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838199"/>
            <a:ext cx="4495800" cy="33688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138" y="1219200"/>
            <a:ext cx="4550862" cy="466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953000" cy="1143000"/>
          </a:xfrm>
        </p:spPr>
        <p:txBody>
          <a:bodyPr/>
          <a:lstStyle/>
          <a:p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La Nina Update</a:t>
            </a:r>
          </a:p>
        </p:txBody>
      </p: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152400" y="6427788"/>
            <a:ext cx="8686800" cy="306387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</a:t>
            </a:r>
            <a:r>
              <a:rPr lang="en-US" sz="1400">
                <a:latin typeface="Calibri" pitchFamily="-105" charset="0"/>
                <a:hlinkClick r:id="rId2"/>
              </a:rPr>
              <a:t>http://www.cpc.noaa.gov</a:t>
            </a:r>
            <a:r>
              <a:rPr lang="en-US" sz="1400">
                <a:latin typeface="Calibri" pitchFamily="-105" charset="0"/>
              </a:rPr>
              <a:t> and iri.columbia.edu/climate/ENSO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52399"/>
            <a:ext cx="2502910" cy="28791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990600"/>
            <a:ext cx="4343400" cy="51137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6418" y="3276600"/>
            <a:ext cx="3534566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152400" y="6427788"/>
            <a:ext cx="8686800" cy="306387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http://www.cbrfc.noaa.gov/climate/climoForecasts.cgi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3362724" cy="312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" y="3276600"/>
            <a:ext cx="3361015" cy="31226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 b="18482"/>
          <a:stretch>
            <a:fillRect/>
          </a:stretch>
        </p:blipFill>
        <p:spPr>
          <a:xfrm>
            <a:off x="3657600" y="12699"/>
            <a:ext cx="5486399" cy="5787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1746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Soil Moisture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517650"/>
            <a:ext cx="4125913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800" y="1479550"/>
            <a:ext cx="4281488" cy="5540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222250" y="6550025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www.cbrfc.noaa.gov/gmap/gmapm.php?wcon=checked</a:t>
            </a:r>
          </a:p>
        </p:txBody>
      </p:sp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0" y="381000"/>
            <a:ext cx="2362200" cy="286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February 1, 2011</a:t>
            </a:r>
          </a:p>
          <a:p>
            <a:r>
              <a:rPr lang="en-US" dirty="0"/>
              <a:t>Water Supply Forecasts</a:t>
            </a:r>
          </a:p>
          <a:p>
            <a:endParaRPr lang="en-US" dirty="0"/>
          </a:p>
          <a:p>
            <a:r>
              <a:rPr lang="en-US" dirty="0"/>
              <a:t>Highlights:</a:t>
            </a:r>
          </a:p>
          <a:p>
            <a:pPr>
              <a:buFont typeface="Arial" pitchFamily="-105" charset="0"/>
              <a:buChar char="•"/>
            </a:pPr>
            <a:r>
              <a:rPr lang="en-US" dirty="0" smtClean="0"/>
              <a:t> Duchesne forecasts about the same as Jan 1</a:t>
            </a:r>
          </a:p>
          <a:p>
            <a:pPr>
              <a:buFont typeface="Arial" pitchFamily="-105" charset="0"/>
              <a:buChar char="•"/>
            </a:pPr>
            <a:r>
              <a:rPr lang="en-US" dirty="0" smtClean="0"/>
              <a:t> Provo forecasts down slightly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0"/>
            <a:ext cx="6553200" cy="6470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9763"/>
            <a:ext cx="9100456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r="27990"/>
          <a:stretch>
            <a:fillRect/>
          </a:stretch>
        </p:blipFill>
        <p:spPr>
          <a:xfrm>
            <a:off x="0" y="639763"/>
            <a:ext cx="2947987" cy="2468082"/>
          </a:xfrm>
          <a:prstGeom prst="rect">
            <a:avLst/>
          </a:prstGeom>
        </p:spPr>
      </p:pic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152400" y="6473825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www.cbrfc.noaa.gov/gmap/gmapm.php?wcon=checked</a:t>
            </a:r>
          </a:p>
        </p:txBody>
      </p:sp>
      <p:grpSp>
        <p:nvGrpSpPr>
          <p:cNvPr id="36868" name="Group 9"/>
          <p:cNvGrpSpPr>
            <a:grpSpLocks/>
          </p:cNvGrpSpPr>
          <p:nvPr/>
        </p:nvGrpSpPr>
        <p:grpSpPr bwMode="auto">
          <a:xfrm>
            <a:off x="1143000" y="1464310"/>
            <a:ext cx="2057400" cy="457200"/>
            <a:chOff x="1905000" y="1219200"/>
            <a:chExt cx="2057400" cy="457200"/>
          </a:xfrm>
        </p:grpSpPr>
        <p:sp>
          <p:nvSpPr>
            <p:cNvPr id="6" name="Oval 5"/>
            <p:cNvSpPr/>
            <p:nvPr/>
          </p:nvSpPr>
          <p:spPr>
            <a:xfrm>
              <a:off x="1905000" y="1219200"/>
              <a:ext cx="381000" cy="457200"/>
            </a:xfrm>
            <a:prstGeom prst="ellipse">
              <a:avLst/>
            </a:prstGeom>
            <a:noFill/>
            <a:ln w="635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cxnSp>
          <p:nvCxnSpPr>
            <p:cNvPr id="7" name="Straight Arrow Connector 6"/>
            <p:cNvCxnSpPr>
              <a:stCxn id="6" idx="6"/>
            </p:cNvCxnSpPr>
            <p:nvPr/>
          </p:nvCxnSpPr>
          <p:spPr>
            <a:xfrm>
              <a:off x="2286000" y="1447800"/>
              <a:ext cx="1676400" cy="228600"/>
            </a:xfrm>
            <a:prstGeom prst="straightConnector1">
              <a:avLst/>
            </a:prstGeom>
            <a:ln w="88900"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237" y="2133600"/>
            <a:ext cx="5739063" cy="4038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5950" y="349927"/>
            <a:ext cx="5848350" cy="157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 r="27990"/>
          <a:stretch>
            <a:fillRect/>
          </a:stretch>
        </p:blipFill>
        <p:spPr>
          <a:xfrm>
            <a:off x="0" y="639763"/>
            <a:ext cx="2947987" cy="2468082"/>
          </a:xfrm>
          <a:prstGeom prst="rect">
            <a:avLst/>
          </a:prstGeom>
        </p:spPr>
      </p:pic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152400" y="6473825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www.cbrfc.noaa.gov/gmap/gmapm.php?wcon=checked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485900" y="1752600"/>
            <a:ext cx="2057400" cy="457200"/>
            <a:chOff x="1714500" y="1219200"/>
            <a:chExt cx="2057400" cy="457200"/>
          </a:xfrm>
        </p:grpSpPr>
        <p:sp>
          <p:nvSpPr>
            <p:cNvPr id="6" name="Oval 5"/>
            <p:cNvSpPr/>
            <p:nvPr/>
          </p:nvSpPr>
          <p:spPr>
            <a:xfrm>
              <a:off x="1714500" y="1219200"/>
              <a:ext cx="381000" cy="457200"/>
            </a:xfrm>
            <a:prstGeom prst="ellipse">
              <a:avLst/>
            </a:prstGeom>
            <a:noFill/>
            <a:ln w="635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cxnSp>
          <p:nvCxnSpPr>
            <p:cNvPr id="7" name="Straight Arrow Connector 6"/>
            <p:cNvCxnSpPr>
              <a:stCxn id="6" idx="6"/>
            </p:cNvCxnSpPr>
            <p:nvPr/>
          </p:nvCxnSpPr>
          <p:spPr>
            <a:xfrm>
              <a:off x="2095500" y="1447800"/>
              <a:ext cx="1676400" cy="228600"/>
            </a:xfrm>
            <a:prstGeom prst="straightConnector1">
              <a:avLst/>
            </a:prstGeom>
            <a:ln w="88900"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981200"/>
            <a:ext cx="5410200" cy="38071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431057"/>
            <a:ext cx="5410200" cy="1421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 r="27990"/>
          <a:stretch>
            <a:fillRect/>
          </a:stretch>
        </p:blipFill>
        <p:spPr>
          <a:xfrm>
            <a:off x="0" y="639763"/>
            <a:ext cx="2947987" cy="2468082"/>
          </a:xfrm>
          <a:prstGeom prst="rect">
            <a:avLst/>
          </a:prstGeom>
        </p:spPr>
      </p:pic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152400" y="6473825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www.cbrfc.noaa.gov/gmap/gmapm.php?wcon=checked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609558" y="1905000"/>
            <a:ext cx="2057400" cy="457200"/>
            <a:chOff x="1905000" y="1219200"/>
            <a:chExt cx="2057400" cy="457200"/>
          </a:xfrm>
        </p:grpSpPr>
        <p:sp>
          <p:nvSpPr>
            <p:cNvPr id="6" name="Oval 5"/>
            <p:cNvSpPr/>
            <p:nvPr/>
          </p:nvSpPr>
          <p:spPr>
            <a:xfrm>
              <a:off x="1905000" y="1219200"/>
              <a:ext cx="381000" cy="457200"/>
            </a:xfrm>
            <a:prstGeom prst="ellipse">
              <a:avLst/>
            </a:prstGeom>
            <a:noFill/>
            <a:ln w="635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cxnSp>
          <p:nvCxnSpPr>
            <p:cNvPr id="7" name="Straight Arrow Connector 6"/>
            <p:cNvCxnSpPr>
              <a:stCxn id="6" idx="6"/>
            </p:cNvCxnSpPr>
            <p:nvPr/>
          </p:nvCxnSpPr>
          <p:spPr>
            <a:xfrm>
              <a:off x="2286000" y="1447800"/>
              <a:ext cx="1676400" cy="228600"/>
            </a:xfrm>
            <a:prstGeom prst="straightConnector1">
              <a:avLst/>
            </a:prstGeom>
            <a:ln w="88900"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350" y="536528"/>
            <a:ext cx="5473700" cy="14446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958" y="2209800"/>
            <a:ext cx="5369092" cy="377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528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Outline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January Weather Review</a:t>
            </a:r>
          </a:p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Snow States</a:t>
            </a:r>
          </a:p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Water Supply Forecasts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152400" y="6432550"/>
            <a:ext cx="8686800" cy="369888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 pitchFamily="-105" charset="0"/>
              </a:rPr>
              <a:t>Web Reference: www.cbrfc.noaa.gov/wsup/pub2/map/html/cbrfc</a:t>
            </a:r>
            <a:r>
              <a:rPr lang="en-US" dirty="0" smtClean="0">
                <a:latin typeface="Calibri" pitchFamily="-105" charset="0"/>
              </a:rPr>
              <a:t>.1.2011.</a:t>
            </a:r>
            <a:r>
              <a:rPr lang="en-US" dirty="0">
                <a:latin typeface="Calibri" pitchFamily="-105" charset="0"/>
              </a:rPr>
              <a:t>html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843" y="0"/>
            <a:ext cx="5020157" cy="635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 r="27990"/>
          <a:stretch>
            <a:fillRect/>
          </a:stretch>
        </p:blipFill>
        <p:spPr>
          <a:xfrm>
            <a:off x="0" y="639763"/>
            <a:ext cx="2947987" cy="2468082"/>
          </a:xfrm>
          <a:prstGeom prst="rect">
            <a:avLst/>
          </a:prstGeom>
        </p:spPr>
      </p:pic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152400" y="6473825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www.cbrfc.noaa.gov/gmap/gmapm.php?wcon=checked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676400" y="1752600"/>
            <a:ext cx="2057400" cy="457200"/>
            <a:chOff x="1905000" y="1219200"/>
            <a:chExt cx="2057400" cy="457200"/>
          </a:xfrm>
        </p:grpSpPr>
        <p:sp>
          <p:nvSpPr>
            <p:cNvPr id="6" name="Oval 5"/>
            <p:cNvSpPr/>
            <p:nvPr/>
          </p:nvSpPr>
          <p:spPr>
            <a:xfrm>
              <a:off x="1905000" y="1219200"/>
              <a:ext cx="381000" cy="457200"/>
            </a:xfrm>
            <a:prstGeom prst="ellipse">
              <a:avLst/>
            </a:prstGeom>
            <a:noFill/>
            <a:ln w="635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cxnSp>
          <p:nvCxnSpPr>
            <p:cNvPr id="7" name="Straight Arrow Connector 6"/>
            <p:cNvCxnSpPr>
              <a:stCxn id="6" idx="6"/>
            </p:cNvCxnSpPr>
            <p:nvPr/>
          </p:nvCxnSpPr>
          <p:spPr>
            <a:xfrm>
              <a:off x="2286000" y="1447800"/>
              <a:ext cx="1676400" cy="228600"/>
            </a:xfrm>
            <a:prstGeom prst="straightConnector1">
              <a:avLst/>
            </a:prstGeom>
            <a:ln w="88900"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137" y="412750"/>
            <a:ext cx="5472863" cy="1460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350" y="2057400"/>
            <a:ext cx="5581650" cy="3927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 r="27990"/>
          <a:stretch>
            <a:fillRect/>
          </a:stretch>
        </p:blipFill>
        <p:spPr>
          <a:xfrm>
            <a:off x="0" y="639763"/>
            <a:ext cx="2947987" cy="2468082"/>
          </a:xfrm>
          <a:prstGeom prst="rect">
            <a:avLst/>
          </a:prstGeom>
        </p:spPr>
      </p:pic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152400" y="6473825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www.cbrfc.noaa.gov/gmap/gmapm.php?wcon=checked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09800" y="1828800"/>
            <a:ext cx="1524000" cy="457200"/>
            <a:chOff x="1905000" y="1219200"/>
            <a:chExt cx="2057400" cy="457200"/>
          </a:xfrm>
        </p:grpSpPr>
        <p:sp>
          <p:nvSpPr>
            <p:cNvPr id="6" name="Oval 5"/>
            <p:cNvSpPr/>
            <p:nvPr/>
          </p:nvSpPr>
          <p:spPr>
            <a:xfrm>
              <a:off x="1905000" y="1219200"/>
              <a:ext cx="381000" cy="457200"/>
            </a:xfrm>
            <a:prstGeom prst="ellipse">
              <a:avLst/>
            </a:prstGeom>
            <a:noFill/>
            <a:ln w="635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cxnSp>
          <p:nvCxnSpPr>
            <p:cNvPr id="7" name="Straight Arrow Connector 6"/>
            <p:cNvCxnSpPr>
              <a:stCxn id="6" idx="6"/>
            </p:cNvCxnSpPr>
            <p:nvPr/>
          </p:nvCxnSpPr>
          <p:spPr>
            <a:xfrm>
              <a:off x="2286000" y="1447800"/>
              <a:ext cx="1676400" cy="228600"/>
            </a:xfrm>
            <a:prstGeom prst="straightConnector1">
              <a:avLst/>
            </a:prstGeom>
            <a:ln w="88900"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057400"/>
            <a:ext cx="5260808" cy="3702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391812"/>
            <a:ext cx="5410200" cy="1482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 r="27990"/>
          <a:stretch>
            <a:fillRect/>
          </a:stretch>
        </p:blipFill>
        <p:spPr>
          <a:xfrm>
            <a:off x="0" y="639763"/>
            <a:ext cx="2947987" cy="2468082"/>
          </a:xfrm>
          <a:prstGeom prst="rect">
            <a:avLst/>
          </a:prstGeom>
        </p:spPr>
      </p:pic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152400" y="6473825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www.cbrfc.noaa.gov/gmap/gmapm.php?wcon=checked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09800" y="1828800"/>
            <a:ext cx="1524000" cy="457200"/>
            <a:chOff x="1905000" y="1219200"/>
            <a:chExt cx="2057400" cy="457200"/>
          </a:xfrm>
        </p:grpSpPr>
        <p:sp>
          <p:nvSpPr>
            <p:cNvPr id="6" name="Oval 5"/>
            <p:cNvSpPr/>
            <p:nvPr/>
          </p:nvSpPr>
          <p:spPr>
            <a:xfrm>
              <a:off x="1905000" y="1219200"/>
              <a:ext cx="381000" cy="457200"/>
            </a:xfrm>
            <a:prstGeom prst="ellipse">
              <a:avLst/>
            </a:prstGeom>
            <a:noFill/>
            <a:ln w="635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cxnSp>
          <p:nvCxnSpPr>
            <p:cNvPr id="7" name="Straight Arrow Connector 6"/>
            <p:cNvCxnSpPr>
              <a:stCxn id="6" idx="6"/>
            </p:cNvCxnSpPr>
            <p:nvPr/>
          </p:nvCxnSpPr>
          <p:spPr>
            <a:xfrm>
              <a:off x="2286000" y="1447800"/>
              <a:ext cx="1676400" cy="228600"/>
            </a:xfrm>
            <a:prstGeom prst="straightConnector1">
              <a:avLst/>
            </a:prstGeom>
            <a:ln w="88900"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057400"/>
            <a:ext cx="5260808" cy="3702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391812"/>
            <a:ext cx="5410200" cy="1482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2057400"/>
            <a:ext cx="5260808" cy="370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528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-105" charset="-128"/>
                <a:cs typeface="ＭＳ Ｐゴシック" pitchFamily="-105" charset="-128"/>
              </a:rPr>
              <a:t>Online Publication</a:t>
            </a:r>
          </a:p>
        </p:txBody>
      </p:sp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152400" y="6432550"/>
            <a:ext cx="8686800" cy="369888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alibri" pitchFamily="-105" charset="0"/>
              </a:rPr>
              <a:t>Web Reference: www.cbrfc.noaa.gov/wsup/pub2/map/html/cpub.php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140" y="0"/>
            <a:ext cx="4964860" cy="62959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4"/>
          <p:cNvSpPr txBox="1">
            <a:spLocks noChangeArrowheads="1"/>
          </p:cNvSpPr>
          <p:nvPr/>
        </p:nvSpPr>
        <p:spPr bwMode="auto">
          <a:xfrm>
            <a:off x="152400" y="6488113"/>
            <a:ext cx="8686800" cy="369887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alibri" pitchFamily="-105" charset="0"/>
              </a:rPr>
              <a:t>Web Reference: www.cbrfc.noaa.gov/wsup/pub2/map/html/cpub.php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956404" cy="5951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867" y="0"/>
            <a:ext cx="4284133" cy="6400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-296863"/>
            <a:ext cx="8229600" cy="1143001"/>
          </a:xfrm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CBRFC News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846138"/>
            <a:ext cx="4648200" cy="1219200"/>
          </a:xfrm>
        </p:spPr>
        <p:txBody>
          <a:bodyPr/>
          <a:lstStyle/>
          <a:p>
            <a:r>
              <a:rPr lang="en-US" sz="2000" dirty="0" smtClean="0">
                <a:ea typeface="ＭＳ Ｐゴシック" pitchFamily="-105" charset="-128"/>
                <a:cs typeface="ＭＳ Ｐゴシック" pitchFamily="-105" charset="-128"/>
              </a:rPr>
              <a:t>Basin Focal Points (Available to discuss forecasts: 801.524.5130)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Upper Colorado: Brenda Alcorn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Green: Ashley Nielson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San Juan / Gunnison: Tracy Cox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Great Basin: Brent Bernard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Lower Colorado (below Lake Powell): Greg Smith</a:t>
            </a:r>
          </a:p>
          <a:p>
            <a:r>
              <a:rPr lang="en-US" sz="2000" dirty="0" smtClean="0">
                <a:ea typeface="ＭＳ Ｐゴシック" pitchFamily="-105" charset="-128"/>
                <a:cs typeface="ＭＳ Ｐゴシック" pitchFamily="-105" charset="-128"/>
              </a:rPr>
              <a:t>Here now: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Sign up for all webinars through May 2011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Weekly ESP model guidance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Email product updates via </a:t>
            </a:r>
            <a:r>
              <a:rPr lang="en-US" sz="1600" dirty="0" err="1" smtClean="0">
                <a:ea typeface="ＭＳ Ｐゴシック" pitchFamily="-105" charset="-128"/>
                <a:cs typeface="ＭＳ Ｐゴシック" pitchFamily="-105" charset="-128"/>
              </a:rPr>
              <a:t>govdelivery</a:t>
            </a:r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 (can add more products / </a:t>
            </a:r>
            <a:r>
              <a:rPr lang="en-US" sz="1600" dirty="0" err="1" smtClean="0">
                <a:ea typeface="ＭＳ Ｐゴシック" pitchFamily="-105" charset="-128"/>
                <a:cs typeface="ＭＳ Ｐゴシック" pitchFamily="-105" charset="-128"/>
              </a:rPr>
              <a:t>webpages</a:t>
            </a:r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 upon request)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Changes to CBRFC webpage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Blog (</a:t>
            </a:r>
            <a:r>
              <a:rPr lang="en-US" sz="1600" dirty="0" err="1" smtClean="0">
                <a:ea typeface="ＭＳ Ｐゴシック" pitchFamily="-105" charset="-128"/>
                <a:cs typeface="ＭＳ Ｐゴシック" pitchFamily="-105" charset="-128"/>
              </a:rPr>
              <a:t>blog.citizen.apps.gov/cbrfc</a:t>
            </a:r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)</a:t>
            </a:r>
          </a:p>
          <a:p>
            <a:r>
              <a:rPr lang="en-US" sz="2000" dirty="0" smtClean="0">
                <a:ea typeface="ＭＳ Ｐゴシック" pitchFamily="-105" charset="-128"/>
                <a:cs typeface="ＭＳ Ｐゴシック" pitchFamily="-105" charset="-128"/>
              </a:rPr>
              <a:t>Coming soon: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New water supply publication – will share next month</a:t>
            </a:r>
          </a:p>
          <a:p>
            <a:pPr lvl="1">
              <a:buNone/>
            </a:pPr>
            <a:endParaRPr lang="en-US" sz="1600" dirty="0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600200"/>
            <a:ext cx="3756197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More Resources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  <a:hlinkClick r:id="rId2"/>
              </a:rPr>
              <a:t>www.cbrfc.noaa.gov</a:t>
            </a:r>
            <a:endParaRPr lang="en-US" dirty="0" smtClean="0">
              <a:ea typeface="ＭＳ Ｐゴシック" pitchFamily="-105" charset="-128"/>
              <a:cs typeface="ＭＳ Ｐゴシック" pitchFamily="-105" charset="-128"/>
            </a:endParaRPr>
          </a:p>
          <a:p>
            <a:pPr eaLnBrk="1" hangingPunct="1"/>
            <a:r>
              <a:rPr lang="en-US" dirty="0" err="1" smtClean="0">
                <a:ea typeface="ＭＳ Ｐゴシック" pitchFamily="-105" charset="-128"/>
                <a:cs typeface="ＭＳ Ｐゴシック" pitchFamily="-105" charset="-128"/>
              </a:rPr>
              <a:t>Wateroutlook.nwrfc.noaa.gov</a:t>
            </a:r>
            <a:endParaRPr lang="en-US" dirty="0" smtClean="0">
              <a:ea typeface="ＭＳ Ｐゴシック" pitchFamily="-105" charset="-128"/>
              <a:cs typeface="ＭＳ Ｐゴシック" pitchFamily="-105" charset="-128"/>
            </a:endParaRPr>
          </a:p>
          <a:p>
            <a:pPr eaLnBrk="1" hangingPunct="1">
              <a:buNone/>
            </a:pPr>
            <a:endParaRPr lang="en-US" dirty="0" smtClean="0">
              <a:ea typeface="ＭＳ Ｐゴシック" pitchFamily="-105" charset="-128"/>
              <a:cs typeface="ＭＳ Ｐゴシック" pitchFamily="-105" charset="-128"/>
            </a:endParaRPr>
          </a:p>
          <a:p>
            <a:pPr eaLnBrk="1" hangingPunct="1">
              <a:buFont typeface="Arial" pitchFamily="-105" charset="0"/>
              <a:buNone/>
            </a:pPr>
            <a:endParaRPr lang="en-US" dirty="0" smtClean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7"/>
          <p:cNvGrpSpPr>
            <a:grpSpLocks/>
          </p:cNvGrpSpPr>
          <p:nvPr/>
        </p:nvGrpSpPr>
        <p:grpSpPr bwMode="auto">
          <a:xfrm>
            <a:off x="1143000" y="2438400"/>
            <a:ext cx="6591300" cy="2020888"/>
            <a:chOff x="720" y="2352"/>
            <a:chExt cx="4152" cy="1273"/>
          </a:xfrm>
        </p:grpSpPr>
        <p:pic>
          <p:nvPicPr>
            <p:cNvPr id="45060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36" y="2352"/>
              <a:ext cx="936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1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2352"/>
              <a:ext cx="774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2" name="TextBox 3"/>
            <p:cNvSpPr txBox="1">
              <a:spLocks noChangeArrowheads="1"/>
            </p:cNvSpPr>
            <p:nvPr/>
          </p:nvSpPr>
          <p:spPr bwMode="auto">
            <a:xfrm>
              <a:off x="720" y="2352"/>
              <a:ext cx="4152" cy="12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endParaRPr lang="en-US" b="1">
                <a:latin typeface="Calibri" pitchFamily="-105" charset="0"/>
              </a:endParaRPr>
            </a:p>
            <a:p>
              <a:pPr algn="ctr"/>
              <a:r>
                <a:rPr lang="en-US" b="1">
                  <a:latin typeface="Calibri" pitchFamily="-105" charset="0"/>
                </a:rPr>
                <a:t>Kevin Werner</a:t>
              </a:r>
            </a:p>
            <a:p>
              <a:pPr algn="ctr"/>
              <a:endParaRPr lang="en-US" b="1">
                <a:latin typeface="Calibri" pitchFamily="-105" charset="0"/>
              </a:endParaRPr>
            </a:p>
            <a:p>
              <a:pPr algn="ctr"/>
              <a:r>
                <a:rPr lang="en-US">
                  <a:latin typeface="Calibri" pitchFamily="-105" charset="0"/>
                </a:rPr>
                <a:t>CBRFC Service Coordination Hydrologist</a:t>
              </a:r>
            </a:p>
            <a:p>
              <a:pPr algn="ctr"/>
              <a:r>
                <a:rPr lang="en-US">
                  <a:latin typeface="Calibri" pitchFamily="-105" charset="0"/>
                </a:rPr>
                <a:t>Phone: 801.524.5130</a:t>
              </a:r>
            </a:p>
            <a:p>
              <a:pPr algn="ctr"/>
              <a:r>
                <a:rPr lang="en-US">
                  <a:latin typeface="Calibri" pitchFamily="-105" charset="0"/>
                </a:rPr>
                <a:t>Email: </a:t>
              </a:r>
              <a:r>
                <a:rPr lang="en-US">
                  <a:latin typeface="Calibri" pitchFamily="-105" charset="0"/>
                  <a:hlinkClick r:id="rId4"/>
                </a:rPr>
                <a:t>kevin.werner@noaa</a:t>
              </a:r>
              <a:r>
                <a:rPr lang="en-US">
                  <a:latin typeface="Calibri" pitchFamily="-105" charset="0"/>
                </a:rPr>
                <a:t>.gov</a:t>
              </a:r>
            </a:p>
          </p:txBody>
        </p:sp>
      </p:grpSp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838200" y="3810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105" charset="0"/>
              </a:rPr>
              <a:t>Feedback, Questions, Concerns always welcome….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3022600" y="6432550"/>
            <a:ext cx="58166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Calibri" pitchFamily="-105" charset="0"/>
              </a:rPr>
              <a:t>Web Reference: http://</a:t>
            </a:r>
            <a:r>
              <a:rPr lang="en-US" sz="1400" dirty="0" err="1">
                <a:latin typeface="Calibri" pitchFamily="-105" charset="0"/>
              </a:rPr>
              <a:t>www.cbrfc.noaa.</a:t>
            </a:r>
            <a:r>
              <a:rPr lang="en-US" sz="1400" dirty="0" err="1" smtClean="0">
                <a:latin typeface="Calibri" pitchFamily="-105" charset="0"/>
              </a:rPr>
              <a:t>gov</a:t>
            </a:r>
            <a:endParaRPr lang="en-US" sz="1400" dirty="0">
              <a:latin typeface="Calibri" pitchFamily="-105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1"/>
            <a:ext cx="3022600" cy="3504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600" y="25401"/>
            <a:ext cx="3044508" cy="3529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399" y="25401"/>
            <a:ext cx="3022601" cy="35044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76600"/>
            <a:ext cx="3022600" cy="35044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2895600"/>
            <a:ext cx="2913698" cy="3378200"/>
          </a:xfrm>
          <a:prstGeom prst="rect">
            <a:avLst/>
          </a:prstGeom>
          <a:ln w="50800"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152400" y="6550025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http://www.cbrfc.noaa.gov/gmap/gmapm.php?scon=checked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0" y="0"/>
            <a:ext cx="233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5400" dirty="0"/>
              <a:t>Snow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r="26316"/>
          <a:stretch>
            <a:fillRect/>
          </a:stretch>
        </p:blipFill>
        <p:spPr>
          <a:xfrm>
            <a:off x="0" y="923925"/>
            <a:ext cx="2133600" cy="31220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1" y="0"/>
            <a:ext cx="6553200" cy="62659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1910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January 6 (above)</a:t>
            </a:r>
          </a:p>
          <a:p>
            <a:endParaRPr lang="en-US" dirty="0" smtClean="0"/>
          </a:p>
          <a:p>
            <a:r>
              <a:rPr lang="en-US" dirty="0" smtClean="0"/>
              <a:t>February 7 (right)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152400" y="6550025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http://www.cbrfc.noaa.gov/gmap/gmapm.php?scon=checked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83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r="28333"/>
          <a:stretch>
            <a:fillRect/>
          </a:stretch>
        </p:blipFill>
        <p:spPr>
          <a:xfrm>
            <a:off x="0" y="1295400"/>
            <a:ext cx="3119342" cy="3276600"/>
          </a:xfrm>
          <a:prstGeom prst="rect">
            <a:avLst/>
          </a:prstGeom>
        </p:spPr>
      </p:pic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1843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Snow: Trial Lake</a:t>
            </a:r>
          </a:p>
        </p:txBody>
      </p:sp>
      <p:sp>
        <p:nvSpPr>
          <p:cNvPr id="8" name="Oval 7"/>
          <p:cNvSpPr/>
          <p:nvPr/>
        </p:nvSpPr>
        <p:spPr>
          <a:xfrm>
            <a:off x="1333500" y="2362200"/>
            <a:ext cx="266700" cy="3429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>
            <a:off x="1600200" y="2533650"/>
            <a:ext cx="1981200" cy="171450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473200"/>
            <a:ext cx="5562600" cy="370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r="28333"/>
          <a:stretch>
            <a:fillRect/>
          </a:stretch>
        </p:blipFill>
        <p:spPr>
          <a:xfrm>
            <a:off x="0" y="1295400"/>
            <a:ext cx="3119342" cy="3276600"/>
          </a:xfrm>
          <a:prstGeom prst="rect">
            <a:avLst/>
          </a:prstGeom>
        </p:spPr>
      </p:pic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1843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Snow: Trial Lake</a:t>
            </a:r>
          </a:p>
        </p:txBody>
      </p:sp>
      <p:sp>
        <p:nvSpPr>
          <p:cNvPr id="8" name="Oval 7"/>
          <p:cNvSpPr/>
          <p:nvPr/>
        </p:nvSpPr>
        <p:spPr>
          <a:xfrm>
            <a:off x="1333500" y="2362200"/>
            <a:ext cx="266700" cy="3429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>
            <a:off x="1600200" y="2533650"/>
            <a:ext cx="1981200" cy="171450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95400"/>
            <a:ext cx="54864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r="28333"/>
          <a:stretch>
            <a:fillRect/>
          </a:stretch>
        </p:blipFill>
        <p:spPr>
          <a:xfrm>
            <a:off x="0" y="1295400"/>
            <a:ext cx="3119342" cy="3276600"/>
          </a:xfrm>
          <a:prstGeom prst="rect">
            <a:avLst/>
          </a:prstGeom>
        </p:spPr>
      </p:pic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1843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Snow: Duchesne River Group</a:t>
            </a:r>
          </a:p>
        </p:txBody>
      </p:sp>
      <p:sp>
        <p:nvSpPr>
          <p:cNvPr id="8" name="Oval 7"/>
          <p:cNvSpPr/>
          <p:nvPr/>
        </p:nvSpPr>
        <p:spPr>
          <a:xfrm>
            <a:off x="1143000" y="2286000"/>
            <a:ext cx="1752600" cy="11430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 flipV="1">
            <a:off x="2895600" y="2705100"/>
            <a:ext cx="685800" cy="152400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295400"/>
            <a:ext cx="5524500" cy="368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r="28333"/>
          <a:stretch>
            <a:fillRect/>
          </a:stretch>
        </p:blipFill>
        <p:spPr>
          <a:xfrm>
            <a:off x="0" y="1295400"/>
            <a:ext cx="3119342" cy="3276600"/>
          </a:xfrm>
          <a:prstGeom prst="rect">
            <a:avLst/>
          </a:prstGeom>
        </p:spPr>
      </p:pic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1843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Snow: Provo River Group</a:t>
            </a:r>
          </a:p>
        </p:txBody>
      </p:sp>
      <p:sp>
        <p:nvSpPr>
          <p:cNvPr id="8" name="Oval 7"/>
          <p:cNvSpPr/>
          <p:nvPr/>
        </p:nvSpPr>
        <p:spPr>
          <a:xfrm>
            <a:off x="762000" y="2209800"/>
            <a:ext cx="990600" cy="9906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>
            <a:off x="1752600" y="2705100"/>
            <a:ext cx="1828800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95400"/>
            <a:ext cx="54864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9237</TotalTime>
  <Words>730</Words>
  <Application>Microsoft Macintosh PowerPoint</Application>
  <PresentationFormat>On-screen Show (4:3)</PresentationFormat>
  <Paragraphs>76</Paragraphs>
  <Slides>27</Slides>
  <Notes>1</Notes>
  <HiddenSlides>2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NWS February 2011 CUWCD Briefing</vt:lpstr>
      <vt:lpstr>Outline</vt:lpstr>
      <vt:lpstr>Slide 3</vt:lpstr>
      <vt:lpstr>Slide 4</vt:lpstr>
      <vt:lpstr>Slide 5</vt:lpstr>
      <vt:lpstr>Snow: Trial Lake</vt:lpstr>
      <vt:lpstr>Snow: Trial Lake</vt:lpstr>
      <vt:lpstr>Snow: Duchesne River Group</vt:lpstr>
      <vt:lpstr>Snow: Provo River Group</vt:lpstr>
      <vt:lpstr>Last 7 days…</vt:lpstr>
      <vt:lpstr>Forecast Precipitation</vt:lpstr>
      <vt:lpstr>La Nina Update</vt:lpstr>
      <vt:lpstr>Slide 13</vt:lpstr>
      <vt:lpstr>Soil Moisture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Online Publication</vt:lpstr>
      <vt:lpstr>Slide 24</vt:lpstr>
      <vt:lpstr>CBRFC News</vt:lpstr>
      <vt:lpstr>More Resources</vt:lpstr>
      <vt:lpstr>Slide 27</vt:lpstr>
    </vt:vector>
  </TitlesOfParts>
  <Company>NWS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CBRFC March 2009 Water Supply Webinar</dc:title>
  <dc:creator>kvw</dc:creator>
  <cp:lastModifiedBy>Kevin Werner</cp:lastModifiedBy>
  <cp:revision>24</cp:revision>
  <dcterms:created xsi:type="dcterms:W3CDTF">2011-02-07T23:06:57Z</dcterms:created>
  <dcterms:modified xsi:type="dcterms:W3CDTF">2011-02-07T23:26:55Z</dcterms:modified>
</cp:coreProperties>
</file>