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0" r:id="rId4"/>
    <p:sldId id="258" r:id="rId5"/>
    <p:sldId id="263" r:id="rId6"/>
    <p:sldId id="265" r:id="rId7"/>
    <p:sldId id="266" r:id="rId8"/>
    <p:sldId id="269" r:id="rId9"/>
    <p:sldId id="270" r:id="rId10"/>
    <p:sldId id="271" r:id="rId11"/>
    <p:sldId id="273" r:id="rId12"/>
    <p:sldId id="282" r:id="rId13"/>
    <p:sldId id="274" r:id="rId14"/>
    <p:sldId id="275" r:id="rId15"/>
    <p:sldId id="276" r:id="rId16"/>
    <p:sldId id="277" r:id="rId17"/>
    <p:sldId id="278" r:id="rId18"/>
    <p:sldId id="262" r:id="rId19"/>
    <p:sldId id="285" r:id="rId20"/>
    <p:sldId id="279" r:id="rId21"/>
    <p:sldId id="280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94660"/>
  </p:normalViewPr>
  <p:slideViewPr>
    <p:cSldViewPr>
      <p:cViewPr varScale="1">
        <p:scale>
          <a:sx n="98" d="100"/>
          <a:sy n="98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E2265D-3839-48EA-B58A-CD4BDAE778F1}" type="datetimeFigureOut">
              <a:rPr lang="en-US" smtClean="0"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BBD165-6231-4541-A37D-7573D2E246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FCBD7D-A7D0-49AE-8969-837F000C9D2F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352820-AB6A-4804-9212-ACAA5C95F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820-AB6A-4804-9212-ACAA5C95F0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820-AB6A-4804-9212-ACAA5C95F0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bfrl.nist.gov/866/CIB_W14/DOC_LOGO_1X1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1CAA-BEF0-884E-950B-46DBA463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13A7-26F4-4A49-8559-7CFD4FA5B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1805-FE7F-43BB-8649-638637A2CE6A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7842-91C0-4990-902A-C1D4F61D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99A233-3D41-5848-AF88-BFFD1E07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 descr="noaa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914400"/>
            <a:ext cx="8534400" cy="0"/>
          </a:xfrm>
          <a:prstGeom prst="line">
            <a:avLst/>
          </a:prstGeom>
          <a:ln w="28575">
            <a:solidFill>
              <a:srgbClr val="0050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Logo - CBRFC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375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763000" cy="1470025"/>
          </a:xfrm>
        </p:spPr>
        <p:txBody>
          <a:bodyPr/>
          <a:lstStyle/>
          <a:p>
            <a:r>
              <a:rPr lang="en-US" dirty="0" smtClean="0"/>
              <a:t>2011 Peak Flows and Daily Forecasts</a:t>
            </a:r>
            <a:endParaRPr lang="en-US" dirty="0"/>
          </a:p>
        </p:txBody>
      </p:sp>
      <p:sp>
        <p:nvSpPr>
          <p:cNvPr id="9221" name="AutoShape 5" descr="mailbox://C%7C/Users/an/AppData/Roaming/Thunderbird/Profiles/56zh883i.default/Mail/Local%20Folders/Green.sbd/Data?number=42149083&amp;part=1.2&amp;type=image/jpeg&amp;filename=P6020063_t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AutoShape 7" descr="mailbox://C%7C/Users/an/AppData/Roaming/Thunderbird/Profiles/56zh883i.default/Mail/Local%20Folders/Green.sbd/Data?number=42149083&amp;part=1.2&amp;type=image/jpeg&amp;filename=P6020063_t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6020063_t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514600"/>
            <a:ext cx="4165600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38400" y="1676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CBRFC 2011 Stakeholder Forum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November 3, 2011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954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Colorado includes many high elevation basins that peaked late into June or early July</a:t>
            </a:r>
          </a:p>
          <a:p>
            <a:endParaRPr lang="en-US" dirty="0"/>
          </a:p>
          <a:p>
            <a:r>
              <a:rPr lang="en-US" dirty="0" smtClean="0"/>
              <a:t>Near record snowpack caused high flows</a:t>
            </a:r>
          </a:p>
          <a:p>
            <a:endParaRPr lang="en-US" dirty="0"/>
          </a:p>
          <a:p>
            <a:r>
              <a:rPr lang="en-US" dirty="0" smtClean="0"/>
              <a:t>High flows were mitigated by cool June temperatures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6039173" cy="30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PSC2_2011.04.01_2011.07.31.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52400"/>
            <a:ext cx="67056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733800"/>
            <a:ext cx="601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REGULATED PEAK FLOW </a:t>
            </a:r>
            <a:r>
              <a:rPr lang="en-US" dirty="0" smtClean="0"/>
              <a:t>FORECAST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Numerous upstream reservoirs and </a:t>
            </a:r>
            <a:r>
              <a:rPr lang="en-US" dirty="0" smtClean="0"/>
              <a:t>diversions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Assumptions inclu</a:t>
            </a:r>
            <a:r>
              <a:rPr lang="en-US" dirty="0" smtClean="0"/>
              <a:t>ded: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Many reservoirs spilling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Spills occurring during peaks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Reservoir operations mitigated spills </a:t>
            </a: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096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Gunnison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Gunnison basin divided wet conditions to the north and near average to the south. Hwy 50 was a rough dividing line</a:t>
            </a:r>
          </a:p>
          <a:p>
            <a:endParaRPr lang="en-US" dirty="0"/>
          </a:p>
          <a:p>
            <a:r>
              <a:rPr lang="en-US" dirty="0" smtClean="0"/>
              <a:t>Peaks mostly in early June with continued high flows through June and even July (monsoon moisture)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02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C2_2011.04.01_2011.07.31.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6477000" cy="3429000"/>
          </a:xfrm>
          <a:prstGeom prst="rect">
            <a:avLst/>
          </a:prstGeom>
        </p:spPr>
      </p:pic>
      <p:pic>
        <p:nvPicPr>
          <p:cNvPr id="3" name="Picture 2" descr="alec2.dlypks.seas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657600"/>
            <a:ext cx="64770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JUAN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 Juan Basin much drier with near to below average conditions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Peaks mostly in early June with continued high flows through June</a:t>
            </a:r>
            <a:endParaRPr lang="en-US" dirty="0"/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5600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02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6324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RGC2_2011.04.01_2011.07.31.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"/>
            <a:ext cx="73914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9144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26669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Runoff characteristics are largely determined by the day-to-day spring weather. </a:t>
            </a:r>
          </a:p>
          <a:p>
            <a:pPr lvl="1"/>
            <a:r>
              <a:rPr lang="en-US" sz="2400" dirty="0" smtClean="0"/>
              <a:t>Record snowpack increased the chances for flooding; however, flooding was not widespread</a:t>
            </a:r>
          </a:p>
          <a:p>
            <a:pPr lvl="1"/>
            <a:r>
              <a:rPr lang="en-US" sz="2400" dirty="0" smtClean="0"/>
              <a:t>Small snow pack years can flood with the right sequence of spring temperatures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Long lead and daily forecasts performed relatively well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52600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Areal snow cover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Struggled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some reservoir release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schedules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Temperature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forecasts in late May/early June were too high causing daily forecasts to be to high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DID WE GO WRONG?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WE DOING TO FIX ERRORS?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3434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Snow covered area project (stay tuned)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Reservoir releases- more information from users!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Event and Lake Mead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555615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386388" cy="31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Brief overview of daily and peak flow forecasts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Runoff Review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North-South tour of spring/summer runoff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December storm and Lake Mead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8842" y="3429000"/>
            <a:ext cx="577515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114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 Holiday Storm: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Lake Mead up ~2 feet from local runoff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Large snow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05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QUESTIONS???</a:t>
            </a:r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CBRFC Daily/Peak Forecasts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219200"/>
            <a:ext cx="4495800" cy="5410200"/>
          </a:xfrm>
        </p:spPr>
        <p:txBody>
          <a:bodyPr/>
          <a:lstStyle/>
          <a:p>
            <a:r>
              <a:rPr lang="en-US" dirty="0" smtClean="0"/>
              <a:t>Daily Forecasts</a:t>
            </a:r>
            <a:endParaRPr lang="en-US" sz="2000" dirty="0" smtClean="0"/>
          </a:p>
          <a:p>
            <a:endParaRPr lang="en-US" sz="105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Hydrograph time series for future 10 days (deterministic)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5 days of forecasted precipitation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10 days of forecasted temperature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Include known future reservoir operations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Issued as least daily by 10 am MT</a:t>
            </a:r>
          </a:p>
          <a:p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Updated multiple times a day during high flows or flood events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45920" y="4007803"/>
            <a:ext cx="5669280" cy="0"/>
          </a:xfrm>
          <a:prstGeom prst="line">
            <a:avLst/>
          </a:prstGeom>
          <a:ln w="22225">
            <a:solidFill>
              <a:srgbClr val="005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0" y="12192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Peak Flow Forecasts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charset="-128"/>
              </a:rPr>
              <a:t>Snowmelt Mean Daily Maximum Flow </a:t>
            </a:r>
            <a:r>
              <a:rPr lang="en-US" sz="1600" dirty="0" smtClean="0">
                <a:ea typeface="ＭＳ Ｐゴシック" charset="-128"/>
              </a:rPr>
              <a:t>(April-July) 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>
              <a:ea typeface="ＭＳ Ｐゴシック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charset="-128"/>
              </a:rPr>
              <a:t>Long Lead-Probabilistic Forecasts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     (</a:t>
            </a:r>
            <a:r>
              <a:rPr lang="en-US" sz="1600" dirty="0" smtClean="0">
                <a:latin typeface="+mn-lt"/>
              </a:rPr>
              <a:t>10%,25%,50%, 75%, 90%)</a:t>
            </a:r>
            <a:endParaRPr lang="en-US" dirty="0" smtClean="0">
              <a:ea typeface="ＭＳ Ｐゴシック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charset="-128"/>
              </a:rPr>
              <a:t>Issued (at least) monthly from March-June (this year weekly starting April 19)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kern="0" dirty="0">
              <a:ea typeface="ＭＳ Ｐゴシック" charset="-128"/>
              <a:cs typeface="ＭＳ Ｐゴシック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charset="-128"/>
              </a:rPr>
              <a:t>~60 forecast points – </a:t>
            </a:r>
            <a:r>
              <a:rPr lang="en-US" dirty="0" smtClean="0">
                <a:ea typeface="ＭＳ Ｐゴシック" charset="-128"/>
              </a:rPr>
              <a:t>UNREGULATED and REGULATED</a:t>
            </a:r>
            <a:endParaRPr lang="en-US" dirty="0" smtClean="0">
              <a:ea typeface="ＭＳ Ｐゴシック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ea typeface="ＭＳ Ｐゴシック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 smtClean="0">
                <a:ea typeface="ＭＳ Ｐゴシック" charset="-128"/>
                <a:cs typeface="ＭＳ Ｐゴシック" charset="-128"/>
              </a:rPr>
              <a:t>Regulated points </a:t>
            </a:r>
            <a:r>
              <a:rPr lang="en-US" kern="0" dirty="0" smtClean="0">
                <a:ea typeface="ＭＳ Ｐゴシック" charset="-128"/>
                <a:cs typeface="ＭＳ Ｐゴシック" charset="-128"/>
              </a:rPr>
              <a:t>HIGHLY</a:t>
            </a:r>
            <a:r>
              <a:rPr lang="en-US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kern="0" dirty="0" smtClean="0">
                <a:ea typeface="ＭＳ Ｐゴシック" charset="-128"/>
                <a:cs typeface="ＭＳ Ｐゴシック" charset="-128"/>
              </a:rPr>
              <a:t>impacted by upstream reservoir operations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32768" t="3955" r="12995" b="36723"/>
          <a:stretch/>
        </p:blipFill>
        <p:spPr>
          <a:xfrm>
            <a:off x="0" y="1828800"/>
            <a:ext cx="4343400" cy="4750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39689" t="7357" r="18452" b="44713"/>
          <a:stretch/>
        </p:blipFill>
        <p:spPr>
          <a:xfrm>
            <a:off x="4724400" y="1828800"/>
            <a:ext cx="4267200" cy="48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2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51054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4876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352800"/>
            <a:ext cx="3974897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838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 Forecast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334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 Flow Forecasts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Runoff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838200"/>
          </a:xfrm>
        </p:spPr>
        <p:txBody>
          <a:bodyPr/>
          <a:lstStyle/>
          <a:p>
            <a:r>
              <a:rPr lang="en-US" sz="2800" dirty="0" smtClean="0"/>
              <a:t>Where did we start?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352800"/>
            <a:ext cx="4419600" cy="321054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7526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April 1 Peak flow forecasts: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Very significant chances for flooding in Utah, Colorado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and High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352425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744468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905000"/>
            <a:ext cx="4610100" cy="264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295400"/>
            <a:ext cx="2895600" cy="608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572000" cy="4525963"/>
          </a:xfrm>
        </p:spPr>
        <p:txBody>
          <a:bodyPr/>
          <a:lstStyle/>
          <a:p>
            <a:r>
              <a:rPr lang="en-US" sz="2000" dirty="0" smtClean="0"/>
              <a:t>Wettest area was northern Colorado</a:t>
            </a:r>
          </a:p>
          <a:p>
            <a:r>
              <a:rPr lang="en-US" sz="2000" dirty="0" smtClean="0"/>
              <a:t>Upper Colorado also very wet</a:t>
            </a:r>
          </a:p>
          <a:p>
            <a:r>
              <a:rPr lang="en-US" sz="2000" dirty="0" smtClean="0"/>
              <a:t>Gunnison divided wet from normal</a:t>
            </a:r>
          </a:p>
          <a:p>
            <a:r>
              <a:rPr lang="en-US" sz="2000" dirty="0" smtClean="0"/>
              <a:t>Dolores, San Juan basins near normal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81000"/>
            <a:ext cx="4495800" cy="299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3657600"/>
            <a:ext cx="4381500" cy="29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657600"/>
            <a:ext cx="441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1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3"/>
          </a:xfrm>
        </p:spPr>
        <p:txBody>
          <a:bodyPr/>
          <a:lstStyle/>
          <a:p>
            <a:r>
              <a:rPr lang="en-US" dirty="0" smtClean="0"/>
              <a:t>Yampa River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Yampa / White Rivers generally peaked in June</a:t>
            </a:r>
          </a:p>
          <a:p>
            <a:endParaRPr lang="en-US" dirty="0"/>
          </a:p>
          <a:p>
            <a:r>
              <a:rPr lang="en-US" dirty="0" smtClean="0"/>
              <a:t>Very high (many records) snowpack</a:t>
            </a:r>
          </a:p>
          <a:p>
            <a:endParaRPr lang="en-US" dirty="0" smtClean="0"/>
          </a:p>
          <a:p>
            <a:r>
              <a:rPr lang="en-US" dirty="0" smtClean="0"/>
              <a:t>Cool June somewhat mitigated high flows although rivers flowed high for several weeks</a:t>
            </a:r>
          </a:p>
          <a:p>
            <a:endParaRPr lang="en-US" dirty="0" smtClean="0"/>
          </a:p>
          <a:p>
            <a:r>
              <a:rPr lang="en-US" dirty="0" smtClean="0"/>
              <a:t>Record or near record peaks</a:t>
            </a:r>
          </a:p>
          <a:p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906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550" y="4038600"/>
            <a:ext cx="4819650" cy="272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MC2_2011.04.01_2011.07.31.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7467600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13A7-26F4-4A49-8559-7CFD4FA5B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 descr="enmc2.dlypks.seas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505200"/>
            <a:ext cx="6781800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9144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DAILY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5720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504</Words>
  <Application>Microsoft Office PowerPoint</Application>
  <PresentationFormat>On-screen Show (4:3)</PresentationFormat>
  <Paragraphs>124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1_Default Design</vt:lpstr>
      <vt:lpstr>2011 Peak Flows and Daily Forecasts</vt:lpstr>
      <vt:lpstr>OUTLINE</vt:lpstr>
      <vt:lpstr>CBRFC Daily/Peak Forecasts</vt:lpstr>
      <vt:lpstr>Slide 4</vt:lpstr>
      <vt:lpstr>2011 Runoff Review</vt:lpstr>
      <vt:lpstr>Flooding and High Flows</vt:lpstr>
      <vt:lpstr>Slide 7</vt:lpstr>
      <vt:lpstr>Yampa River Basin</vt:lpstr>
      <vt:lpstr>Slide 9</vt:lpstr>
      <vt:lpstr>UPPER COLORADO</vt:lpstr>
      <vt:lpstr>Slide 11</vt:lpstr>
      <vt:lpstr>Slide 12</vt:lpstr>
      <vt:lpstr>Gunnison</vt:lpstr>
      <vt:lpstr>Slide 14</vt:lpstr>
      <vt:lpstr>SAN JUAN BASIN</vt:lpstr>
      <vt:lpstr>Slide 16</vt:lpstr>
      <vt:lpstr>SUMMARY</vt:lpstr>
      <vt:lpstr>SUMMARY</vt:lpstr>
      <vt:lpstr>December Event and Lake Mead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Peak Flows and Daily Forecasts</dc:title>
  <dc:creator>Ashley Nielson</dc:creator>
  <cp:lastModifiedBy>Ashley Nielson</cp:lastModifiedBy>
  <cp:revision>63</cp:revision>
  <dcterms:created xsi:type="dcterms:W3CDTF">2011-10-27T17:40:49Z</dcterms:created>
  <dcterms:modified xsi:type="dcterms:W3CDTF">2011-11-01T21:14:31Z</dcterms:modified>
</cp:coreProperties>
</file>