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2" r:id="rId4"/>
  </p:sldMasterIdLst>
  <p:sldIdLst>
    <p:sldId id="256" r:id="rId5"/>
    <p:sldId id="261" r:id="rId6"/>
    <p:sldId id="298" r:id="rId7"/>
    <p:sldId id="295" r:id="rId8"/>
    <p:sldId id="264" r:id="rId9"/>
    <p:sldId id="286" r:id="rId10"/>
    <p:sldId id="296" r:id="rId11"/>
    <p:sldId id="266" r:id="rId12"/>
    <p:sldId id="287" r:id="rId13"/>
    <p:sldId id="268" r:id="rId14"/>
    <p:sldId id="288" r:id="rId15"/>
    <p:sldId id="269" r:id="rId16"/>
    <p:sldId id="299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0.xml"/><Relationship Id="rId2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3.xml"/><Relationship Id="rId1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6" Type="http://schemas.openxmlformats.org/officeDocument/2006/relationships/slide" Target="slides/slide12.xml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0" Type="http://schemas.openxmlformats.org/officeDocument/2006/relationships/slide" Target="slides/slide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1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8D4E5B-5FCC-4C4E-AF61-BF7C91EE4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025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42FE3-8B4E-504F-9FAA-64376B8275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96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4FCC2A-9C1E-DF43-AE98-2CC243FC9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5421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D28326-1A45-C047-986A-80204D9F1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1396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136960-3828-004E-8D0F-5975B042A0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5335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302457-F44E-B540-8E59-A1DB96C47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467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EF43C6-2EA1-E44A-AECA-AACF78A03E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9690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9D8B74-5327-D644-966B-74CCF22A65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9684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43648F-F663-0D40-B1BF-53F91021C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87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77C2F6-F3B1-7E44-B0B2-C29BF16A7E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7379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975565-C2D3-294E-84D2-3EF39E952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8521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E91C9A-20A1-F640-9502-1DA38C1DF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2479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14B4B2-83EB-C14F-8DDB-8AAA9784EC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6036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DEFA4D-DFF6-1E4E-A288-247CE9EF10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6082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42000-AE35-7D4C-914D-541B05E22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6078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C164F6-DB8C-6943-927B-56C712999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0774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572C49-2911-3047-A6D3-C467EF1BAB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3650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C5019F-2CF0-1C44-8301-A1D41D47B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788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4B342D-1655-F841-9BC2-77D8A547A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0558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F6185C-8413-764E-A317-A40286955C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7475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EC2B20-02BB-0C40-A08D-6A4B8A149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823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B38025-AEFE-7B49-AE10-DC716BFBF9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464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ABA104-F272-6A4C-8F6E-B88A37F34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321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4CF839-A93E-4545-B84F-8F316A853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33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A8CAC-3D36-3B4F-8C1A-E6A5FFB9D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30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C25913-395D-ED44-9891-5B5C3AD13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2325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0CB4DB-1586-6A48-8233-E079B85013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9556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C6DCEF-A3FF-FE4A-BC5A-3000EBC32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528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342E0-CD40-3141-8CE4-C86931FA43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179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4F93FB-9DE5-A840-9B96-13BD204C94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002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1828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1981200"/>
            <a:ext cx="1828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1923FE-8AB2-3F4B-8425-EDC7B4AEB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4097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1420C6-A4E0-7046-B0DA-8CF670324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0689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2E20E-712C-3B45-91C4-E3539A6BC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6479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2ABAD9-26F4-674B-BA06-7F10C49F85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8279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3E0B0F-C13A-8E46-BCED-F7F54852E9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0799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C13D42-82EF-1D43-8CEF-9E8197967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8643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2F741D-5222-F144-BD93-09191C488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3319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31D45C-6895-564C-A45D-F49B15F85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1257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761D5B-F930-B64C-B751-94F697467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759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1EA96-EE6B-F54C-9581-A8A2F657F4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8568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DD32B-9420-6749-9E68-FF78FBC0A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60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5AAA55-5255-C347-B282-1616DF4D97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2999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916AD-3BEC-7C49-8648-92A6DF839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0651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DC3BF2-F041-7A4A-AEF1-24B1A6DCA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750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5A894F3-3FF8-5B44-A517-0ABA62D166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ctr" rtl="0" fontAlgn="base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19100" algn="ctr" rtl="0" fontAlgn="base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876300" algn="ctr" rtl="0" fontAlgn="base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58023B8C-391C-2D46-891E-67462CCB36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fontAlgn="base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77BA66C7-6388-E34D-8780-B06FD19146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fontAlgn="base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3810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512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69423BD-6365-FC44-9384-79186078621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C0000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fontAlgn="base">
        <a:spcBef>
          <a:spcPts val="8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4" Type="http://schemas.openxmlformats.org/officeDocument/2006/relationships/image" Target="../media/image11.png"/><Relationship Id="rId10" Type="http://schemas.openxmlformats.org/officeDocument/2006/relationships/image" Target="../media/image17.png"/><Relationship Id="rId5" Type="http://schemas.openxmlformats.org/officeDocument/2006/relationships/image" Target="../media/image12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9" Type="http://schemas.openxmlformats.org/officeDocument/2006/relationships/image" Target="../media/image16.png"/><Relationship Id="rId3" Type="http://schemas.openxmlformats.org/officeDocument/2006/relationships/image" Target="../media/image2.jpeg"/><Relationship Id="rId6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95C55-5084-B144-8DDD-F6ABA69A11C6}" type="slidenum">
              <a:rPr lang="en-US"/>
              <a:pPr/>
              <a:t>1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95263"/>
            <a:ext cx="692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38524" r="32378" b="24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5368925"/>
            <a:ext cx="7772400" cy="1017588"/>
          </a:xfrm>
          <a:ln/>
        </p:spPr>
        <p:txBody>
          <a:bodyPr/>
          <a:lstStyle/>
          <a:p>
            <a:r>
              <a:rPr lang="en-US" sz="2000">
                <a:latin typeface="Arial Bold" charset="0"/>
                <a:cs typeface="Arial Bold" charset="0"/>
                <a:sym typeface="Arial Bold" charset="0"/>
              </a:rPr>
              <a:t>June 23, 2011</a:t>
            </a:r>
            <a:endParaRPr lang="en-US" sz="20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7924800" cy="2092325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>
                <a:latin typeface="Arial Bold" charset="0"/>
                <a:cs typeface="Arial Bold" charset="0"/>
                <a:sym typeface="Arial Bold" charset="0"/>
              </a:rPr>
              <a:t>Michelle Schmidt</a:t>
            </a:r>
            <a:endParaRPr lang="en-US"/>
          </a:p>
          <a:p>
            <a:pPr>
              <a:spcBef>
                <a:spcPts val="400"/>
              </a:spcBef>
            </a:pPr>
            <a:r>
              <a:rPr lang="en-US" sz="1800">
                <a:latin typeface="Arial Italic" charset="0"/>
                <a:cs typeface="Arial Italic" charset="0"/>
                <a:sym typeface="Arial Italic" charset="0"/>
              </a:rPr>
              <a:t>NWS Colorado Basin River Forecast Center</a:t>
            </a:r>
            <a:endParaRPr lang="en-US" sz="1800">
              <a:latin typeface="Arial Italic" charset="0"/>
              <a:sym typeface="Arial Italic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r"/>
            <a:fld id="{505B8094-AD1A-A24B-9854-850919773C98}" type="slidenum">
              <a:rPr lang="en-US" sz="1400">
                <a:latin typeface="Arial" charset="0"/>
                <a:cs typeface="Arial" charset="0"/>
                <a:sym typeface="Arial" charset="0"/>
              </a:rPr>
              <a:pPr algn="r"/>
              <a:t>1</a:t>
            </a:fld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153" name="Rectangle 9"/>
          <p:cNvSpPr>
            <a:spLocks/>
          </p:cNvSpPr>
          <p:nvPr/>
        </p:nvSpPr>
        <p:spPr bwMode="auto">
          <a:xfrm>
            <a:off x="457200" y="1530350"/>
            <a:ext cx="81661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NOAA / CBRFC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Water Supply Forecast Overview</a:t>
            </a:r>
          </a:p>
          <a:p>
            <a:r>
              <a:rPr lang="en-US"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Inputs - Outputs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692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019800"/>
            <a:ext cx="6873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152400"/>
            <a:ext cx="6213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/>
          </p:cNvSpPr>
          <p:nvPr/>
        </p:nvSpPr>
        <p:spPr bwMode="auto">
          <a:xfrm>
            <a:off x="4799013" y="4114800"/>
            <a:ext cx="3594100" cy="355600"/>
          </a:xfrm>
          <a:prstGeom prst="rect">
            <a:avLst/>
          </a:prstGeom>
          <a:noFill/>
          <a:ln w="254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Source: water.weather.gov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228600" y="6248400"/>
            <a:ext cx="3594100" cy="355600"/>
          </a:xfrm>
          <a:prstGeom prst="rect">
            <a:avLst/>
          </a:prstGeom>
          <a:noFill/>
          <a:ln w="254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Source: www.cbrfc.noaa.gov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378200" cy="3916363"/>
          </a:xfrm>
          <a:prstGeom prst="rect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2CEE7-E919-ED4D-871A-A72EF6A7963F}" type="slidenum">
              <a:rPr lang="en-US"/>
              <a:pPr/>
              <a:t>11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endParaRPr lang="en-US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r"/>
            <a:fld id="{F6887676-97A1-C642-9ED9-7D71AACDD12C}" type="slidenum">
              <a:rPr lang="en-US" sz="1400">
                <a:latin typeface="Arial" charset="0"/>
                <a:cs typeface="Arial" charset="0"/>
                <a:sym typeface="Arial" charset="0"/>
              </a:rPr>
              <a:pPr algn="r"/>
              <a:t>11</a:t>
            </a:fld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4549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5220-F4CA-6B49-A1C5-EABD66538E30}" type="slidenum">
              <a:rPr lang="en-US"/>
              <a:pPr/>
              <a:t>12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Weather and Climate Forecasts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04800" y="1676400"/>
            <a:ext cx="38989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70000"/>
              </a:lnSpc>
              <a:spcBef>
                <a:spcPts val="750"/>
              </a:spcBef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RFC forecast system incorporates both weather and climate forecasts: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>
              <a:lnSpc>
                <a:spcPct val="70000"/>
              </a:lnSpc>
              <a:spcBef>
                <a:spcPts val="750"/>
              </a:spcBef>
            </a:pPr>
            <a:endParaRPr lang="en-US" sz="180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>
              <a:lnSpc>
                <a:spcPct val="70000"/>
              </a:lnSpc>
              <a:buSzPct val="155000"/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Weather forecasts integrated into daily operations with forecaster control over point and basin average values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758825" lvl="1" indent="-225425" algn="l">
              <a:lnSpc>
                <a:spcPct val="70000"/>
              </a:lnSpc>
              <a:spcBef>
                <a:spcPts val="425"/>
              </a:spcBef>
              <a:buSzPct val="155000"/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Water supply forecasts typically only use QPF during late season or in lower basin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758825" lvl="1" indent="-225425" algn="l">
              <a:lnSpc>
                <a:spcPct val="70000"/>
              </a:lnSpc>
              <a:spcBef>
                <a:spcPts val="425"/>
              </a:spcBef>
              <a:buSzPct val="155000"/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When QPF is used, it is used in a deterministic manner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>
              <a:lnSpc>
                <a:spcPct val="70000"/>
              </a:lnSpc>
              <a:spcBef>
                <a:spcPts val="425"/>
              </a:spcBef>
            </a:pPr>
            <a:endParaRPr lang="en-US" sz="180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l">
              <a:lnSpc>
                <a:spcPct val="70000"/>
              </a:lnSpc>
              <a:spcBef>
                <a:spcPts val="425"/>
              </a:spcBef>
              <a:buSzPct val="155000"/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Climate forecasts integrated into seasonal water supply forecasts through probability shifts of forcing ensemble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marL="758825" lvl="1" indent="-225425" algn="l">
              <a:lnSpc>
                <a:spcPct val="70000"/>
              </a:lnSpc>
              <a:spcBef>
                <a:spcPts val="425"/>
              </a:spcBef>
              <a:buSzPct val="155000"/>
              <a:buFontTx/>
              <a:buChar char="•"/>
            </a:pPr>
            <a:r>
              <a:rPr lang="en-US" sz="1800">
                <a:solidFill>
                  <a:schemeClr val="tx1"/>
                </a:solidFill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Climate forecasts are typically only considered in lower basin and only in ENSO years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334645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576638"/>
            <a:ext cx="34639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0"/>
            <a:ext cx="2362200" cy="839787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36960-3828-004E-8D0F-5975B042A0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6327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8229600" cy="1143000"/>
          </a:xfrm>
          <a:ln/>
        </p:spPr>
        <p:txBody>
          <a:bodyPr/>
          <a:lstStyle/>
          <a:p>
            <a:r>
              <a:rPr lang="en-US" sz="3200"/>
              <a:t>Flood Forecasts / Routine Forecasts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76800" y="1217613"/>
            <a:ext cx="3810000" cy="5640387"/>
          </a:xfrm>
          <a:ln/>
        </p:spPr>
        <p:txBody>
          <a:bodyPr/>
          <a:lstStyle/>
          <a:p>
            <a:pPr marL="304800" indent="-304800">
              <a:spcBef>
                <a:spcPct val="0"/>
              </a:spcBef>
            </a:pPr>
            <a:r>
              <a:rPr lang="en-US" sz="2000"/>
              <a:t>Nominally provided at ~400 points every 6 hours out to 14 days.</a:t>
            </a:r>
            <a:endParaRPr lang="en-US"/>
          </a:p>
          <a:p>
            <a:pPr marL="304800" indent="-304800">
              <a:spcBef>
                <a:spcPts val="500"/>
              </a:spcBef>
            </a:pPr>
            <a:r>
              <a:rPr lang="en-US" sz="2000"/>
              <a:t>Flexible web interface to forecasts and data</a:t>
            </a:r>
            <a:endParaRPr lang="en-US"/>
          </a:p>
          <a:p>
            <a:pPr marL="304800" indent="-304800">
              <a:spcBef>
                <a:spcPts val="500"/>
              </a:spcBef>
            </a:pPr>
            <a:r>
              <a:rPr lang="en-US" sz="2000"/>
              <a:t>Requires large amounts of data (e.g. snow, precip, temps,  streamflow)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613"/>
            <a:ext cx="47244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95750"/>
            <a:ext cx="4419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8229600" cy="1143000"/>
          </a:xfrm>
          <a:ln/>
        </p:spPr>
        <p:txBody>
          <a:bodyPr/>
          <a:lstStyle/>
          <a:p>
            <a:r>
              <a:rPr lang="en-US" sz="3200" dirty="0" smtClean="0"/>
              <a:t>Water Supply Forecasts</a:t>
            </a: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rcRect t="7395" b="739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Rectangle 6"/>
          <p:cNvSpPr>
            <a:spLocks/>
          </p:cNvSpPr>
          <p:nvPr/>
        </p:nvSpPr>
        <p:spPr bwMode="auto">
          <a:xfrm>
            <a:off x="304800" y="426720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Generated seasonally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Typically January through June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Updated monthly or as needed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Forecast runoff volume (usually April – July)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Probabilistic</a:t>
            </a:r>
          </a:p>
        </p:txBody>
      </p:sp>
    </p:spTree>
    <p:extLst>
      <p:ext uri="{BB962C8B-B14F-4D97-AF65-F5344CB8AC3E}">
        <p14:creationId xmlns:p14="http://schemas.microsoft.com/office/powerpoint/2010/main" val="751018229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548BF-EE6A-824E-94FB-1916F38348B2}" type="slidenum">
              <a:rPr lang="en-US"/>
              <a:pPr/>
              <a:t>4</a:t>
            </a:fld>
            <a:endParaRPr 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Peak Flow Forecasts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5077" r="13464" b="36360"/>
          <a:stretch/>
        </p:blipFill>
        <p:spPr>
          <a:xfrm>
            <a:off x="457200" y="1676400"/>
            <a:ext cx="3337898" cy="3456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219200"/>
            <a:ext cx="4468206" cy="2792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886200"/>
            <a:ext cx="4532681" cy="283292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514600" y="333375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3" name="Straight Arrow Connector 12"/>
          <p:cNvCxnSpPr>
            <a:stCxn id="12" idx="6"/>
          </p:cNvCxnSpPr>
          <p:nvPr/>
        </p:nvCxnSpPr>
        <p:spPr>
          <a:xfrm>
            <a:off x="2971800" y="3581400"/>
            <a:ext cx="88824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16785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589088" y="3794125"/>
            <a:ext cx="1450975" cy="596900"/>
            <a:chOff x="0" y="0"/>
            <a:chExt cx="914" cy="376"/>
          </a:xfrm>
        </p:grpSpPr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27" y="216"/>
              <a:ext cx="887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/>
            </p:cNvSpPr>
            <p:nvPr/>
          </p:nvSpPr>
          <p:spPr bwMode="auto">
            <a:xfrm>
              <a:off x="0" y="0"/>
              <a:ext cx="88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Forecast</a:t>
              </a: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Lucida Grande" charset="0"/>
                <a:sym typeface="Arial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precip / temp</a:t>
              </a:r>
            </a:p>
          </p:txBody>
        </p:sp>
      </p:grp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638800" cy="1143000"/>
          </a:xfrm>
          <a:ln/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</a:rPr>
              <a:t>General RFC Model</a:t>
            </a: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 rot="-5400000">
            <a:off x="-1239044" y="3828257"/>
            <a:ext cx="4202113" cy="3556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Weather and Climate Forecasts</a:t>
            </a:r>
          </a:p>
        </p:txBody>
      </p:sp>
      <p:sp>
        <p:nvSpPr>
          <p:cNvPr id="9225" name="Rectangle 9"/>
          <p:cNvSpPr>
            <a:spLocks/>
          </p:cNvSpPr>
          <p:nvPr/>
        </p:nvSpPr>
        <p:spPr bwMode="auto">
          <a:xfrm>
            <a:off x="3275013" y="3422650"/>
            <a:ext cx="1692275" cy="14224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9226" name="Rectangle 10"/>
          <p:cNvSpPr>
            <a:spLocks/>
          </p:cNvSpPr>
          <p:nvPr/>
        </p:nvSpPr>
        <p:spPr bwMode="auto">
          <a:xfrm>
            <a:off x="3640138" y="3505200"/>
            <a:ext cx="979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River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Forecast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System</a:t>
            </a:r>
          </a:p>
        </p:txBody>
      </p:sp>
      <p:sp>
        <p:nvSpPr>
          <p:cNvPr id="9227" name="Rectangle 11"/>
          <p:cNvSpPr>
            <a:spLocks/>
          </p:cNvSpPr>
          <p:nvPr/>
        </p:nvSpPr>
        <p:spPr bwMode="auto">
          <a:xfrm>
            <a:off x="4800600" y="4876800"/>
            <a:ext cx="1244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parameters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rot="10800000">
            <a:off x="4724400" y="4953000"/>
            <a:ext cx="76200" cy="533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9" name="Rectangle 13"/>
          <p:cNvSpPr>
            <a:spLocks/>
          </p:cNvSpPr>
          <p:nvPr/>
        </p:nvSpPr>
        <p:spPr bwMode="auto">
          <a:xfrm>
            <a:off x="2501900" y="5562600"/>
            <a:ext cx="1169988" cy="6223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Observed 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Data</a:t>
            </a:r>
          </a:p>
        </p:txBody>
      </p:sp>
      <p:sp>
        <p:nvSpPr>
          <p:cNvPr id="9230" name="Rectangle 14"/>
          <p:cNvSpPr>
            <a:spLocks/>
          </p:cNvSpPr>
          <p:nvPr/>
        </p:nvSpPr>
        <p:spPr bwMode="auto">
          <a:xfrm>
            <a:off x="1828800" y="4724400"/>
            <a:ext cx="1600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Analysis &amp;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Quality Control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rot="10800000" flipH="1">
            <a:off x="3429000" y="4968875"/>
            <a:ext cx="65088" cy="5175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2" name="Rectangle 16"/>
          <p:cNvSpPr>
            <a:spLocks/>
          </p:cNvSpPr>
          <p:nvPr/>
        </p:nvSpPr>
        <p:spPr bwMode="auto">
          <a:xfrm>
            <a:off x="4567238" y="5562600"/>
            <a:ext cx="1208087" cy="3556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Calibration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rot="10800000" flipH="1">
            <a:off x="4191000" y="2514600"/>
            <a:ext cx="0" cy="762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4" name="Rectangle 18"/>
          <p:cNvSpPr>
            <a:spLocks/>
          </p:cNvSpPr>
          <p:nvPr/>
        </p:nvSpPr>
        <p:spPr bwMode="auto">
          <a:xfrm>
            <a:off x="4395788" y="2514600"/>
            <a:ext cx="1017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model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guidance</a:t>
            </a:r>
          </a:p>
        </p:txBody>
      </p:sp>
      <p:sp>
        <p:nvSpPr>
          <p:cNvPr id="9235" name="Rectangle 19"/>
          <p:cNvSpPr>
            <a:spLocks/>
          </p:cNvSpPr>
          <p:nvPr/>
        </p:nvSpPr>
        <p:spPr bwMode="auto">
          <a:xfrm>
            <a:off x="2789238" y="1752600"/>
            <a:ext cx="2782887" cy="3556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Hydrologic Model Analysis</a:t>
            </a:r>
          </a:p>
        </p:txBody>
      </p:sp>
      <p:sp>
        <p:nvSpPr>
          <p:cNvPr id="9236" name="Rectangle 20"/>
          <p:cNvSpPr>
            <a:spLocks/>
          </p:cNvSpPr>
          <p:nvPr/>
        </p:nvSpPr>
        <p:spPr bwMode="auto">
          <a:xfrm>
            <a:off x="2414588" y="2438400"/>
            <a:ext cx="12334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hydrologic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expertise &amp;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judgment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rot="10800000" flipH="1">
            <a:off x="3886200" y="2514600"/>
            <a:ext cx="0" cy="762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5029200" y="4114800"/>
            <a:ext cx="9906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39" name="Rectangle 23"/>
          <p:cNvSpPr>
            <a:spLocks/>
          </p:cNvSpPr>
          <p:nvPr/>
        </p:nvSpPr>
        <p:spPr bwMode="auto">
          <a:xfrm>
            <a:off x="5056188" y="3794125"/>
            <a:ext cx="10048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Outputs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Lucida Grande" charset="0"/>
              <a:sym typeface="Arial" charset="0"/>
            </a:endParaRPr>
          </a:p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Graphics</a:t>
            </a:r>
          </a:p>
        </p:txBody>
      </p:sp>
      <p:sp>
        <p:nvSpPr>
          <p:cNvPr id="9240" name="Rectangle 24"/>
          <p:cNvSpPr>
            <a:spLocks/>
          </p:cNvSpPr>
          <p:nvPr/>
        </p:nvSpPr>
        <p:spPr bwMode="auto">
          <a:xfrm>
            <a:off x="6246813" y="3657600"/>
            <a:ext cx="1727200" cy="355600"/>
          </a:xfrm>
          <a:prstGeom prst="rect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River Forecasts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209800" y="5410200"/>
            <a:ext cx="1752600" cy="990600"/>
          </a:xfrm>
          <a:prstGeom prst="ellipse">
            <a:avLst/>
          </a:prstGeom>
          <a:noFill/>
          <a:ln w="57150" cmpd="sng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228600" y="1828800"/>
            <a:ext cx="1295400" cy="4495800"/>
          </a:xfrm>
          <a:prstGeom prst="ellipse">
            <a:avLst/>
          </a:prstGeom>
          <a:noFill/>
          <a:ln w="57150" cmpd="sng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52679-1876-3C46-9020-0CD467A7B128}" type="slidenum">
              <a:rPr lang="en-US"/>
              <a:pPr/>
              <a:t>6</a:t>
            </a:fld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RFC Model Inputs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3600" u="sng" dirty="0"/>
              <a:t>Observed:</a:t>
            </a:r>
          </a:p>
          <a:p>
            <a:pPr marL="742950" lvl="1"/>
            <a:r>
              <a:rPr lang="en-US" dirty="0"/>
              <a:t>Precipitation</a:t>
            </a:r>
          </a:p>
          <a:p>
            <a:pPr marL="742950" lvl="1"/>
            <a:r>
              <a:rPr lang="en-US" dirty="0" err="1"/>
              <a:t>Streamflow</a:t>
            </a:r>
            <a:endParaRPr lang="en-US" dirty="0"/>
          </a:p>
          <a:p>
            <a:pPr marL="742950" lvl="1"/>
            <a:r>
              <a:rPr lang="en-US" dirty="0"/>
              <a:t>Temperature</a:t>
            </a:r>
          </a:p>
          <a:p>
            <a:pPr marL="742950" lvl="1"/>
            <a:r>
              <a:rPr lang="en-US" dirty="0"/>
              <a:t>Freezing </a:t>
            </a:r>
            <a:r>
              <a:rPr lang="en-US" dirty="0" smtClean="0"/>
              <a:t>Levels</a:t>
            </a:r>
            <a:endParaRPr lang="en-US" dirty="0"/>
          </a:p>
          <a:p>
            <a:pPr marL="342900" indent="-342900"/>
            <a:r>
              <a:rPr lang="en-US" sz="3600" u="sng" dirty="0"/>
              <a:t>Forecast:</a:t>
            </a:r>
          </a:p>
          <a:p>
            <a:pPr marL="742950" lvl="1"/>
            <a:r>
              <a:rPr lang="en-US" dirty="0"/>
              <a:t>Precipitation (5 days)</a:t>
            </a:r>
          </a:p>
          <a:p>
            <a:pPr marL="742950" lvl="1"/>
            <a:r>
              <a:rPr lang="en-US" dirty="0"/>
              <a:t>Temperature (10 days)</a:t>
            </a:r>
          </a:p>
          <a:p>
            <a:pPr marL="742950" lvl="1"/>
            <a:r>
              <a:rPr lang="en-US" dirty="0"/>
              <a:t>Freezing levels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r"/>
            <a:fld id="{3F3A353E-C873-FF47-99C1-128E58A2360A}" type="slidenum">
              <a:rPr lang="en-US" sz="1400">
                <a:latin typeface="Arial" charset="0"/>
                <a:cs typeface="Arial" charset="0"/>
                <a:sym typeface="Arial" charset="0"/>
              </a:rPr>
              <a:pPr algn="r"/>
              <a:t>6</a:t>
            </a:fld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52679-1876-3C46-9020-0CD467A7B128}" type="slidenum">
              <a:rPr lang="en-US"/>
              <a:pPr/>
              <a:t>7</a:t>
            </a:fld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Observed Precipitation (QPE)</a:t>
            </a:r>
            <a:endParaRPr lang="en-US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r"/>
            <a:fld id="{3F3A353E-C873-FF47-99C1-128E58A2360A}" type="slidenum">
              <a:rPr lang="en-US" sz="1400">
                <a:latin typeface="Arial" charset="0"/>
                <a:cs typeface="Arial" charset="0"/>
                <a:sym typeface="Arial" charset="0"/>
              </a:rPr>
              <a:pPr algn="r"/>
              <a:t>7</a:t>
            </a:fld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3409" r="10228" b="7953"/>
          <a:stretch>
            <a:fillRect/>
          </a:stretch>
        </p:blipFill>
        <p:spPr bwMode="auto">
          <a:xfrm>
            <a:off x="4724400" y="1676400"/>
            <a:ext cx="372268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2"/>
          <a:stretch>
            <a:fillRect/>
          </a:stretch>
        </p:blipFill>
        <p:spPr bwMode="auto">
          <a:xfrm>
            <a:off x="1447800" y="3733800"/>
            <a:ext cx="914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7080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t="17154" r="29427" b="48827"/>
          <a:stretch>
            <a:fillRect/>
          </a:stretch>
        </p:blipFill>
        <p:spPr bwMode="auto">
          <a:xfrm>
            <a:off x="1600200" y="2438400"/>
            <a:ext cx="1371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/>
          </p:cNvSpPr>
          <p:nvPr/>
        </p:nvSpPr>
        <p:spPr bwMode="auto">
          <a:xfrm>
            <a:off x="381000" y="5562600"/>
            <a:ext cx="1384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spcBef>
                <a:spcPts val="950"/>
              </a:spcBef>
            </a:pPr>
            <a:r>
              <a:rPr lang="en-US" sz="1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Climate patterns</a:t>
            </a:r>
          </a:p>
        </p:txBody>
      </p:sp>
      <p:sp>
        <p:nvSpPr>
          <p:cNvPr id="14" name="Rectangle 9"/>
          <p:cNvSpPr>
            <a:spLocks/>
          </p:cNvSpPr>
          <p:nvPr/>
        </p:nvSpPr>
        <p:spPr bwMode="auto">
          <a:xfrm>
            <a:off x="609600" y="1524000"/>
            <a:ext cx="152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spcBef>
                <a:spcPts val="950"/>
              </a:spcBef>
            </a:pPr>
            <a:r>
              <a:rPr lang="en-US" sz="1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Rain Gage Measurement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15" name="Rectangle 10"/>
          <p:cNvSpPr>
            <a:spLocks/>
          </p:cNvSpPr>
          <p:nvPr/>
        </p:nvSpPr>
        <p:spPr bwMode="auto">
          <a:xfrm>
            <a:off x="152400" y="2514600"/>
            <a:ext cx="152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spcBef>
                <a:spcPts val="950"/>
              </a:spcBef>
            </a:pPr>
            <a:r>
              <a:rPr lang="en-US" sz="1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GOES Satellite </a:t>
            </a:r>
            <a:r>
              <a:rPr lang="en-US" sz="1600" dirty="0" smtClean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Estimate</a:t>
            </a:r>
            <a:endParaRPr lang="en-US" sz="1600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2438400" y="3886200"/>
            <a:ext cx="2133600" cy="3810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3200400" y="3048000"/>
            <a:ext cx="1371600" cy="228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3" b="10454"/>
          <a:stretch>
            <a:fillRect/>
          </a:stretch>
        </p:blipFill>
        <p:spPr bwMode="auto">
          <a:xfrm>
            <a:off x="6172200" y="5257800"/>
            <a:ext cx="2438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276600" y="1752600"/>
            <a:ext cx="1295400" cy="609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5"/>
          <p:cNvSpPr>
            <a:spLocks/>
          </p:cNvSpPr>
          <p:nvPr/>
        </p:nvSpPr>
        <p:spPr bwMode="auto">
          <a:xfrm>
            <a:off x="5803900" y="1244600"/>
            <a:ext cx="2603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spcBef>
                <a:spcPts val="1075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Gridded Precipitation Estimate</a:t>
            </a: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05400"/>
            <a:ext cx="16287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7"/>
          <p:cNvSpPr>
            <a:spLocks/>
          </p:cNvSpPr>
          <p:nvPr/>
        </p:nvSpPr>
        <p:spPr bwMode="auto">
          <a:xfrm>
            <a:off x="304800" y="4038600"/>
            <a:ext cx="1066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spcBef>
                <a:spcPts val="950"/>
              </a:spcBef>
            </a:pPr>
            <a:r>
              <a:rPr lang="en-US" sz="1600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Radar Estimate</a:t>
            </a: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rot="10800000" flipH="1">
            <a:off x="3124200" y="4267200"/>
            <a:ext cx="1752600" cy="10668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81600"/>
            <a:ext cx="1066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1"/>
          <p:cNvSpPr>
            <a:spLocks/>
          </p:cNvSpPr>
          <p:nvPr/>
        </p:nvSpPr>
        <p:spPr bwMode="auto">
          <a:xfrm>
            <a:off x="3429000" y="6248400"/>
            <a:ext cx="2755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spcBef>
                <a:spcPts val="95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Forecaster Analysis</a:t>
            </a:r>
          </a:p>
        </p:txBody>
      </p:sp>
      <p:sp>
        <p:nvSpPr>
          <p:cNvPr id="26" name="Line 18"/>
          <p:cNvSpPr>
            <a:spLocks noGrp="1" noChangeShapeType="1"/>
          </p:cNvSpPr>
          <p:nvPr>
            <p:ph type="body" idx="1"/>
          </p:nvPr>
        </p:nvSpPr>
        <p:spPr bwMode="auto">
          <a:xfrm flipV="1">
            <a:off x="5257800" y="4724400"/>
            <a:ext cx="533400" cy="53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38579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04800" indent="-304800">
              <a:spcBef>
                <a:spcPct val="0"/>
              </a:spcBef>
            </a:pPr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40E54-2A58-8D48-86C3-4B29F2D77E57}" type="slidenum">
              <a:rPr lang="en-US"/>
              <a:pPr/>
              <a:t>9</a:t>
            </a:fld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8575" cap="flat">
            <a:solidFill>
              <a:srgbClr val="0050B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5081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Hourly Precipitation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99463" y="6442075"/>
            <a:ext cx="2873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r"/>
            <a:fld id="{D56D0565-91FA-B248-99D4-1E712F807BA4}" type="slidenum">
              <a:rPr lang="en-US" sz="1400">
                <a:latin typeface="Arial" charset="0"/>
                <a:cs typeface="Arial" charset="0"/>
                <a:sym typeface="Arial" charset="0"/>
              </a:rPr>
              <a:pPr algn="r"/>
              <a:t>9</a:t>
            </a:fld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206500"/>
            <a:ext cx="72009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Title Only">
  <a:themeElements>
    <a:clrScheme name="Default - Title On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Title, Content, and 2 Content">
  <a:themeElements>
    <a:clrScheme name="Default - Title, Content, and 2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, Content, and 2 Content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, Content, and 2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Pages>0</Pages>
  <Words>288</Words>
  <Characters>0</Characters>
  <Application>Microsoft Macintosh PowerPoint</Application>
  <PresentationFormat>On-screen Show (4:3)</PresentationFormat>
  <Lines>0</Lines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Default - Title Slide</vt:lpstr>
      <vt:lpstr>Default - Title and Content</vt:lpstr>
      <vt:lpstr>Default - Title Only</vt:lpstr>
      <vt:lpstr>Default - Title, Content, and 2 Content</vt:lpstr>
      <vt:lpstr>June 23, 2011</vt:lpstr>
      <vt:lpstr>Flood Forecasts / Routine Forecasts</vt:lpstr>
      <vt:lpstr>Water Supply Forecasts</vt:lpstr>
      <vt:lpstr>Peak Flow Forecasts</vt:lpstr>
      <vt:lpstr>General RFC Model</vt:lpstr>
      <vt:lpstr>RFC Model Inputs</vt:lpstr>
      <vt:lpstr>Observed Precipitation (QPE)</vt:lpstr>
      <vt:lpstr>PowerPoint Presentation</vt:lpstr>
      <vt:lpstr>Hourly Precipitation</vt:lpstr>
      <vt:lpstr>PowerPoint Presentation</vt:lpstr>
      <vt:lpstr>PowerPoint Presentation</vt:lpstr>
      <vt:lpstr>Weather and Climate Forecasts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 w/ GFS and CFS</dc:title>
  <dc:subject/>
  <dc:creator>aww</dc:creator>
  <cp:keywords/>
  <dc:description/>
  <cp:lastModifiedBy>Office 2004 Test Drive User</cp:lastModifiedBy>
  <cp:revision>7</cp:revision>
  <dcterms:modified xsi:type="dcterms:W3CDTF">2011-11-02T15:13:22Z</dcterms:modified>
</cp:coreProperties>
</file>