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6" r:id="rId2"/>
    <p:sldId id="275" r:id="rId3"/>
    <p:sldId id="262" r:id="rId4"/>
    <p:sldId id="263" r:id="rId5"/>
    <p:sldId id="264" r:id="rId6"/>
    <p:sldId id="266" r:id="rId7"/>
    <p:sldId id="270" r:id="rId8"/>
    <p:sldId id="277" r:id="rId9"/>
    <p:sldId id="278" r:id="rId10"/>
    <p:sldId id="271" r:id="rId11"/>
    <p:sldId id="267" r:id="rId12"/>
    <p:sldId id="268" r:id="rId13"/>
    <p:sldId id="272" r:id="rId14"/>
    <p:sldId id="265" r:id="rId15"/>
    <p:sldId id="269" r:id="rId16"/>
    <p:sldId id="257" r:id="rId17"/>
    <p:sldId id="258" r:id="rId18"/>
    <p:sldId id="260" r:id="rId19"/>
    <p:sldId id="27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F447432-C16F-4714-9E04-E37AD684904E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9ADA635-77CF-4029-AF2D-E0C990DA9D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2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25E5C-0043-4220-A2C9-A235BA5EE16B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A27C3-FB0E-484F-A35D-FECA7F3E5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BAE7D-EE9E-4AF0-9FD9-2F0E0A282BFD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10A4-A9C7-4AEB-976F-AB292DA30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039899-A0A5-4EFA-897D-FC3A7A2B7001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8C0DA-8251-4E88-8DAA-525C7BD4E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65B2E-0F47-4E5D-A006-82BE85A06320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AC226-32E0-4C10-B295-76DF7EB88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57EF5-D413-43E4-8E06-D33EB5869DBA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5BE3D-B51E-46CD-AF60-55246F79D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0FD8D-1E92-4EA0-ABB4-A054C8B37DF1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A2965-665A-4CAB-94B0-3C330B036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95FF5-D0A4-4F35-9E73-0882B0F873CC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F94C7-8930-4AC0-A7EC-2B7023DED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7C46D9-24C8-426E-98FD-65939DDE22DB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12D04-366A-49D0-8732-B5D8760F0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38BAC3-5503-421C-BA12-8AC7C4086B1A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5ABA9-763C-409B-B2B8-47C9FA80A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4B5DF-7DD4-4DF3-BE94-A8F34728FC33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24AFE-2F4C-49C0-B089-27943195A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7D6CE-3A57-4E1A-9398-BA4596887D8A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5267E-9B57-4713-B350-2B85D0BB9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EB6C7A-621F-4610-8705-1E52AB54E137}" type="datetime1">
              <a:rPr lang="en-US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AD8831-FA9D-467A-86F5-C5F282B13F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Improving Snow Modeling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sz="2400" dirty="0" smtClean="0">
                <a:ea typeface="ＭＳ Ｐゴシック" pitchFamily="34" charset="-128"/>
              </a:rPr>
              <a:t>Why should we consider using observations of SCA in the RFC forecasting process?</a:t>
            </a:r>
          </a:p>
          <a:p>
            <a:pPr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Snowpack is obviously important.  Estimates of snowpack conditions are used to forecast </a:t>
            </a:r>
            <a:r>
              <a:rPr lang="en-US" sz="2000" dirty="0" err="1" smtClean="0">
                <a:ea typeface="ＭＳ Ｐゴシック" pitchFamily="34" charset="-128"/>
              </a:rPr>
              <a:t>meltwater</a:t>
            </a:r>
            <a:r>
              <a:rPr lang="en-US" sz="2000" dirty="0" smtClean="0">
                <a:ea typeface="ＭＳ Ｐゴシック" pitchFamily="34" charset="-128"/>
              </a:rPr>
              <a:t> runoff which, in turn, affects: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Seasonal water supply 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Short term streamflow 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Snowpack estimates have uncertainty in them.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uncertainty in model-derived snowpack estimates can be large, especially in abnormal years.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confidence in those estimates can be </a:t>
            </a:r>
            <a:r>
              <a:rPr lang="en-US" sz="1600" dirty="0" smtClean="0">
                <a:ea typeface="ＭＳ Ｐゴシック" pitchFamily="34" charset="-128"/>
              </a:rPr>
              <a:t>low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Snow Cover Area (SCA) </a:t>
            </a:r>
            <a:r>
              <a:rPr lang="en-US" sz="1600" dirty="0" smtClean="0">
                <a:ea typeface="ＭＳ Ｐゴシック" pitchFamily="34" charset="-128"/>
              </a:rPr>
              <a:t>particularly uncertain (and important!) during runoff period</a:t>
            </a:r>
            <a:endParaRPr lang="en-US" sz="16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11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Better knowledge of real-world snowpack conditions (including observed SCA) should improve snowmelt-driven streamflow forecasts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especially in abnormal years when improved forecasts would have a bigger benefit to users.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9933"/>
                </a:solidFill>
                <a:ea typeface="ＭＳ Ｐゴシック" pitchFamily="34" charset="-128"/>
              </a:rPr>
              <a:t>Zoomed in examples for LCC or some other high profile basin?</a:t>
            </a:r>
          </a:p>
          <a:p>
            <a:r>
              <a:rPr lang="en-US" smtClean="0">
                <a:solidFill>
                  <a:srgbClr val="FF9933"/>
                </a:solidFill>
                <a:ea typeface="ＭＳ Ｐゴシック" pitchFamily="34" charset="-128"/>
              </a:rPr>
              <a:t>Sevier, Virgin, UIntas, Wasatch?</a:t>
            </a:r>
          </a:p>
          <a:p>
            <a:r>
              <a:rPr lang="en-US" smtClean="0">
                <a:solidFill>
                  <a:srgbClr val="FF9933"/>
                </a:solidFill>
                <a:ea typeface="ＭＳ Ｐゴシック" pitchFamily="34" charset="-128"/>
              </a:rPr>
              <a:t>Plots of basin SCA (not just grids)?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2895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0" y="228600"/>
            <a:ext cx="2895600" cy="61864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May 5, 2011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June 22, 2011</a:t>
            </a:r>
          </a:p>
          <a:p>
            <a:endParaRPr lang="en-US"/>
          </a:p>
          <a:p>
            <a:r>
              <a:rPr lang="en-US"/>
              <a:t>MODIS snow product misses some areas of snow?</a:t>
            </a:r>
          </a:p>
          <a:p>
            <a:endParaRPr lang="en-US"/>
          </a:p>
          <a:p>
            <a:r>
              <a:rPr lang="en-US"/>
              <a:t>Were the snow areas outside of Little Cottonwood mislabeled somehow?</a:t>
            </a:r>
          </a:p>
          <a:p>
            <a:endParaRPr lang="en-US"/>
          </a:p>
        </p:txBody>
      </p:sp>
      <p:pic>
        <p:nvPicPr>
          <p:cNvPr id="19461" name="Picture 5" descr="E:\home\smb\gis\modis\modis_sca\rti_ts\map_docs\pngs\modis_sca_rti_SLC_area_20111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00400"/>
            <a:ext cx="30480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modis_sca_rti_SLC_area_201117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209925"/>
            <a:ext cx="2895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3200400"/>
            <a:ext cx="883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2819400" y="6411913"/>
            <a:ext cx="304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MODIS SNOW PROUCT FSCA </a:t>
            </a: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6019800" y="6400800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MODIS VZ IMAGES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CWCB SCA Project –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MODIS FSCA Grids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562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200" smtClean="0">
                <a:ea typeface="ＭＳ Ｐゴシック" pitchFamily="34" charset="-128"/>
              </a:rPr>
              <a:t>Some quality issues noted by RTi: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>
                <a:ea typeface="ＭＳ Ｐゴシック" pitchFamily="34" charset="-128"/>
              </a:rPr>
              <a:t>Missing tiles from FTP site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ea typeface="ＭＳ Ｐゴシック" pitchFamily="34" charset="-128"/>
              </a:rPr>
              <a:t>RTi has a list of days with incomplete tile sets</a:t>
            </a:r>
          </a:p>
          <a:p>
            <a:pPr lvl="2" eaLnBrk="1" hangingPunct="1">
              <a:spcBef>
                <a:spcPct val="0"/>
              </a:spcBef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</a:pPr>
            <a:r>
              <a:rPr lang="ja-JP" altLang="en-US" sz="2000" smtClean="0">
                <a:ea typeface="ＭＳ Ｐゴシック" pitchFamily="34" charset="-128"/>
              </a:rPr>
              <a:t>“</a:t>
            </a:r>
            <a:r>
              <a:rPr lang="en-US" altLang="ja-JP" sz="2000" smtClean="0">
                <a:ea typeface="ＭＳ Ｐゴシック" pitchFamily="34" charset="-128"/>
              </a:rPr>
              <a:t>Zeroed out</a:t>
            </a:r>
            <a:r>
              <a:rPr lang="ja-JP" altLang="en-US" sz="2000" smtClean="0">
                <a:ea typeface="ＭＳ Ｐゴシック" pitchFamily="34" charset="-128"/>
              </a:rPr>
              <a:t>”</a:t>
            </a:r>
            <a:r>
              <a:rPr lang="en-US" altLang="ja-JP" sz="2000" smtClean="0">
                <a:ea typeface="ＭＳ Ｐゴシック" pitchFamily="34" charset="-128"/>
              </a:rPr>
              <a:t> SCA grids in the middle of winter (rare problem)</a:t>
            </a:r>
            <a:endParaRPr lang="en-US" altLang="ja-JP" sz="1800" smtClean="0">
              <a:ea typeface="ＭＳ Ｐゴシック" pitchFamily="34" charset="-128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ea typeface="ＭＳ Ｐゴシック" pitchFamily="34" charset="-128"/>
              </a:rPr>
              <a:t>RTi will replace these zeroes with missing values</a:t>
            </a:r>
          </a:p>
          <a:p>
            <a:pPr lvl="2" eaLnBrk="1" hangingPunct="1">
              <a:spcBef>
                <a:spcPct val="0"/>
              </a:spcBef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2000" smtClean="0">
                <a:ea typeface="ＭＳ Ｐゴシック" pitchFamily="34" charset="-128"/>
              </a:rPr>
              <a:t>Striping in the grids/bands of </a:t>
            </a:r>
            <a:r>
              <a:rPr lang="ja-JP" altLang="en-US" sz="2000" smtClean="0">
                <a:ea typeface="ＭＳ Ｐゴシック" pitchFamily="34" charset="-128"/>
              </a:rPr>
              <a:t>“</a:t>
            </a:r>
            <a:r>
              <a:rPr lang="en-US" altLang="ja-JP" sz="2000" smtClean="0">
                <a:ea typeface="ＭＳ Ｐゴシック" pitchFamily="34" charset="-128"/>
              </a:rPr>
              <a:t>no data</a:t>
            </a:r>
            <a:r>
              <a:rPr lang="ja-JP" altLang="en-US" sz="2000" smtClean="0">
                <a:ea typeface="ＭＳ Ｐゴシック" pitchFamily="34" charset="-128"/>
              </a:rPr>
              <a:t>”</a:t>
            </a:r>
            <a:r>
              <a:rPr lang="en-US" altLang="ja-JP" sz="2000" smtClean="0">
                <a:ea typeface="ＭＳ Ｐゴシック" pitchFamily="34" charset="-128"/>
              </a:rPr>
              <a:t> (not very common)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ea typeface="ＭＳ Ｐゴシック" pitchFamily="34" charset="-128"/>
              </a:rPr>
              <a:t>Data will remain in the final grids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600" smtClean="0">
                <a:ea typeface="ＭＳ Ｐゴシック" pitchFamily="34" charset="-128"/>
              </a:rPr>
              <a:t>RTi has a list of days on which this occurs</a:t>
            </a:r>
          </a:p>
          <a:p>
            <a:pPr lvl="2"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Cloud cover (most common problem they found)</a:t>
            </a:r>
          </a:p>
          <a:p>
            <a:pPr lvl="2" eaLnBrk="1" hangingPunct="1"/>
            <a:r>
              <a:rPr lang="en-US" sz="1600" smtClean="0">
                <a:ea typeface="ＭＳ Ｐゴシック" pitchFamily="34" charset="-128"/>
              </a:rPr>
              <a:t>Cloudy pixels will remain in the final datasets so that we can process them as we want</a:t>
            </a:r>
          </a:p>
          <a:p>
            <a:pPr lvl="2" eaLnBrk="1" hangingPunct="1"/>
            <a:r>
              <a:rPr lang="en-US" sz="1600" smtClean="0">
                <a:ea typeface="ＭＳ Ｐゴシック" pitchFamily="34" charset="-128"/>
              </a:rPr>
              <a:t>Clouds reduce the confidence in the basin FSCA estimates</a:t>
            </a:r>
          </a:p>
          <a:p>
            <a:pPr lvl="2" eaLnBrk="1" hangingPunct="1"/>
            <a:r>
              <a:rPr lang="en-US" sz="1600" smtClean="0">
                <a:ea typeface="ＭＳ Ｐゴシック" pitchFamily="34" charset="-128"/>
              </a:rPr>
              <a:t>Perhaps an effort to estimate FSCA for cloudy pixels?</a:t>
            </a:r>
          </a:p>
          <a:p>
            <a:pPr lvl="3" eaLnBrk="1" hangingPunct="1"/>
            <a:r>
              <a:rPr lang="en-US" sz="1600" smtClean="0">
                <a:ea typeface="ＭＳ Ｐゴシック" pitchFamily="34" charset="-128"/>
              </a:rPr>
              <a:t>Variety of methods out there: terra/aqua combos, use MW, similarity meth., etc.</a:t>
            </a:r>
          </a:p>
          <a:p>
            <a:pPr lvl="3" eaLnBrk="1" hangingPunct="1"/>
            <a:r>
              <a:rPr lang="en-US" sz="1600" smtClean="0">
                <a:ea typeface="ＭＳ Ｐゴシック" pitchFamily="34" charset="-128"/>
              </a:rPr>
              <a:t>Some methods better than others</a:t>
            </a:r>
          </a:p>
          <a:p>
            <a:pPr lvl="3"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Stretching of pixels at edges of scan not addressed in RTi datasets</a:t>
            </a:r>
          </a:p>
          <a:p>
            <a:pPr eaLnBrk="1" hangingPunct="1">
              <a:buFont typeface="Arial" pitchFamily="34" charset="0"/>
              <a:buNone/>
            </a:pPr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CWCB SCA Project – </a:t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MODIS Basin FSCA Time Series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4724400" cy="1219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1400" smtClean="0">
                <a:ea typeface="ＭＳ Ｐゴシック" pitchFamily="34" charset="-128"/>
              </a:rPr>
              <a:t>Pixels with problems are ignored in the calculations</a:t>
            </a:r>
          </a:p>
          <a:p>
            <a:pPr lvl="1" eaLnBrk="1" hangingPunct="1"/>
            <a:r>
              <a:rPr lang="en-US" sz="1400" smtClean="0">
                <a:ea typeface="ＭＳ Ｐゴシック" pitchFamily="34" charset="-128"/>
              </a:rPr>
              <a:t>The remaining pixels within the basin polygon are used to estimate the basin FSCA</a:t>
            </a: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4953000" y="2514600"/>
            <a:ext cx="38862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1600">
                <a:latin typeface="Calibri" pitchFamily="34" charset="0"/>
              </a:rPr>
              <a:t>Quality values for the FSCA estimates:	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>
                <a:latin typeface="Calibri" pitchFamily="34" charset="0"/>
              </a:rPr>
              <a:t>0 = most confidence in the FSCA values.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200">
                <a:latin typeface="Calibri" pitchFamily="34" charset="0"/>
              </a:rPr>
              <a:t>100 = worst confidence in the FSCA values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29000"/>
            <a:ext cx="73548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20"/>
          <p:cNvSpPr txBox="1">
            <a:spLocks noChangeArrowheads="1"/>
          </p:cNvSpPr>
          <p:nvPr/>
        </p:nvSpPr>
        <p:spPr bwMode="auto">
          <a:xfrm>
            <a:off x="228600" y="1371600"/>
            <a:ext cx="8534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RTi-produced MODIS FSCA Grids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	+ CBRFC basin and elevation zone shapefiles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		= daily estimates of FSCA for basins and elevation zones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9933"/>
                </a:solidFill>
                <a:ea typeface="ＭＳ Ｐゴシック" pitchFamily="34" charset="-128"/>
              </a:rPr>
              <a:t>Same plot for WY10 (LCC Case)</a:t>
            </a:r>
          </a:p>
          <a:p>
            <a:r>
              <a:rPr lang="en-US" smtClean="0">
                <a:solidFill>
                  <a:srgbClr val="FF9933"/>
                </a:solidFill>
                <a:ea typeface="ＭＳ Ｐゴシック" pitchFamily="34" charset="-128"/>
              </a:rPr>
              <a:t>+ FSCA grids zoomed in on that basin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143000"/>
            <a:ext cx="91074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CWCB SCA Project – </a:t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MODIS Basin FSCA Time Series</a:t>
            </a:r>
          </a:p>
        </p:txBody>
      </p:sp>
      <p:pic>
        <p:nvPicPr>
          <p:cNvPr id="2253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3962400"/>
            <a:ext cx="9080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6934200" y="4724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RTi dataset ends on June 30,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CWCB SCA Project – SNODAS Datasets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NRCS wanted SCA derived from SNODAS, so RTi is processing it as well.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SNODAS-derived SCA =Lower priority than MODIS-derived SCA for CBRFC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SNODAS SCA grids will be binary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Derived from SWE product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If SWE &gt; 0.10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, the pixel is assumed to be snow-covered.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Basin SCA estimates are calculated from the grids in a similar manner to the MODIS data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CWCB SCA Project – Where to go from here?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953000" cy="5257800"/>
          </a:xfrm>
        </p:spPr>
        <p:txBody>
          <a:bodyPr/>
          <a:lstStyle/>
          <a:p>
            <a:pPr eaLnBrk="1" hangingPunct="1"/>
            <a:r>
              <a:rPr lang="en-US" sz="2000" smtClean="0">
                <a:ea typeface="ＭＳ Ｐゴシック" pitchFamily="34" charset="-128"/>
              </a:rPr>
              <a:t>SCA comparisons among the different products?</a:t>
            </a:r>
          </a:p>
          <a:p>
            <a:pPr lvl="1" eaLnBrk="1" hangingPunct="1"/>
            <a:r>
              <a:rPr lang="en-US" sz="1800" smtClean="0">
                <a:ea typeface="ＭＳ Ｐゴシック" pitchFamily="34" charset="-128"/>
              </a:rPr>
              <a:t>MODIS vs. MODSCAG vs. SNODAS vs. others? (SCA wrestling match!)</a:t>
            </a:r>
          </a:p>
          <a:p>
            <a:pPr lvl="1" eaLnBrk="1" hangingPunct="1">
              <a:buFont typeface="Arial" pitchFamily="34" charset="0"/>
              <a:buNone/>
            </a:pPr>
            <a:endParaRPr lang="en-US" sz="1800" smtClean="0">
              <a:ea typeface="ＭＳ Ｐゴシック" pitchFamily="34" charset="-128"/>
            </a:endParaRPr>
          </a:p>
          <a:p>
            <a:pPr eaLnBrk="1" hangingPunct="1"/>
            <a:r>
              <a:rPr lang="en-US" sz="2000" smtClean="0">
                <a:ea typeface="ＭＳ Ｐゴシック" pitchFamily="34" charset="-128"/>
              </a:rPr>
              <a:t>Get grids available in CHPS for forecaster use in real time?</a:t>
            </a:r>
          </a:p>
          <a:p>
            <a:pPr lvl="1" eaLnBrk="1" hangingPunct="1"/>
            <a:r>
              <a:rPr lang="en-US" sz="1800" smtClean="0">
                <a:ea typeface="ＭＳ Ｐゴシック" pitchFamily="34" charset="-128"/>
              </a:rPr>
              <a:t>Would need to port RTi ArcGIS/ArcPy scripts to another language/platform/etc.</a:t>
            </a:r>
          </a:p>
          <a:p>
            <a:pPr lvl="1" eaLnBrk="1" hangingPunct="1"/>
            <a:r>
              <a:rPr lang="en-US" sz="1800" smtClean="0">
                <a:ea typeface="ＭＳ Ｐゴシック" pitchFamily="34" charset="-128"/>
              </a:rPr>
              <a:t>MODIS SCA grids may come from NOHRSC eventually?</a:t>
            </a:r>
          </a:p>
          <a:p>
            <a:pPr lvl="1" eaLnBrk="1" hangingPunct="1">
              <a:buFont typeface="Arial" pitchFamily="34" charset="0"/>
              <a:buNone/>
            </a:pPr>
            <a:endParaRPr lang="en-US" sz="1800" smtClean="0">
              <a:ea typeface="ＭＳ Ｐゴシック" pitchFamily="34" charset="-128"/>
            </a:endParaRPr>
          </a:p>
          <a:p>
            <a:pPr eaLnBrk="1" hangingPunct="1"/>
            <a:r>
              <a:rPr lang="en-US" sz="2000" smtClean="0">
                <a:ea typeface="ＭＳ Ｐゴシック" pitchFamily="34" charset="-128"/>
              </a:rPr>
              <a:t>SCA assimilation experiments/sandbox/testbed?</a:t>
            </a:r>
          </a:p>
          <a:p>
            <a:pPr lvl="1" eaLnBrk="1" hangingPunct="1"/>
            <a:r>
              <a:rPr lang="en-US" sz="1800" smtClean="0">
                <a:ea typeface="ＭＳ Ｐゴシック" pitchFamily="34" charset="-128"/>
              </a:rPr>
              <a:t>Model AESC != observed SCA</a:t>
            </a:r>
          </a:p>
          <a:p>
            <a:pPr lvl="1" eaLnBrk="1" hangingPunct="1"/>
            <a:r>
              <a:rPr lang="en-US" sz="1800" smtClean="0">
                <a:ea typeface="ＭＳ Ｐゴシック" pitchFamily="34" charset="-128"/>
              </a:rPr>
              <a:t>Would have to transform observed SCA from MODIS to model-equivalent AESC somehow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92213"/>
            <a:ext cx="372427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ontent Placeholder 2"/>
          <p:cNvSpPr>
            <a:spLocks/>
          </p:cNvSpPr>
          <p:nvPr/>
        </p:nvSpPr>
        <p:spPr bwMode="auto">
          <a:xfrm>
            <a:off x="5257800" y="44958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None/>
            </a:pPr>
            <a:endParaRPr lang="en-US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MODIS will kick the bucket someday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latin typeface="Calibri" pitchFamily="34" charset="0"/>
              </a:rPr>
              <a:t>both Aqua and Terra MODIS are &gt; their design life of 6 yrs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>
                <a:latin typeface="Calibri" pitchFamily="34" charset="0"/>
              </a:rPr>
              <a:t>Need to keep processing flexible for future instruments</a:t>
            </a:r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4114800" y="2209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OHD SWE Data Assimilation Project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smtClean="0">
                <a:ea typeface="ＭＳ Ｐゴシック" pitchFamily="34" charset="-128"/>
              </a:rPr>
              <a:t>OHD contacts: Kevin He, Haksu Lee</a:t>
            </a:r>
          </a:p>
          <a:p>
            <a:pPr eaLnBrk="1" hangingPunct="1"/>
            <a:r>
              <a:rPr lang="en-US" sz="2200" smtClean="0">
                <a:ea typeface="ＭＳ Ｐゴシック" pitchFamily="34" charset="-128"/>
              </a:rPr>
              <a:t>Purpose of the project is to answer:	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Would assimilation of SNOTEL SWE obs into SNOW-17 via an Ensemble Kalman Filter (EnKF) help retrospective streamflow simulations in certain CBRFC basins?  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Or, would updating the SWE states with observed SWE information degrade the simulations?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If the results are a mixed bag:</a:t>
            </a:r>
          </a:p>
          <a:p>
            <a:pPr lvl="2" eaLnBrk="1" hangingPunct="1"/>
            <a:r>
              <a:rPr lang="en-US" sz="1800" smtClean="0">
                <a:ea typeface="ＭＳ Ｐゴシック" pitchFamily="34" charset="-128"/>
              </a:rPr>
              <a:t>id where and why the assimilation helped </a:t>
            </a:r>
          </a:p>
          <a:p>
            <a:pPr lvl="2" eaLnBrk="1" hangingPunct="1"/>
            <a:r>
              <a:rPr lang="en-US" sz="1800" smtClean="0">
                <a:ea typeface="ＭＳ Ｐゴシック" pitchFamily="34" charset="-128"/>
              </a:rPr>
              <a:t>where and why it caused the simulations to be worse than the control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Still in early stages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5410200" y="838200"/>
            <a:ext cx="3581400" cy="57451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Study basins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(as of 8/2/11):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WBRW4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HMFW4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WTRU1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FISC2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SKEC2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ALEC2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DRGC2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endParaRPr lang="en-US" sz="1800" smtClean="0">
              <a:ea typeface="ＭＳ Ｐゴシック" pitchFamily="34" charset="-128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4013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" y="76200"/>
            <a:ext cx="137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" y="2362200"/>
            <a:ext cx="990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1219200"/>
            <a:ext cx="990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28956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7338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43434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5410200"/>
            <a:ext cx="1219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OHD SWE Data Assimilation Project (cont.)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Study methodology is similar to a previous study of the North Fork of the American River in the Sierras by He, et al.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2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Create mean areal SWE values (for assimilation) via PCR using obs and model information.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Perturb MAT/MAP forcings to create ensembles.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Precip: log-normal distribution, Temp: normal distribution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Assimilate the computed mean areal SWEs and update SNOW-17 SWE states via an EnKF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Uses uncertainty information in the observed SWE and the model SWE to weight one over the other.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1800" smtClean="0">
                <a:ea typeface="ＭＳ Ｐゴシック" pitchFamily="34" charset="-128"/>
              </a:rPr>
              <a:t>Check how the assimilation affects the streamflow simulations.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Painter Proposal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Proposed work to NASA (currently under review)</a:t>
            </a:r>
          </a:p>
          <a:p>
            <a:r>
              <a:rPr lang="en-US" smtClean="0">
                <a:ea typeface="ＭＳ Ｐゴシック" pitchFamily="34" charset="-128"/>
              </a:rPr>
              <a:t>Goal: Introduce MODSCAG dataset into CBRFC modeling system</a:t>
            </a:r>
          </a:p>
          <a:p>
            <a:r>
              <a:rPr lang="en-US" smtClean="0">
                <a:ea typeface="ＭＳ Ｐゴシック" pitchFamily="34" charset="-128"/>
              </a:rPr>
              <a:t>Method: Highly interactive between research group and CBRFC with personnel exchanges, data exchanges,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Improving Snow Modeling (</a:t>
            </a:r>
            <a:r>
              <a:rPr lang="en-US" dirty="0" err="1" smtClean="0">
                <a:ea typeface="ＭＳ Ｐゴシック" pitchFamily="34" charset="-128"/>
              </a:rPr>
              <a:t>con’t</a:t>
            </a:r>
            <a:r>
              <a:rPr lang="en-US" dirty="0" smtClean="0">
                <a:ea typeface="ＭＳ Ｐゴシック" pitchFamily="34" charset="-128"/>
              </a:rPr>
              <a:t>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Current sources of snowpack information used at CBRFC: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SNOTEL SWE observations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SNODAS via NOHRSC web site (used subjectively by hydrologists/forecasters to make model modifications)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SNOW-17 model-derived estimates of SWE and SCA (termed AESC in SNOW-17)</a:t>
            </a:r>
          </a:p>
          <a:p>
            <a:r>
              <a:rPr lang="en-US" sz="2000" dirty="0" smtClean="0">
                <a:ea typeface="ＭＳ Ｐゴシック" pitchFamily="34" charset="-128"/>
              </a:rPr>
              <a:t>No </a:t>
            </a:r>
            <a:r>
              <a:rPr lang="en-US" sz="2000" dirty="0" smtClean="0">
                <a:ea typeface="ＭＳ Ｐゴシック" pitchFamily="34" charset="-128"/>
              </a:rPr>
              <a:t>satellite-derived observations of SCA (which are readily available) are used explicitly in the RFC forecasting process at this time.</a:t>
            </a:r>
          </a:p>
          <a:p>
            <a:r>
              <a:rPr lang="en-US" sz="2000" dirty="0" smtClean="0">
                <a:ea typeface="ＭＳ Ｐゴシック" pitchFamily="34" charset="-128"/>
              </a:rPr>
              <a:t>Satellite-derived SCA </a:t>
            </a:r>
            <a:r>
              <a:rPr lang="en-US" sz="2000" dirty="0" err="1" smtClean="0">
                <a:ea typeface="ＭＳ Ｐゴシック" pitchFamily="34" charset="-128"/>
              </a:rPr>
              <a:t>obs</a:t>
            </a:r>
            <a:r>
              <a:rPr lang="en-US" sz="2000" dirty="0" smtClean="0">
                <a:ea typeface="ＭＳ Ｐゴシック" pitchFamily="34" charset="-128"/>
              </a:rPr>
              <a:t> would provide a beneficial, quantitative source of SCA information in addition to, and independent of, the datasets already in use at the RFC</a:t>
            </a:r>
            <a:r>
              <a:rPr lang="en-US" sz="2000" dirty="0" smtClean="0">
                <a:ea typeface="ＭＳ Ｐゴシック" pitchFamily="34" charset="-128"/>
              </a:rPr>
              <a:t>.</a:t>
            </a:r>
          </a:p>
          <a:p>
            <a:r>
              <a:rPr lang="en-US" sz="2000" dirty="0" smtClean="0">
                <a:ea typeface="ＭＳ Ｐゴシック" pitchFamily="34" charset="-128"/>
              </a:rPr>
              <a:t>CBRFC currently engaged with: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CWCB </a:t>
            </a:r>
            <a:r>
              <a:rPr lang="en-US" sz="1800" dirty="0" err="1" smtClean="0">
                <a:ea typeface="ＭＳ Ｐゴシック" pitchFamily="34" charset="-128"/>
              </a:rPr>
              <a:t>Rti</a:t>
            </a:r>
            <a:r>
              <a:rPr lang="en-US" sz="1800" dirty="0" smtClean="0">
                <a:ea typeface="ＭＳ Ｐゴシック" pitchFamily="34" charset="-128"/>
              </a:rPr>
              <a:t> project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OHD data assimilation project</a:t>
            </a:r>
            <a:endParaRPr lang="en-US" sz="18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CWCB SCA Project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3000" dirty="0" smtClean="0">
                <a:cs typeface="+mn-cs"/>
              </a:rPr>
              <a:t>Purpose of project: use SCA to improve snow modeling and water forecasts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3000" dirty="0" smtClean="0"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3000" dirty="0" smtClean="0">
                <a:cs typeface="+mn-cs"/>
              </a:rPr>
              <a:t>Groups involved: </a:t>
            </a:r>
          </a:p>
          <a:p>
            <a:pPr marL="990600" lvl="1" indent="-533400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600" dirty="0" smtClean="0"/>
              <a:t>CWCB, </a:t>
            </a:r>
            <a:r>
              <a:rPr lang="en-US" sz="2600" dirty="0" err="1" smtClean="0"/>
              <a:t>RTi</a:t>
            </a:r>
            <a:r>
              <a:rPr lang="en-US" sz="2600" dirty="0" smtClean="0"/>
              <a:t>, NRCS, RFCs (CB, WG, MB, AB)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3000" dirty="0" smtClean="0"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3000" dirty="0" err="1" smtClean="0">
                <a:cs typeface="+mn-cs"/>
              </a:rPr>
              <a:t>RTi</a:t>
            </a:r>
            <a:r>
              <a:rPr lang="en-US" sz="3000" dirty="0" smtClean="0">
                <a:cs typeface="+mn-cs"/>
              </a:rPr>
              <a:t> is processing two types of SCA data: </a:t>
            </a:r>
          </a:p>
          <a:p>
            <a:pPr marL="990600" lvl="1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n-US" sz="2600" dirty="0" smtClean="0"/>
              <a:t>MODIS SCA from NASA (</a:t>
            </a:r>
            <a:r>
              <a:rPr lang="en-US" sz="2600" dirty="0" smtClean="0">
                <a:solidFill>
                  <a:srgbClr val="FF9933"/>
                </a:solidFill>
              </a:rPr>
              <a:t>higher priority for CBRFC</a:t>
            </a:r>
            <a:r>
              <a:rPr lang="en-US" sz="2600" dirty="0" smtClean="0"/>
              <a:t>)</a:t>
            </a:r>
          </a:p>
          <a:p>
            <a:pPr marL="990600" lvl="1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en-US" sz="2600" dirty="0" smtClean="0"/>
              <a:t>SCA derived from NOHRSC/SNODAS.</a:t>
            </a:r>
          </a:p>
          <a:p>
            <a:pPr marL="990600" lvl="1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CWCB SCA Project - Overview of Datasets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1900" smtClean="0">
                <a:ea typeface="ＭＳ Ｐゴシック" pitchFamily="34" charset="-128"/>
              </a:rPr>
              <a:t>MODIS Datasets: 2000 to 2011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1900" smtClean="0">
                <a:ea typeface="ＭＳ Ｐゴシック" pitchFamily="34" charset="-128"/>
              </a:rPr>
              <a:t>SNODAS Datasets: 2003 to 2011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900" smtClean="0">
              <a:ea typeface="ＭＳ Ｐゴシック" pitchFamily="34" charset="-128"/>
            </a:endParaRPr>
          </a:p>
        </p:txBody>
      </p:sp>
      <p:sp>
        <p:nvSpPr>
          <p:cNvPr id="15363" name="Oval 17"/>
          <p:cNvSpPr>
            <a:spLocks noChangeArrowheads="1"/>
          </p:cNvSpPr>
          <p:nvPr/>
        </p:nvSpPr>
        <p:spPr bwMode="auto">
          <a:xfrm>
            <a:off x="838200" y="4359275"/>
            <a:ext cx="17526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16"/>
          <p:cNvSpPr txBox="1">
            <a:spLocks noChangeArrowheads="1"/>
          </p:cNvSpPr>
          <p:nvPr/>
        </p:nvSpPr>
        <p:spPr bwMode="auto">
          <a:xfrm>
            <a:off x="1143000" y="45720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NOHRSC SNODAS SWE Product</a:t>
            </a:r>
          </a:p>
        </p:txBody>
      </p:sp>
      <p:sp>
        <p:nvSpPr>
          <p:cNvPr id="15365" name="Line 23"/>
          <p:cNvSpPr>
            <a:spLocks noChangeShapeType="1"/>
          </p:cNvSpPr>
          <p:nvPr/>
        </p:nvSpPr>
        <p:spPr bwMode="auto">
          <a:xfrm flipV="1">
            <a:off x="2362200" y="44196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366" name="Group 32"/>
          <p:cNvGrpSpPr>
            <a:grpSpLocks/>
          </p:cNvGrpSpPr>
          <p:nvPr/>
        </p:nvGrpSpPr>
        <p:grpSpPr bwMode="auto">
          <a:xfrm>
            <a:off x="3416300" y="3810000"/>
            <a:ext cx="2603500" cy="1524000"/>
            <a:chOff x="2440" y="864"/>
            <a:chExt cx="1297" cy="723"/>
          </a:xfrm>
        </p:grpSpPr>
        <p:sp>
          <p:nvSpPr>
            <p:cNvPr id="15382" name="Oval 25"/>
            <p:cNvSpPr>
              <a:spLocks noChangeArrowheads="1"/>
            </p:cNvSpPr>
            <p:nvPr/>
          </p:nvSpPr>
          <p:spPr bwMode="auto">
            <a:xfrm>
              <a:off x="2440" y="864"/>
              <a:ext cx="1248" cy="72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Text Box 26"/>
            <p:cNvSpPr txBox="1">
              <a:spLocks noChangeArrowheads="1"/>
            </p:cNvSpPr>
            <p:nvPr/>
          </p:nvSpPr>
          <p:spPr bwMode="auto">
            <a:xfrm>
              <a:off x="2544" y="1028"/>
              <a:ext cx="119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u="sng"/>
                <a:t>Binary SCA Grids:</a:t>
              </a:r>
              <a:r>
                <a:rPr lang="en-US" sz="1200"/>
                <a:t>  if the SNODAS SWE pixel is &gt; 0.10</a:t>
              </a:r>
              <a:r>
                <a:rPr lang="ja-JP" altLang="en-US" sz="1200"/>
                <a:t>”</a:t>
              </a:r>
              <a:r>
                <a:rPr lang="en-US" altLang="ja-JP" sz="1200"/>
                <a:t>, then it assumed to be snow-covered.</a:t>
              </a:r>
              <a:endParaRPr lang="en-US" sz="1200"/>
            </a:p>
          </p:txBody>
        </p:sp>
      </p:grpSp>
      <p:sp>
        <p:nvSpPr>
          <p:cNvPr id="15367" name="Line 27"/>
          <p:cNvSpPr>
            <a:spLocks noChangeShapeType="1"/>
          </p:cNvSpPr>
          <p:nvPr/>
        </p:nvSpPr>
        <p:spPr bwMode="auto">
          <a:xfrm>
            <a:off x="2438400" y="5105400"/>
            <a:ext cx="3810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Oval 29"/>
          <p:cNvSpPr>
            <a:spLocks noChangeArrowheads="1"/>
          </p:cNvSpPr>
          <p:nvPr/>
        </p:nvSpPr>
        <p:spPr bwMode="auto">
          <a:xfrm>
            <a:off x="6248400" y="5257800"/>
            <a:ext cx="1898650" cy="1066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30"/>
          <p:cNvSpPr txBox="1">
            <a:spLocks noChangeArrowheads="1"/>
          </p:cNvSpPr>
          <p:nvPr/>
        </p:nvSpPr>
        <p:spPr bwMode="auto">
          <a:xfrm>
            <a:off x="6477000" y="5446713"/>
            <a:ext cx="15113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SCA averages by basin and elevation zones</a:t>
            </a:r>
          </a:p>
          <a:p>
            <a:pPr>
              <a:spcBef>
                <a:spcPct val="50000"/>
              </a:spcBef>
            </a:pPr>
            <a:r>
              <a:rPr lang="en-US" sz="1000"/>
              <a:t> </a:t>
            </a:r>
          </a:p>
        </p:txBody>
      </p:sp>
      <p:grpSp>
        <p:nvGrpSpPr>
          <p:cNvPr id="15370" name="Group 34"/>
          <p:cNvGrpSpPr>
            <a:grpSpLocks/>
          </p:cNvGrpSpPr>
          <p:nvPr/>
        </p:nvGrpSpPr>
        <p:grpSpPr bwMode="auto">
          <a:xfrm>
            <a:off x="990600" y="1752600"/>
            <a:ext cx="7759700" cy="2525713"/>
            <a:chOff x="528" y="864"/>
            <a:chExt cx="4888" cy="1591"/>
          </a:xfrm>
        </p:grpSpPr>
        <p:grpSp>
          <p:nvGrpSpPr>
            <p:cNvPr id="15371" name="Group 35"/>
            <p:cNvGrpSpPr>
              <a:grpSpLocks/>
            </p:cNvGrpSpPr>
            <p:nvPr/>
          </p:nvGrpSpPr>
          <p:grpSpPr bwMode="auto">
            <a:xfrm>
              <a:off x="528" y="1152"/>
              <a:ext cx="1440" cy="720"/>
              <a:chOff x="0" y="1152"/>
              <a:chExt cx="1440" cy="720"/>
            </a:xfrm>
          </p:grpSpPr>
          <p:sp>
            <p:nvSpPr>
              <p:cNvPr id="15380" name="Oval 36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1392" cy="720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Text Box 37"/>
              <p:cNvSpPr txBox="1">
                <a:spLocks noChangeArrowheads="1"/>
              </p:cNvSpPr>
              <p:nvPr/>
            </p:nvSpPr>
            <p:spPr bwMode="auto">
              <a:xfrm>
                <a:off x="96" y="1286"/>
                <a:ext cx="1344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u="sng"/>
                  <a:t>NASA MODIS SCA tiles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/>
                  <a:t>  -  MOD10A1 (Terra only)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/>
                  <a:t>  -  500 m resolution</a:t>
                </a:r>
              </a:p>
            </p:txBody>
          </p:sp>
        </p:grpSp>
        <p:sp>
          <p:nvSpPr>
            <p:cNvPr id="15372" name="Line 38"/>
            <p:cNvSpPr>
              <a:spLocks noChangeShapeType="1"/>
            </p:cNvSpPr>
            <p:nvPr/>
          </p:nvSpPr>
          <p:spPr bwMode="auto">
            <a:xfrm flipV="1">
              <a:off x="1776" y="1248"/>
              <a:ext cx="6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3" name="Group 39"/>
            <p:cNvGrpSpPr>
              <a:grpSpLocks/>
            </p:cNvGrpSpPr>
            <p:nvPr/>
          </p:nvGrpSpPr>
          <p:grpSpPr bwMode="auto">
            <a:xfrm>
              <a:off x="2440" y="864"/>
              <a:ext cx="1592" cy="864"/>
              <a:chOff x="2440" y="864"/>
              <a:chExt cx="1592" cy="864"/>
            </a:xfrm>
          </p:grpSpPr>
          <p:sp>
            <p:nvSpPr>
              <p:cNvPr id="15378" name="Oval 40"/>
              <p:cNvSpPr>
                <a:spLocks noChangeArrowheads="1"/>
              </p:cNvSpPr>
              <p:nvPr/>
            </p:nvSpPr>
            <p:spPr bwMode="auto">
              <a:xfrm>
                <a:off x="2440" y="864"/>
                <a:ext cx="1592" cy="864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Text Box 41"/>
              <p:cNvSpPr txBox="1">
                <a:spLocks noChangeArrowheads="1"/>
              </p:cNvSpPr>
              <p:nvPr/>
            </p:nvSpPr>
            <p:spPr bwMode="auto">
              <a:xfrm>
                <a:off x="2695" y="950"/>
                <a:ext cx="1193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u="sng"/>
                  <a:t>FSCA Grids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/>
                  <a:t> - daily mosaic over CO,    most of Colorado Basin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/>
                  <a:t>  - some bad values rm</a:t>
                </a:r>
                <a:r>
                  <a:rPr lang="ja-JP" altLang="en-US" sz="1200"/>
                  <a:t>’</a:t>
                </a:r>
                <a:r>
                  <a:rPr lang="en-US" altLang="ja-JP" sz="1200"/>
                  <a:t>d</a:t>
                </a:r>
                <a:endParaRPr lang="en-US" sz="1200"/>
              </a:p>
            </p:txBody>
          </p:sp>
        </p:grpSp>
        <p:sp>
          <p:nvSpPr>
            <p:cNvPr id="15374" name="Line 42"/>
            <p:cNvSpPr>
              <a:spLocks noChangeShapeType="1"/>
            </p:cNvSpPr>
            <p:nvPr/>
          </p:nvSpPr>
          <p:spPr bwMode="auto">
            <a:xfrm>
              <a:off x="1824" y="1680"/>
              <a:ext cx="22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5" name="Group 43"/>
            <p:cNvGrpSpPr>
              <a:grpSpLocks/>
            </p:cNvGrpSpPr>
            <p:nvPr/>
          </p:nvGrpSpPr>
          <p:grpSpPr bwMode="auto">
            <a:xfrm>
              <a:off x="4032" y="1632"/>
              <a:ext cx="1384" cy="823"/>
              <a:chOff x="244" y="1646"/>
              <a:chExt cx="1278" cy="764"/>
            </a:xfrm>
          </p:grpSpPr>
          <p:sp>
            <p:nvSpPr>
              <p:cNvPr id="15376" name="Oval 44"/>
              <p:cNvSpPr>
                <a:spLocks noChangeArrowheads="1"/>
              </p:cNvSpPr>
              <p:nvPr/>
            </p:nvSpPr>
            <p:spPr bwMode="auto">
              <a:xfrm>
                <a:off x="244" y="1646"/>
                <a:ext cx="1237" cy="75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Text Box 45"/>
              <p:cNvSpPr txBox="1">
                <a:spLocks noChangeArrowheads="1"/>
              </p:cNvSpPr>
              <p:nvPr/>
            </p:nvSpPr>
            <p:spPr bwMode="auto">
              <a:xfrm>
                <a:off x="466" y="1735"/>
                <a:ext cx="1056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FSCA averages by basin and elevation zones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200"/>
                  <a:t>  - with quality info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000"/>
                  <a:t> 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CWCB SCA Project –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MODIS FSCA Grids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4 separate MODIS MODA10 tiles are merged into one grid for complete coverage over CO.  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CBRFC is not entirely covered, but mostly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3810000" y="1676400"/>
          <a:ext cx="4978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3" imgW="19911111" imgH="16558730" progId="Word.Document.12">
                  <p:link updateAutomatic="1"/>
                </p:oleObj>
              </mc:Choice>
              <mc:Fallback>
                <p:oleObj name="Document" r:id="rId3" imgW="19911111" imgH="1655873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76400"/>
                        <a:ext cx="49784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810000" y="5791200"/>
            <a:ext cx="495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From  Amy Volckens, Riverside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CWCB SCA Project –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MODIS FSCA Grids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810000" cy="5410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smtClean="0">
                <a:ea typeface="ＭＳ Ｐゴシック" pitchFamily="34" charset="-128"/>
              </a:rPr>
              <a:t>RTi Gridded Datasets: </a:t>
            </a:r>
          </a:p>
          <a:p>
            <a:pPr marL="971550" lvl="1" indent="-514350" eaLnBrk="1" hangingPunct="1">
              <a:buFont typeface="Arial" pitchFamily="34" charset="0"/>
              <a:buNone/>
            </a:pPr>
            <a:r>
              <a:rPr lang="en-US" sz="2000" u="sng" smtClean="0">
                <a:ea typeface="ＭＳ Ｐゴシック" pitchFamily="34" charset="-128"/>
              </a:rPr>
              <a:t>FSCA grids: </a:t>
            </a:r>
            <a:r>
              <a:rPr lang="en-US" sz="2000" smtClean="0">
                <a:ea typeface="ＭＳ Ｐゴシック" pitchFamily="34" charset="-128"/>
              </a:rPr>
              <a:t>pixels are assigned FSCA values or other values if the pixel is cloudy or otherwise not snow-covered</a:t>
            </a:r>
          </a:p>
          <a:p>
            <a:pPr marL="971550" lvl="1" indent="-514350" eaLnBrk="1" hangingPunct="1">
              <a:buFont typeface="Arial" pitchFamily="34" charset="0"/>
              <a:buNone/>
            </a:pPr>
            <a:endParaRPr lang="en-US" sz="2000" smtClean="0">
              <a:ea typeface="ＭＳ Ｐゴシック" pitchFamily="34" charset="-128"/>
            </a:endParaRPr>
          </a:p>
          <a:p>
            <a:pPr marL="971550" lvl="1" indent="-514350" eaLnBrk="1" hangingPunct="1">
              <a:buFont typeface="Arial" pitchFamily="34" charset="0"/>
              <a:buNone/>
            </a:pPr>
            <a:r>
              <a:rPr lang="en-US" sz="2000" u="sng" smtClean="0">
                <a:ea typeface="ＭＳ Ｐゴシック" pitchFamily="34" charset="-128"/>
              </a:rPr>
              <a:t>Quality information grids:</a:t>
            </a:r>
          </a:p>
          <a:p>
            <a:pPr marL="971550" lvl="1" indent="-514350" eaLnBrk="1" hangingPunct="1"/>
            <a:r>
              <a:rPr lang="en-US" sz="2000" smtClean="0">
                <a:ea typeface="ＭＳ Ｐゴシック" pitchFamily="34" charset="-128"/>
              </a:rPr>
              <a:t>0 if the pixel has valid FSCA</a:t>
            </a:r>
          </a:p>
          <a:p>
            <a:pPr marL="971550" lvl="1" indent="-514350" eaLnBrk="1" hangingPunct="1"/>
            <a:r>
              <a:rPr lang="en-US" sz="2000" smtClean="0">
                <a:ea typeface="ＭＳ Ｐゴシック" pitchFamily="34" charset="-128"/>
              </a:rPr>
              <a:t>100 if the pixel is cloudy or the FSCA info is otherwise lacking (nighttime, missing values, etc.)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715000" y="18288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2000">
                <a:solidFill>
                  <a:srgbClr val="FF0000"/>
                </a:solidFill>
              </a:rPr>
              <a:t>GRID SAMPLES – FSCA, QC, visible image</a:t>
            </a:r>
          </a:p>
          <a:p>
            <a:endParaRPr lang="en-US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3629025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81400"/>
            <a:ext cx="219233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6172200" y="5410200"/>
            <a:ext cx="2895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/>
              <a:t>Jan 7, 2011</a:t>
            </a:r>
          </a:p>
          <a:p>
            <a:r>
              <a:rPr lang="en-US" sz="1100">
                <a:sym typeface="Wingdings" pitchFamily="2" charset="2"/>
              </a:rPr>
              <a:t> </a:t>
            </a:r>
            <a:r>
              <a:rPr lang="en-US" sz="1100"/>
              <a:t>MODIS FSCA Grid from RTi</a:t>
            </a:r>
          </a:p>
          <a:p>
            <a:r>
              <a:rPr lang="en-US" sz="1100">
                <a:sym typeface="Wingdings" pitchFamily="2" charset="2"/>
              </a:rPr>
              <a:t> </a:t>
            </a:r>
            <a:r>
              <a:rPr lang="en-US" sz="1100"/>
              <a:t>MODIS Visible image from USFS (http://activefiremaps.fs.fed.us/imagery.php?op=fire&amp;passID=117676)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CWCB SCA Project –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MODIS FSCA Grids</a:t>
            </a:r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0" y="4953000"/>
            <a:ext cx="2895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/>
              <a:t>May 5, 2011</a:t>
            </a:r>
          </a:p>
          <a:p>
            <a:r>
              <a:rPr lang="en-US" sz="1100">
                <a:sym typeface="Wingdings" pitchFamily="2" charset="2"/>
              </a:rPr>
              <a:t> </a:t>
            </a:r>
            <a:r>
              <a:rPr lang="en-US" sz="1100"/>
              <a:t>MODIS FSCA Grid from RTi</a:t>
            </a:r>
          </a:p>
          <a:p>
            <a:r>
              <a:rPr lang="en-US" sz="1100">
                <a:sym typeface="Wingdings" pitchFamily="2" charset="2"/>
              </a:rPr>
              <a:t> </a:t>
            </a:r>
            <a:r>
              <a:rPr lang="en-US" sz="1100"/>
              <a:t>MODIS Visible image from USFS (http://activefiremaps.fs.fed.us/imagery.php?op=fire&amp;passID=130779)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46188"/>
            <a:ext cx="32766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219200"/>
            <a:ext cx="33813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9550" y="4267200"/>
            <a:ext cx="168751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4495800" y="4876800"/>
            <a:ext cx="2895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/>
              <a:t>June 22, 2011</a:t>
            </a:r>
          </a:p>
          <a:p>
            <a:r>
              <a:rPr lang="en-US" sz="1100">
                <a:sym typeface="Wingdings" pitchFamily="2" charset="2"/>
              </a:rPr>
              <a:t> </a:t>
            </a:r>
            <a:r>
              <a:rPr lang="en-US" sz="1100"/>
              <a:t>MODIS FSCA Grid from RTi</a:t>
            </a:r>
          </a:p>
          <a:p>
            <a:r>
              <a:rPr lang="en-US" sz="1100">
                <a:sym typeface="Wingdings" pitchFamily="2" charset="2"/>
              </a:rPr>
              <a:t> </a:t>
            </a:r>
            <a:r>
              <a:rPr lang="en-US" sz="1100"/>
              <a:t>MODIS Visible image from USFS (http://activefiremaps.fs.fed.us/imagery.php?op=fire&amp;passID=136716)</a:t>
            </a: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267200"/>
            <a:ext cx="1706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46013"/>
            <a:ext cx="6850386" cy="34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345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w/o Q plotted: dashed = model AESC, solid lines = 14 d moving </a:t>
            </a:r>
            <a:r>
              <a:rPr lang="en-US" dirty="0" err="1" smtClean="0">
                <a:solidFill>
                  <a:srgbClr val="FF0000"/>
                </a:solidFill>
              </a:rPr>
              <a:t>avg</a:t>
            </a:r>
            <a:r>
              <a:rPr lang="en-US" dirty="0" smtClean="0">
                <a:solidFill>
                  <a:srgbClr val="FF0000"/>
                </a:solidFill>
              </a:rPr>
              <a:t> from the MODIS-derived SCA points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190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 Q plotted… not sure that adding Q to the plot helps all that much, especially since there’s no </a:t>
            </a:r>
            <a:r>
              <a:rPr lang="en-US" dirty="0" err="1" smtClean="0">
                <a:solidFill>
                  <a:srgbClr val="FF0000"/>
                </a:solidFill>
              </a:rPr>
              <a:t>meltwater</a:t>
            </a:r>
            <a:r>
              <a:rPr lang="en-US" dirty="0" smtClean="0">
                <a:solidFill>
                  <a:srgbClr val="FF0000"/>
                </a:solidFill>
              </a:rPr>
              <a:t> volume info in SCA.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272" y="1828800"/>
            <a:ext cx="920927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0" y="0"/>
            <a:ext cx="5029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Little Cottonwood Creek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2010 Melt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dashed </a:t>
            </a:r>
            <a:r>
              <a:rPr lang="en-US" dirty="0" smtClean="0">
                <a:solidFill>
                  <a:srgbClr val="FF0000"/>
                </a:solidFill>
              </a:rPr>
              <a:t>= model </a:t>
            </a:r>
            <a:r>
              <a:rPr lang="en-US" dirty="0" smtClean="0">
                <a:solidFill>
                  <a:srgbClr val="FF0000"/>
                </a:solidFill>
              </a:rPr>
              <a:t>AESC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solid </a:t>
            </a:r>
            <a:r>
              <a:rPr lang="en-US" dirty="0" smtClean="0">
                <a:solidFill>
                  <a:srgbClr val="FF0000"/>
                </a:solidFill>
              </a:rPr>
              <a:t>lines = 14 d moving </a:t>
            </a:r>
            <a:r>
              <a:rPr lang="en-US" dirty="0" err="1" smtClean="0">
                <a:solidFill>
                  <a:srgbClr val="FF0000"/>
                </a:solidFill>
              </a:rPr>
              <a:t>avg</a:t>
            </a:r>
            <a:r>
              <a:rPr lang="en-US" dirty="0" smtClean="0">
                <a:solidFill>
                  <a:srgbClr val="FF0000"/>
                </a:solidFill>
              </a:rPr>
              <a:t> from the MODIS-derived SCA </a:t>
            </a:r>
            <a:r>
              <a:rPr lang="en-US" dirty="0" smtClean="0">
                <a:solidFill>
                  <a:srgbClr val="FF0000"/>
                </a:solidFill>
              </a:rPr>
              <a:t>points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1289</Words>
  <Application>Microsoft Macintosh PowerPoint</Application>
  <PresentationFormat>On-screen Show (4:3)</PresentationFormat>
  <Paragraphs>194</Paragraphs>
  <Slides>19</Slides>
  <Notes>0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???</vt:lpstr>
      <vt:lpstr>Improving Snow Modeling</vt:lpstr>
      <vt:lpstr>Improving Snow Modeling (con’t)</vt:lpstr>
      <vt:lpstr>CWCB SCA Project</vt:lpstr>
      <vt:lpstr>CWCB SCA Project - Overview of Datasets </vt:lpstr>
      <vt:lpstr>CWCB SCA Project –  MODIS FSCA Grids</vt:lpstr>
      <vt:lpstr>CWCB SCA Project –  MODIS FSCA Grids</vt:lpstr>
      <vt:lpstr>CWCB SCA Project –  MODIS FSCA Grids</vt:lpstr>
      <vt:lpstr>PowerPoint Presentation</vt:lpstr>
      <vt:lpstr>PowerPoint Presentation</vt:lpstr>
      <vt:lpstr>PowerPoint Presentation</vt:lpstr>
      <vt:lpstr>CWCB SCA Project –  MODIS FSCA Grids</vt:lpstr>
      <vt:lpstr>CWCB SCA Project –  MODIS Basin FSCA Time Series</vt:lpstr>
      <vt:lpstr>CWCB SCA Project –  MODIS Basin FSCA Time Series</vt:lpstr>
      <vt:lpstr>CWCB SCA Project – SNODAS Datasets</vt:lpstr>
      <vt:lpstr>CWCB SCA Project – Where to go from here?</vt:lpstr>
      <vt:lpstr>OHD SWE Data Assimilation Project</vt:lpstr>
      <vt:lpstr>PowerPoint Presentation</vt:lpstr>
      <vt:lpstr>OHD SWE Data Assimilation Project (cont.)</vt:lpstr>
      <vt:lpstr>Painter Proposal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Kevin Werner</cp:lastModifiedBy>
  <cp:revision>227</cp:revision>
  <dcterms:created xsi:type="dcterms:W3CDTF">2011-09-28T03:26:24Z</dcterms:created>
  <dcterms:modified xsi:type="dcterms:W3CDTF">2011-11-02T15:54:16Z</dcterms:modified>
</cp:coreProperties>
</file>