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67" r:id="rId3"/>
    <p:sldId id="266" r:id="rId4"/>
    <p:sldId id="265" r:id="rId5"/>
    <p:sldId id="275" r:id="rId6"/>
    <p:sldId id="257" r:id="rId7"/>
    <p:sldId id="268" r:id="rId8"/>
    <p:sldId id="272" r:id="rId9"/>
    <p:sldId id="270" r:id="rId10"/>
    <p:sldId id="271" r:id="rId11"/>
    <p:sldId id="273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0" autoAdjust="0"/>
  </p:normalViewPr>
  <p:slideViewPr>
    <p:cSldViewPr>
      <p:cViewPr varScale="1">
        <p:scale>
          <a:sx n="77" d="100"/>
          <a:sy n="77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64D7D-0968-4761-8A54-1B5947C20B6B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36CCC-4281-4D4D-8DB1-BF9E3E1D6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01E2F-DC04-4D69-9EA4-5ECFF66FEF45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880B1-8833-42B6-9EAA-FBED67579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9E06E-DA19-405B-9CE6-FC01418702EE}" type="slidenum">
              <a:rPr lang="en-US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0D473-267F-4F53-BC2D-3D7F252ACD29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827" tIns="45412" rIns="90827" bIns="4541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27" tIns="45412" rIns="90827" bIns="45412" anchor="b"/>
          <a:lstStyle/>
          <a:p>
            <a:pPr algn="r" defTabSz="908050"/>
            <a:fld id="{B183334E-BC56-4A10-83C4-CE2ACC6D95BA}" type="slidenum">
              <a:rPr lang="en-US" sz="1200">
                <a:solidFill>
                  <a:srgbClr val="000000"/>
                </a:solidFill>
              </a:rPr>
              <a:pPr algn="r" defTabSz="908050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1CA8-DEE6-4B5D-A22A-8BE9B2567B67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1776A-8C77-4FB1-9BD3-EA8CC8F2F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brfc.noaa.gov/devel/hefs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ernsnowconference.org/proceedings/pdf_Proceedings/1977%20WEB/TwedtExtendedStreamflowPredition1977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Hydrologic Ensemble Forecasts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(Ensemble </a:t>
            </a:r>
            <a:r>
              <a:rPr lang="en-US" sz="4000" dirty="0" err="1" smtClean="0"/>
              <a:t>Streamflow</a:t>
            </a:r>
            <a:r>
              <a:rPr lang="en-US" sz="4000" dirty="0" smtClean="0"/>
              <a:t> Prediction – ESP)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/>
          <a:lstStyle/>
          <a:p>
            <a:r>
              <a:rPr lang="en-US" dirty="0" smtClean="0"/>
              <a:t>CBRFC 2011 Stakeholder Forum</a:t>
            </a:r>
          </a:p>
          <a:p>
            <a:r>
              <a:rPr lang="en-US" dirty="0" smtClean="0"/>
              <a:t>November 3,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7"/>
          <p:cNvPicPr>
            <a:picLocks noChangeAspect="1"/>
          </p:cNvPicPr>
          <p:nvPr/>
        </p:nvPicPr>
        <p:blipFill>
          <a:blip r:embed="rId3" cstate="print"/>
          <a:srcRect t="4446"/>
          <a:stretch>
            <a:fillRect/>
          </a:stretch>
        </p:blipFill>
        <p:spPr bwMode="auto">
          <a:xfrm>
            <a:off x="4478338" y="1122363"/>
            <a:ext cx="453231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2532063"/>
            <a:ext cx="3525837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8682038" y="6597650"/>
            <a:ext cx="4619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1125"/>
            <a:ext cx="9144000" cy="754063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r>
              <a:rPr lang="en-US" sz="2400" b="0" dirty="0" smtClean="0"/>
              <a:t>CBRFC began running experimental ensembles </a:t>
            </a:r>
            <a:br>
              <a:rPr lang="en-US" sz="2400" b="0" dirty="0" smtClean="0"/>
            </a:br>
            <a:r>
              <a:rPr lang="en-US" sz="2400" b="0" dirty="0" smtClean="0"/>
              <a:t>last year (with short to long range climate inputs)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93663" y="1076325"/>
            <a:ext cx="4081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GFS (14 days)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and CFS based ensembles: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experimental products updated daily at Colorado RFC (CBRFC) &amp; California-Nevada RFC (CNRFC)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2697163" y="2867025"/>
            <a:ext cx="1947862" cy="1379538"/>
          </a:xfrm>
          <a:prstGeom prst="straightConnector1">
            <a:avLst/>
          </a:prstGeom>
          <a:noFill/>
          <a:ln w="57150">
            <a:solidFill>
              <a:srgbClr val="990033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37200" y="3106738"/>
            <a:ext cx="1639888" cy="3289300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990033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77088" y="3111500"/>
            <a:ext cx="1778000" cy="3284538"/>
          </a:xfrm>
          <a:prstGeom prst="rect">
            <a:avLst/>
          </a:prstGeom>
          <a:noFill/>
          <a:ln w="28575">
            <a:solidFill>
              <a:srgbClr val="990033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990033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5510213" y="3035300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dirty="0">
                <a:solidFill>
                  <a:srgbClr val="990033"/>
                </a:solidFill>
                <a:latin typeface="Calibri" pitchFamily="34" charset="0"/>
              </a:rPr>
              <a:t>GFS </a:t>
            </a:r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7146925" y="30353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>
                <a:solidFill>
                  <a:srgbClr val="990033"/>
                </a:solidFill>
                <a:latin typeface="Calibri" pitchFamily="34" charset="0"/>
              </a:rPr>
              <a:t>CFS </a:t>
            </a:r>
          </a:p>
        </p:txBody>
      </p:sp>
      <p:sp>
        <p:nvSpPr>
          <p:cNvPr id="20492" name="TextBox 17"/>
          <p:cNvSpPr txBox="1">
            <a:spLocks noChangeArrowheads="1"/>
          </p:cNvSpPr>
          <p:nvPr/>
        </p:nvSpPr>
        <p:spPr bwMode="auto">
          <a:xfrm>
            <a:off x="6121400" y="844550"/>
            <a:ext cx="287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000000"/>
                </a:solidFill>
                <a:latin typeface="Calibri" pitchFamily="34" charset="0"/>
              </a:rPr>
              <a:t>Yampa River Below Craig, CO</a:t>
            </a:r>
          </a:p>
        </p:txBody>
      </p:sp>
      <p:cxnSp>
        <p:nvCxnSpPr>
          <p:cNvPr id="20493" name="Straight Connector 19"/>
          <p:cNvCxnSpPr>
            <a:cxnSpLocks noChangeShapeType="1"/>
          </p:cNvCxnSpPr>
          <p:nvPr/>
        </p:nvCxnSpPr>
        <p:spPr bwMode="auto">
          <a:xfrm>
            <a:off x="4991100" y="1714500"/>
            <a:ext cx="3954463" cy="95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</p:cxn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5043488" y="1446213"/>
            <a:ext cx="573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200" b="1">
                <a:solidFill>
                  <a:srgbClr val="FF0000"/>
                </a:solidFill>
              </a:rPr>
              <a:t>flood</a:t>
            </a:r>
          </a:p>
        </p:txBody>
      </p:sp>
      <p:pic>
        <p:nvPicPr>
          <p:cNvPr id="20495" name="Picture 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4913" y="2197100"/>
            <a:ext cx="574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755900" y="6516688"/>
            <a:ext cx="340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rgbClr val="000000"/>
                </a:solidFill>
                <a:hlinkClick r:id="rId6"/>
              </a:rPr>
              <a:t>www.cbrfc.noaa.gov/devel/hefs/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 of results planned.</a:t>
            </a:r>
          </a:p>
          <a:p>
            <a:pPr lvl="1"/>
            <a:r>
              <a:rPr lang="en-US" dirty="0" smtClean="0"/>
              <a:t>Verification of the climate forecasts as well as the resulting </a:t>
            </a:r>
            <a:r>
              <a:rPr lang="en-US" dirty="0" err="1" smtClean="0"/>
              <a:t>streamflow</a:t>
            </a:r>
            <a:r>
              <a:rPr lang="en-US" dirty="0" smtClean="0"/>
              <a:t> forecasts.</a:t>
            </a:r>
          </a:p>
          <a:p>
            <a:pPr lvl="1"/>
            <a:r>
              <a:rPr lang="en-US" dirty="0" smtClean="0"/>
              <a:t>Climate signals not that strong across much of the Colorado River basin.</a:t>
            </a:r>
          </a:p>
          <a:p>
            <a:r>
              <a:rPr lang="en-US" dirty="0" smtClean="0"/>
              <a:t>We will continue to run HEFS this year in an experimental mode.</a:t>
            </a:r>
          </a:p>
          <a:p>
            <a:pPr lvl="1"/>
            <a:r>
              <a:rPr lang="en-US" dirty="0" smtClean="0"/>
              <a:t>Available to forecasters as another input to the forecast process.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88963" y="5345113"/>
            <a:ext cx="6192837" cy="6096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2000" dirty="0"/>
              <a:t>Results used in statistical analysis to produce </a:t>
            </a:r>
          </a:p>
          <a:p>
            <a:pPr algn="ctr" eaLnBrk="0" hangingPunct="0"/>
            <a:r>
              <a:rPr lang="en-US" sz="2000" dirty="0"/>
              <a:t>forecasts with probabilistic values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60413" y="1147763"/>
            <a:ext cx="5945187" cy="6096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000" dirty="0"/>
              <a:t>Multiple </a:t>
            </a:r>
            <a:r>
              <a:rPr lang="en-US" sz="2000" dirty="0" err="1"/>
              <a:t>streamflow</a:t>
            </a:r>
            <a:r>
              <a:rPr lang="en-US" sz="2000" dirty="0"/>
              <a:t> scenarios with historic meteorological or forecast weather/climatic data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676650" y="4151313"/>
            <a:ext cx="508000" cy="274637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/>
              <a:t>Time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 rot="-27000000">
            <a:off x="1085057" y="2758281"/>
            <a:ext cx="846138" cy="3651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Flow</a:t>
            </a: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1752600" y="3719513"/>
            <a:ext cx="622300" cy="106362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256" y="48"/>
              </a:cxn>
              <a:cxn ang="0">
                <a:pos x="392" y="0"/>
              </a:cxn>
            </a:cxnLst>
            <a:rect l="0" t="0" r="r" b="b"/>
            <a:pathLst>
              <a:path w="392" h="67">
                <a:moveTo>
                  <a:pt x="0" y="67"/>
                </a:moveTo>
                <a:cubicBezTo>
                  <a:pt x="42" y="64"/>
                  <a:pt x="191" y="59"/>
                  <a:pt x="256" y="48"/>
                </a:cubicBezTo>
                <a:cubicBezTo>
                  <a:pt x="317" y="45"/>
                  <a:pt x="364" y="10"/>
                  <a:pt x="39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52600" y="2085975"/>
            <a:ext cx="0" cy="1982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rot="-5400000">
            <a:off x="3252788" y="2562225"/>
            <a:ext cx="0" cy="30257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76488" y="3249613"/>
            <a:ext cx="3998912" cy="476250"/>
            <a:chOff x="1933" y="2047"/>
            <a:chExt cx="2519" cy="300"/>
          </a:xfrm>
        </p:grpSpPr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1933" y="2047"/>
              <a:ext cx="1355" cy="300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387" y="65"/>
                </a:cxn>
                <a:cxn ang="0">
                  <a:pos x="584" y="2"/>
                </a:cxn>
                <a:cxn ang="0">
                  <a:pos x="733" y="53"/>
                </a:cxn>
                <a:cxn ang="0">
                  <a:pos x="995" y="137"/>
                </a:cxn>
                <a:cxn ang="0">
                  <a:pos x="1355" y="169"/>
                </a:cxn>
              </a:cxnLst>
              <a:rect l="0" t="0" r="r" b="b"/>
              <a:pathLst>
                <a:path w="1355" h="300">
                  <a:moveTo>
                    <a:pt x="0" y="300"/>
                  </a:moveTo>
                  <a:cubicBezTo>
                    <a:pt x="64" y="261"/>
                    <a:pt x="289" y="115"/>
                    <a:pt x="387" y="65"/>
                  </a:cubicBezTo>
                  <a:cubicBezTo>
                    <a:pt x="503" y="26"/>
                    <a:pt x="526" y="4"/>
                    <a:pt x="584" y="2"/>
                  </a:cubicBezTo>
                  <a:cubicBezTo>
                    <a:pt x="642" y="0"/>
                    <a:pt x="665" y="31"/>
                    <a:pt x="733" y="53"/>
                  </a:cubicBezTo>
                  <a:cubicBezTo>
                    <a:pt x="822" y="100"/>
                    <a:pt x="895" y="108"/>
                    <a:pt x="995" y="137"/>
                  </a:cubicBezTo>
                  <a:cubicBezTo>
                    <a:pt x="1099" y="156"/>
                    <a:pt x="1280" y="162"/>
                    <a:pt x="1355" y="169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3400" y="2132"/>
              <a:ext cx="1052" cy="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</a:rPr>
                <a:t>Scenario 1</a:t>
              </a:r>
            </a:p>
          </p:txBody>
        </p:sp>
      </p:grp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136650" y="4124325"/>
            <a:ext cx="2019300" cy="86177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i="1" dirty="0"/>
              <a:t>Saved model states reflect current </a:t>
            </a:r>
            <a:r>
              <a:rPr lang="en-US" sz="1400" i="1" dirty="0" smtClean="0"/>
              <a:t>conditions (snow, soil moisture, current river/reservoir levels)</a:t>
            </a:r>
            <a:endParaRPr lang="en-US" sz="1400" i="1" dirty="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378075" y="3635375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 rot="5400000">
            <a:off x="2965450" y="2282825"/>
            <a:ext cx="773113" cy="2270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6969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5400000">
            <a:off x="2928144" y="4671219"/>
            <a:ext cx="838200" cy="2333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475038" y="2187575"/>
            <a:ext cx="2508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Possible scenarios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695325"/>
          </a:xfrm>
          <a:noFill/>
          <a:ln/>
        </p:spPr>
        <p:txBody>
          <a:bodyPr anchor="t"/>
          <a:lstStyle/>
          <a:p>
            <a:r>
              <a:rPr lang="en-US" sz="3800" dirty="0"/>
              <a:t>ESP Technique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376488" y="2913063"/>
            <a:ext cx="3668712" cy="811212"/>
            <a:chOff x="1933" y="1835"/>
            <a:chExt cx="2311" cy="511"/>
          </a:xfrm>
        </p:grpSpPr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933" y="1835"/>
              <a:ext cx="1351" cy="511"/>
            </a:xfrm>
            <a:custGeom>
              <a:avLst/>
              <a:gdLst/>
              <a:ahLst/>
              <a:cxnLst>
                <a:cxn ang="0">
                  <a:pos x="0" y="511"/>
                </a:cxn>
                <a:cxn ang="0">
                  <a:pos x="212" y="340"/>
                </a:cxn>
                <a:cxn ang="0">
                  <a:pos x="499" y="37"/>
                </a:cxn>
                <a:cxn ang="0">
                  <a:pos x="984" y="165"/>
                </a:cxn>
                <a:cxn ang="0">
                  <a:pos x="1185" y="168"/>
                </a:cxn>
                <a:cxn ang="0">
                  <a:pos x="1351" y="145"/>
                </a:cxn>
              </a:cxnLst>
              <a:rect l="0" t="0" r="r" b="b"/>
              <a:pathLst>
                <a:path w="1351" h="511">
                  <a:moveTo>
                    <a:pt x="0" y="511"/>
                  </a:moveTo>
                  <a:lnTo>
                    <a:pt x="212" y="340"/>
                  </a:lnTo>
                  <a:cubicBezTo>
                    <a:pt x="295" y="261"/>
                    <a:pt x="371" y="66"/>
                    <a:pt x="499" y="37"/>
                  </a:cubicBezTo>
                  <a:cubicBezTo>
                    <a:pt x="622" y="0"/>
                    <a:pt x="890" y="146"/>
                    <a:pt x="984" y="165"/>
                  </a:cubicBezTo>
                  <a:cubicBezTo>
                    <a:pt x="1076" y="184"/>
                    <a:pt x="1124" y="184"/>
                    <a:pt x="1185" y="168"/>
                  </a:cubicBezTo>
                  <a:cubicBezTo>
                    <a:pt x="1246" y="165"/>
                    <a:pt x="1317" y="150"/>
                    <a:pt x="1351" y="145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3400" y="1880"/>
              <a:ext cx="8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Scenario 2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400300" y="3516313"/>
            <a:ext cx="3644900" cy="514350"/>
            <a:chOff x="1948" y="2215"/>
            <a:chExt cx="2296" cy="324"/>
          </a:xfrm>
        </p:grpSpPr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948" y="2215"/>
              <a:ext cx="1336" cy="225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300" y="25"/>
                </a:cxn>
                <a:cxn ang="0">
                  <a:pos x="540" y="9"/>
                </a:cxn>
                <a:cxn ang="0">
                  <a:pos x="998" y="78"/>
                </a:cxn>
                <a:cxn ang="0">
                  <a:pos x="1336" y="225"/>
                </a:cxn>
              </a:cxnLst>
              <a:rect l="0" t="0" r="r" b="b"/>
              <a:pathLst>
                <a:path w="1336" h="225">
                  <a:moveTo>
                    <a:pt x="0" y="125"/>
                  </a:moveTo>
                  <a:cubicBezTo>
                    <a:pt x="50" y="109"/>
                    <a:pt x="210" y="44"/>
                    <a:pt x="300" y="25"/>
                  </a:cubicBezTo>
                  <a:cubicBezTo>
                    <a:pt x="397" y="7"/>
                    <a:pt x="424" y="0"/>
                    <a:pt x="540" y="9"/>
                  </a:cubicBezTo>
                  <a:cubicBezTo>
                    <a:pt x="656" y="18"/>
                    <a:pt x="865" y="42"/>
                    <a:pt x="998" y="78"/>
                  </a:cubicBezTo>
                  <a:cubicBezTo>
                    <a:pt x="1131" y="114"/>
                    <a:pt x="1266" y="195"/>
                    <a:pt x="1336" y="225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3400" y="2308"/>
              <a:ext cx="8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Scenario 3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72200" y="4330005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Forecast weather: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Use 10 days of forecast max/min temperatures.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Two runs –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5 days of forecast precipitation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0 days of forecast precipitation</a:t>
            </a:r>
            <a:endParaRPr lang="en-US" sz="1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6400800" y="1066800"/>
            <a:ext cx="2667000" cy="3048000"/>
            <a:chOff x="6400800" y="1447800"/>
            <a:chExt cx="2667000" cy="3048000"/>
          </a:xfrm>
        </p:grpSpPr>
        <p:grpSp>
          <p:nvGrpSpPr>
            <p:cNvPr id="39" name="Group 26"/>
            <p:cNvGrpSpPr>
              <a:grpSpLocks/>
            </p:cNvGrpSpPr>
            <p:nvPr/>
          </p:nvGrpSpPr>
          <p:grpSpPr bwMode="auto">
            <a:xfrm>
              <a:off x="6629400" y="2067580"/>
              <a:ext cx="1828800" cy="1539875"/>
              <a:chOff x="0" y="576"/>
              <a:chExt cx="1152" cy="970"/>
            </a:xfrm>
          </p:grpSpPr>
          <p:pic>
            <p:nvPicPr>
              <p:cNvPr id="40" name="Picture 2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" y="768"/>
                <a:ext cx="4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20" y="768"/>
                <a:ext cx="432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" name="Picture 2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8" y="960"/>
                <a:ext cx="43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3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20" y="960"/>
                <a:ext cx="4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3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" y="1152"/>
                <a:ext cx="432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3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0" y="1152"/>
                <a:ext cx="432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3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8" y="1344"/>
                <a:ext cx="47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3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20" y="1344"/>
                <a:ext cx="432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3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" y="576"/>
                <a:ext cx="432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9" name="Picture 36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20" y="576"/>
                <a:ext cx="432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0" name="Text Box 37"/>
              <p:cNvSpPr txBox="1">
                <a:spLocks noChangeArrowheads="1"/>
              </p:cNvSpPr>
              <p:nvPr/>
            </p:nvSpPr>
            <p:spPr bwMode="auto">
              <a:xfrm>
                <a:off x="0" y="576"/>
                <a:ext cx="264" cy="9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 smtClean="0"/>
                  <a:t>81</a:t>
                </a:r>
                <a:endParaRPr lang="en-US" dirty="0"/>
              </a:p>
              <a:p>
                <a:pPr eaLnBrk="0" hangingPunct="0"/>
                <a:r>
                  <a:rPr lang="en-US" dirty="0" smtClean="0"/>
                  <a:t>82</a:t>
                </a:r>
                <a:endParaRPr lang="en-US" dirty="0"/>
              </a:p>
              <a:p>
                <a:pPr eaLnBrk="0" hangingPunct="0"/>
                <a:r>
                  <a:rPr lang="en-US" dirty="0" smtClean="0"/>
                  <a:t>83</a:t>
                </a:r>
                <a:endParaRPr lang="en-US" dirty="0"/>
              </a:p>
              <a:p>
                <a:pPr eaLnBrk="0" hangingPunct="0"/>
                <a:r>
                  <a:rPr lang="en-US" dirty="0" smtClean="0"/>
                  <a:t>84</a:t>
                </a:r>
                <a:endParaRPr lang="en-US" dirty="0"/>
              </a:p>
              <a:p>
                <a:pPr eaLnBrk="0" hangingPunct="0"/>
                <a:r>
                  <a:rPr lang="en-US" dirty="0" smtClean="0"/>
                  <a:t>85</a:t>
                </a:r>
                <a:endParaRPr lang="en-US" dirty="0"/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6553200" y="3667780"/>
              <a:ext cx="2438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 smtClean="0"/>
                <a:t>Currently using water years 1976-2005.</a:t>
              </a:r>
            </a:p>
            <a:p>
              <a:pPr eaLnBrk="0" hangingPunct="0"/>
              <a:r>
                <a:rPr lang="en-US" sz="1400" dirty="0" smtClean="0">
                  <a:solidFill>
                    <a:srgbClr val="FF0000"/>
                  </a:solidFill>
                </a:rPr>
                <a:t>Will use 1981-2010 for wy2012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53200" y="1525489"/>
              <a:ext cx="2514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400" dirty="0" smtClean="0"/>
                <a:t>Historical time series of </a:t>
              </a:r>
            </a:p>
            <a:p>
              <a:pPr eaLnBrk="0" hangingPunct="0"/>
              <a:r>
                <a:rPr lang="en-US" sz="1400" dirty="0" smtClean="0"/>
                <a:t>precipitation and temperature </a:t>
              </a:r>
              <a:endParaRPr lang="en-US" sz="14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400800" y="1447800"/>
              <a:ext cx="2667000" cy="304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6096000" y="4343400"/>
            <a:ext cx="2971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 animBg="1"/>
      <p:bldP spid="5132" grpId="0"/>
      <p:bldP spid="5133" grpId="0" animBg="1"/>
      <p:bldP spid="5134" grpId="0" animBg="1"/>
      <p:bldP spid="5135" grpId="0" animBg="1"/>
      <p:bldP spid="5136" grpId="0"/>
      <p:bldP spid="54" grpId="0"/>
      <p:bldP spid="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 rot="-27000000">
            <a:off x="77788" y="3348038"/>
            <a:ext cx="752475" cy="365125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Flow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685800" y="2105025"/>
            <a:ext cx="0" cy="307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rot="-5400000">
            <a:off x="3002757" y="2856706"/>
            <a:ext cx="0" cy="465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76563" y="5260975"/>
            <a:ext cx="1058862" cy="27305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i="1"/>
              <a:t>Time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695325"/>
          </a:xfrm>
          <a:noFill/>
          <a:ln/>
        </p:spPr>
        <p:txBody>
          <a:bodyPr anchor="t"/>
          <a:lstStyle/>
          <a:p>
            <a:r>
              <a:rPr lang="en-US" sz="3800"/>
              <a:t>ESP Technique (cont.)</a:t>
            </a:r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1533525" y="3959225"/>
            <a:ext cx="3440113" cy="703263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588" y="393"/>
              </a:cxn>
              <a:cxn ang="0">
                <a:pos x="1012" y="100"/>
              </a:cxn>
              <a:cxn ang="0">
                <a:pos x="1270" y="4"/>
              </a:cxn>
              <a:cxn ang="0">
                <a:pos x="1466" y="82"/>
              </a:cxn>
              <a:cxn ang="0">
                <a:pos x="1811" y="213"/>
              </a:cxn>
              <a:cxn ang="0">
                <a:pos x="2283" y="262"/>
              </a:cxn>
            </a:cxnLst>
            <a:rect l="0" t="0" r="r" b="b"/>
            <a:pathLst>
              <a:path w="2283" h="443">
                <a:moveTo>
                  <a:pt x="0" y="402"/>
                </a:moveTo>
                <a:cubicBezTo>
                  <a:pt x="98" y="400"/>
                  <a:pt x="419" y="443"/>
                  <a:pt x="588" y="393"/>
                </a:cubicBezTo>
                <a:cubicBezTo>
                  <a:pt x="757" y="343"/>
                  <a:pt x="899" y="166"/>
                  <a:pt x="1012" y="100"/>
                </a:cubicBezTo>
                <a:cubicBezTo>
                  <a:pt x="1164" y="41"/>
                  <a:pt x="1194" y="6"/>
                  <a:pt x="1270" y="4"/>
                </a:cubicBezTo>
                <a:cubicBezTo>
                  <a:pt x="1346" y="0"/>
                  <a:pt x="1376" y="47"/>
                  <a:pt x="1466" y="82"/>
                </a:cubicBezTo>
                <a:cubicBezTo>
                  <a:pt x="1583" y="156"/>
                  <a:pt x="1680" y="168"/>
                  <a:pt x="1811" y="213"/>
                </a:cubicBezTo>
                <a:cubicBezTo>
                  <a:pt x="1947" y="242"/>
                  <a:pt x="2184" y="252"/>
                  <a:pt x="2283" y="262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1543050" y="3255963"/>
            <a:ext cx="3406775" cy="1344612"/>
          </a:xfrm>
          <a:custGeom>
            <a:avLst/>
            <a:gdLst/>
            <a:ahLst/>
            <a:cxnLst>
              <a:cxn ang="0">
                <a:pos x="0" y="847"/>
              </a:cxn>
              <a:cxn ang="0">
                <a:pos x="566" y="622"/>
              </a:cxn>
              <a:cxn ang="0">
                <a:pos x="991" y="159"/>
              </a:cxn>
              <a:cxn ang="0">
                <a:pos x="1249" y="6"/>
              </a:cxn>
              <a:cxn ang="0">
                <a:pos x="1444" y="130"/>
              </a:cxn>
              <a:cxn ang="0">
                <a:pos x="1789" y="337"/>
              </a:cxn>
              <a:cxn ang="0">
                <a:pos x="2261" y="415"/>
              </a:cxn>
            </a:cxnLst>
            <a:rect l="0" t="0" r="r" b="b"/>
            <a:pathLst>
              <a:path w="2261" h="847">
                <a:moveTo>
                  <a:pt x="0" y="847"/>
                </a:moveTo>
                <a:cubicBezTo>
                  <a:pt x="94" y="810"/>
                  <a:pt x="401" y="737"/>
                  <a:pt x="566" y="622"/>
                </a:cubicBezTo>
                <a:cubicBezTo>
                  <a:pt x="731" y="507"/>
                  <a:pt x="877" y="263"/>
                  <a:pt x="991" y="159"/>
                </a:cubicBezTo>
                <a:cubicBezTo>
                  <a:pt x="1143" y="65"/>
                  <a:pt x="1173" y="10"/>
                  <a:pt x="1249" y="6"/>
                </a:cubicBezTo>
                <a:cubicBezTo>
                  <a:pt x="1325" y="0"/>
                  <a:pt x="1355" y="75"/>
                  <a:pt x="1444" y="130"/>
                </a:cubicBezTo>
                <a:cubicBezTo>
                  <a:pt x="1562" y="246"/>
                  <a:pt x="1658" y="266"/>
                  <a:pt x="1789" y="337"/>
                </a:cubicBezTo>
                <a:cubicBezTo>
                  <a:pt x="1925" y="383"/>
                  <a:pt x="2162" y="399"/>
                  <a:pt x="2261" y="415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9"/>
          <p:cNvSpPr>
            <a:spLocks/>
          </p:cNvSpPr>
          <p:nvPr/>
        </p:nvSpPr>
        <p:spPr bwMode="auto">
          <a:xfrm>
            <a:off x="1547813" y="3025775"/>
            <a:ext cx="3544887" cy="1817688"/>
          </a:xfrm>
          <a:custGeom>
            <a:avLst/>
            <a:gdLst/>
            <a:ahLst/>
            <a:cxnLst>
              <a:cxn ang="0">
                <a:pos x="0" y="992"/>
              </a:cxn>
              <a:cxn ang="0">
                <a:pos x="532" y="506"/>
              </a:cxn>
              <a:cxn ang="0">
                <a:pos x="1169" y="63"/>
              </a:cxn>
              <a:cxn ang="0">
                <a:pos x="1882" y="883"/>
              </a:cxn>
              <a:cxn ang="0">
                <a:pos x="2352" y="1145"/>
              </a:cxn>
            </a:cxnLst>
            <a:rect l="0" t="0" r="r" b="b"/>
            <a:pathLst>
              <a:path w="2352" h="1145">
                <a:moveTo>
                  <a:pt x="0" y="992"/>
                </a:moveTo>
                <a:cubicBezTo>
                  <a:pt x="88" y="911"/>
                  <a:pt x="337" y="661"/>
                  <a:pt x="532" y="506"/>
                </a:cubicBezTo>
                <a:cubicBezTo>
                  <a:pt x="727" y="351"/>
                  <a:pt x="943" y="0"/>
                  <a:pt x="1169" y="63"/>
                </a:cubicBezTo>
                <a:cubicBezTo>
                  <a:pt x="1395" y="127"/>
                  <a:pt x="1685" y="703"/>
                  <a:pt x="1882" y="883"/>
                </a:cubicBezTo>
                <a:cubicBezTo>
                  <a:pt x="2079" y="1063"/>
                  <a:pt x="2253" y="1090"/>
                  <a:pt x="2352" y="1145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1543050" y="3397250"/>
            <a:ext cx="3413125" cy="1379538"/>
          </a:xfrm>
          <a:custGeom>
            <a:avLst/>
            <a:gdLst/>
            <a:ahLst/>
            <a:cxnLst>
              <a:cxn ang="0">
                <a:pos x="2150" y="776"/>
              </a:cxn>
              <a:cxn ang="0">
                <a:pos x="1430" y="76"/>
              </a:cxn>
              <a:cxn ang="0">
                <a:pos x="969" y="322"/>
              </a:cxn>
              <a:cxn ang="0">
                <a:pos x="500" y="796"/>
              </a:cxn>
              <a:cxn ang="0">
                <a:pos x="0" y="762"/>
              </a:cxn>
            </a:cxnLst>
            <a:rect l="0" t="0" r="r" b="b"/>
            <a:pathLst>
              <a:path w="2150" h="869">
                <a:moveTo>
                  <a:pt x="2150" y="776"/>
                </a:moveTo>
                <a:cubicBezTo>
                  <a:pt x="2029" y="660"/>
                  <a:pt x="1626" y="152"/>
                  <a:pt x="1430" y="76"/>
                </a:cubicBezTo>
                <a:cubicBezTo>
                  <a:pt x="1234" y="0"/>
                  <a:pt x="1124" y="202"/>
                  <a:pt x="969" y="322"/>
                </a:cubicBezTo>
                <a:cubicBezTo>
                  <a:pt x="814" y="442"/>
                  <a:pt x="661" y="723"/>
                  <a:pt x="500" y="796"/>
                </a:cubicBezTo>
                <a:cubicBezTo>
                  <a:pt x="339" y="869"/>
                  <a:pt x="104" y="769"/>
                  <a:pt x="0" y="762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1543050" y="3352800"/>
            <a:ext cx="3465513" cy="1562100"/>
          </a:xfrm>
          <a:custGeom>
            <a:avLst/>
            <a:gdLst/>
            <a:ahLst/>
            <a:cxnLst>
              <a:cxn ang="0">
                <a:pos x="2300" y="984"/>
              </a:cxn>
              <a:cxn ang="0">
                <a:pos x="1556" y="584"/>
              </a:cxn>
              <a:cxn ang="0">
                <a:pos x="1196" y="56"/>
              </a:cxn>
              <a:cxn ang="0">
                <a:pos x="740" y="248"/>
              </a:cxn>
              <a:cxn ang="0">
                <a:pos x="372" y="696"/>
              </a:cxn>
              <a:cxn ang="0">
                <a:pos x="0" y="784"/>
              </a:cxn>
            </a:cxnLst>
            <a:rect l="0" t="0" r="r" b="b"/>
            <a:pathLst>
              <a:path w="2300" h="984">
                <a:moveTo>
                  <a:pt x="2300" y="984"/>
                </a:moveTo>
                <a:cubicBezTo>
                  <a:pt x="2176" y="917"/>
                  <a:pt x="1740" y="739"/>
                  <a:pt x="1556" y="584"/>
                </a:cubicBezTo>
                <a:cubicBezTo>
                  <a:pt x="1372" y="429"/>
                  <a:pt x="1332" y="112"/>
                  <a:pt x="1196" y="56"/>
                </a:cubicBezTo>
                <a:cubicBezTo>
                  <a:pt x="1060" y="0"/>
                  <a:pt x="877" y="141"/>
                  <a:pt x="740" y="248"/>
                </a:cubicBezTo>
                <a:cubicBezTo>
                  <a:pt x="603" y="355"/>
                  <a:pt x="495" y="607"/>
                  <a:pt x="372" y="696"/>
                </a:cubicBezTo>
                <a:cubicBezTo>
                  <a:pt x="249" y="785"/>
                  <a:pt x="77" y="766"/>
                  <a:pt x="0" y="784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1543050" y="3702050"/>
            <a:ext cx="3416300" cy="901700"/>
          </a:xfrm>
          <a:custGeom>
            <a:avLst/>
            <a:gdLst/>
            <a:ahLst/>
            <a:cxnLst>
              <a:cxn ang="0">
                <a:pos x="2268" y="348"/>
              </a:cxn>
              <a:cxn ang="0">
                <a:pos x="1420" y="28"/>
              </a:cxn>
              <a:cxn ang="0">
                <a:pos x="1052" y="180"/>
              </a:cxn>
              <a:cxn ang="0">
                <a:pos x="572" y="484"/>
              </a:cxn>
              <a:cxn ang="0">
                <a:pos x="0" y="568"/>
              </a:cxn>
            </a:cxnLst>
            <a:rect l="0" t="0" r="r" b="b"/>
            <a:pathLst>
              <a:path w="2268" h="568">
                <a:moveTo>
                  <a:pt x="2268" y="348"/>
                </a:moveTo>
                <a:cubicBezTo>
                  <a:pt x="2127" y="293"/>
                  <a:pt x="1623" y="56"/>
                  <a:pt x="1420" y="28"/>
                </a:cubicBezTo>
                <a:cubicBezTo>
                  <a:pt x="1217" y="0"/>
                  <a:pt x="1193" y="104"/>
                  <a:pt x="1052" y="180"/>
                </a:cubicBezTo>
                <a:cubicBezTo>
                  <a:pt x="911" y="256"/>
                  <a:pt x="747" y="419"/>
                  <a:pt x="572" y="484"/>
                </a:cubicBezTo>
                <a:cubicBezTo>
                  <a:pt x="397" y="549"/>
                  <a:pt x="119" y="551"/>
                  <a:pt x="0" y="568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Freeform 13"/>
          <p:cNvSpPr>
            <a:spLocks/>
          </p:cNvSpPr>
          <p:nvPr/>
        </p:nvSpPr>
        <p:spPr bwMode="auto">
          <a:xfrm>
            <a:off x="1547813" y="3568700"/>
            <a:ext cx="3398837" cy="1041400"/>
          </a:xfrm>
          <a:custGeom>
            <a:avLst/>
            <a:gdLst/>
            <a:ahLst/>
            <a:cxnLst>
              <a:cxn ang="0">
                <a:pos x="2256" y="312"/>
              </a:cxn>
              <a:cxn ang="0">
                <a:pos x="1448" y="24"/>
              </a:cxn>
              <a:cxn ang="0">
                <a:pos x="952" y="168"/>
              </a:cxn>
              <a:cxn ang="0">
                <a:pos x="312" y="480"/>
              </a:cxn>
              <a:cxn ang="0">
                <a:pos x="0" y="656"/>
              </a:cxn>
            </a:cxnLst>
            <a:rect l="0" t="0" r="r" b="b"/>
            <a:pathLst>
              <a:path w="2256" h="656">
                <a:moveTo>
                  <a:pt x="2256" y="312"/>
                </a:moveTo>
                <a:cubicBezTo>
                  <a:pt x="2121" y="263"/>
                  <a:pt x="1665" y="48"/>
                  <a:pt x="1448" y="24"/>
                </a:cubicBezTo>
                <a:cubicBezTo>
                  <a:pt x="1231" y="0"/>
                  <a:pt x="1141" y="92"/>
                  <a:pt x="952" y="168"/>
                </a:cubicBezTo>
                <a:cubicBezTo>
                  <a:pt x="763" y="244"/>
                  <a:pt x="471" y="399"/>
                  <a:pt x="312" y="480"/>
                </a:cubicBezTo>
                <a:cubicBezTo>
                  <a:pt x="153" y="561"/>
                  <a:pt x="52" y="627"/>
                  <a:pt x="0" y="656"/>
                </a:cubicBezTo>
              </a:path>
            </a:pathLst>
          </a:custGeom>
          <a:noFill/>
          <a:ln w="28575" cap="flat" cmpd="sng">
            <a:solidFill>
              <a:srgbClr val="77777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12800" y="1951038"/>
            <a:ext cx="1670050" cy="3244850"/>
            <a:chOff x="512" y="1229"/>
            <a:chExt cx="1051" cy="2044"/>
          </a:xfrm>
        </p:grpSpPr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1147" y="1501"/>
              <a:ext cx="416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Future</a:t>
              </a:r>
              <a:endParaRPr lang="en-US" i="1" baseline="-25000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973" y="1411"/>
              <a:ext cx="0" cy="1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843" y="1229"/>
              <a:ext cx="288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Now</a:t>
              </a:r>
              <a:endParaRPr lang="en-US" i="1" baseline="-25000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547" y="1493"/>
              <a:ext cx="288" cy="173"/>
            </a:xfrm>
            <a:prstGeom prst="rect">
              <a:avLst/>
            </a:prstGeom>
            <a:noFill/>
            <a:ln w="349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/>
                <a:t>Past</a:t>
              </a:r>
              <a:endParaRPr lang="en-US" i="1" baseline="-25000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512" y="1728"/>
              <a:ext cx="360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1112" y="1728"/>
              <a:ext cx="360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3" name="Freeform 21"/>
          <p:cNvSpPr>
            <a:spLocks/>
          </p:cNvSpPr>
          <p:nvPr/>
        </p:nvSpPr>
        <p:spPr bwMode="auto">
          <a:xfrm>
            <a:off x="673100" y="4510088"/>
            <a:ext cx="869950" cy="168275"/>
          </a:xfrm>
          <a:custGeom>
            <a:avLst/>
            <a:gdLst/>
            <a:ahLst/>
            <a:cxnLst>
              <a:cxn ang="0">
                <a:pos x="548" y="57"/>
              </a:cxn>
              <a:cxn ang="0">
                <a:pos x="384" y="103"/>
              </a:cxn>
              <a:cxn ang="0">
                <a:pos x="168" y="39"/>
              </a:cxn>
              <a:cxn ang="0">
                <a:pos x="0" y="0"/>
              </a:cxn>
            </a:cxnLst>
            <a:rect l="0" t="0" r="r" b="b"/>
            <a:pathLst>
              <a:path w="548" h="106">
                <a:moveTo>
                  <a:pt x="548" y="57"/>
                </a:moveTo>
                <a:cubicBezTo>
                  <a:pt x="520" y="65"/>
                  <a:pt x="447" y="106"/>
                  <a:pt x="384" y="103"/>
                </a:cubicBezTo>
                <a:cubicBezTo>
                  <a:pt x="321" y="100"/>
                  <a:pt x="232" y="56"/>
                  <a:pt x="168" y="39"/>
                </a:cubicBezTo>
                <a:cubicBezTo>
                  <a:pt x="104" y="22"/>
                  <a:pt x="35" y="8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132138" y="2697163"/>
            <a:ext cx="0" cy="249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0063" y="1965325"/>
            <a:ext cx="5208587" cy="1154113"/>
            <a:chOff x="1915" y="1287"/>
            <a:chExt cx="3282" cy="727"/>
          </a:xfrm>
        </p:grpSpPr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V="1">
              <a:off x="2075" y="1552"/>
              <a:ext cx="1614" cy="38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3718" y="1287"/>
              <a:ext cx="1479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i="1">
                  <a:solidFill>
                    <a:srgbClr val="008000"/>
                  </a:solidFill>
                </a:rPr>
                <a:t>Low chance of this level flow or higher</a:t>
              </a:r>
            </a:p>
          </p:txBody>
        </p:sp>
        <p:sp>
          <p:nvSpPr>
            <p:cNvPr id="8218" name="Oval 26"/>
            <p:cNvSpPr>
              <a:spLocks noChangeArrowheads="1"/>
            </p:cNvSpPr>
            <p:nvPr/>
          </p:nvSpPr>
          <p:spPr bwMode="auto">
            <a:xfrm>
              <a:off x="1915" y="1916"/>
              <a:ext cx="112" cy="98"/>
            </a:xfrm>
            <a:prstGeom prst="ellipse">
              <a:avLst/>
            </a:prstGeom>
            <a:solidFill>
              <a:srgbClr val="008000"/>
            </a:solidFill>
            <a:ln w="3175" algn="ctr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035300" y="4086225"/>
            <a:ext cx="5241925" cy="1019175"/>
            <a:chOff x="1912" y="2497"/>
            <a:chExt cx="3302" cy="642"/>
          </a:xfrm>
        </p:grpSpPr>
        <p:sp>
          <p:nvSpPr>
            <p:cNvPr id="8220" name="Text Box 28"/>
            <p:cNvSpPr txBox="1">
              <a:spLocks noChangeArrowheads="1"/>
            </p:cNvSpPr>
            <p:nvPr/>
          </p:nvSpPr>
          <p:spPr bwMode="auto">
            <a:xfrm>
              <a:off x="3722" y="2697"/>
              <a:ext cx="1492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i="1">
                  <a:solidFill>
                    <a:srgbClr val="0000FF"/>
                  </a:solidFill>
                </a:rPr>
                <a:t>High chance of this level flow or higher</a:t>
              </a:r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2074" y="2574"/>
              <a:ext cx="1598" cy="26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Oval 30"/>
            <p:cNvSpPr>
              <a:spLocks noChangeArrowheads="1"/>
            </p:cNvSpPr>
            <p:nvPr/>
          </p:nvSpPr>
          <p:spPr bwMode="auto">
            <a:xfrm>
              <a:off x="1912" y="2497"/>
              <a:ext cx="112" cy="98"/>
            </a:xfrm>
            <a:prstGeom prst="ellipse">
              <a:avLst/>
            </a:prstGeom>
            <a:solidFill>
              <a:srgbClr val="0000FF"/>
            </a:solidFill>
            <a:ln w="3175" algn="ctr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0" y="3105150"/>
            <a:ext cx="5559425" cy="1006475"/>
            <a:chOff x="1920" y="1956"/>
            <a:chExt cx="3502" cy="634"/>
          </a:xfrm>
        </p:grpSpPr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3731" y="1956"/>
              <a:ext cx="1691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i="1">
                  <a:solidFill>
                    <a:srgbClr val="FF0000"/>
                  </a:solidFill>
                </a:rPr>
                <a:t>Medium chance of this level flow or higher</a:t>
              </a:r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V="1">
              <a:off x="2047" y="2185"/>
              <a:ext cx="1571" cy="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Oval 34"/>
            <p:cNvSpPr>
              <a:spLocks noChangeArrowheads="1"/>
            </p:cNvSpPr>
            <p:nvPr/>
          </p:nvSpPr>
          <p:spPr bwMode="auto">
            <a:xfrm>
              <a:off x="1920" y="2186"/>
              <a:ext cx="112" cy="98"/>
            </a:xfrm>
            <a:prstGeom prst="ellipse">
              <a:avLst/>
            </a:prstGeom>
            <a:solidFill>
              <a:srgbClr val="FF0000"/>
            </a:solidFill>
            <a:ln w="3175" algn="ctr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4343400"/>
            <a:ext cx="3733800" cy="2209800"/>
            <a:chOff x="3024" y="2736"/>
            <a:chExt cx="2352" cy="1392"/>
          </a:xfrm>
        </p:grpSpPr>
        <p:pic>
          <p:nvPicPr>
            <p:cNvPr id="22531" name="Picture 3" descr="sample_txt"/>
            <p:cNvPicPr preferRelativeResize="0">
              <a:picLocks noChangeArrowheads="1"/>
            </p:cNvPicPr>
            <p:nvPr/>
          </p:nvPicPr>
          <p:blipFill>
            <a:blip r:embed="rId2" cstate="print"/>
            <a:srcRect t="45284" r="3221" b="11320"/>
            <a:stretch>
              <a:fillRect/>
            </a:stretch>
          </p:blipFill>
          <p:spPr bwMode="auto">
            <a:xfrm>
              <a:off x="3024" y="2736"/>
              <a:ext cx="2352" cy="1392"/>
            </a:xfrm>
            <a:prstGeom prst="rect">
              <a:avLst/>
            </a:prstGeom>
            <a:noFill/>
          </p:spPr>
        </p:pic>
        <p:sp>
          <p:nvSpPr>
            <p:cNvPr id="22532" name="Rectangle 4"/>
            <p:cNvSpPr>
              <a:spLocks noChangeArrowheads="1"/>
            </p:cNvSpPr>
            <p:nvPr/>
          </p:nvSpPr>
          <p:spPr bwMode="auto">
            <a:xfrm>
              <a:off x="3072" y="3648"/>
              <a:ext cx="1056" cy="19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3648" y="3024"/>
              <a:ext cx="480" cy="110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35" name="Picture 7" descr="sample_sp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334000" cy="2886075"/>
          </a:xfrm>
          <a:prstGeom prst="rect">
            <a:avLst/>
          </a:prstGeom>
          <a:noFill/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3521075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Select a forecast window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Select a forecast variable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Model derives a distribution function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>
                <a:solidFill>
                  <a:schemeClr val="accent2"/>
                </a:solidFill>
              </a:rPr>
              <a:t>50% </a:t>
            </a:r>
            <a:r>
              <a:rPr lang="en-US" sz="2000" dirty="0" err="1">
                <a:solidFill>
                  <a:schemeClr val="accent2"/>
                </a:solidFill>
              </a:rPr>
              <a:t>exceedance</a:t>
            </a:r>
            <a:r>
              <a:rPr lang="en-US" sz="2000" dirty="0">
                <a:solidFill>
                  <a:schemeClr val="accent2"/>
                </a:solidFill>
              </a:rPr>
              <a:t> value = most probable </a:t>
            </a:r>
            <a:r>
              <a:rPr lang="en-US" sz="2000" dirty="0" smtClean="0">
                <a:solidFill>
                  <a:schemeClr val="accent2"/>
                </a:solidFill>
              </a:rPr>
              <a:t>forecast</a:t>
            </a:r>
          </a:p>
          <a:p>
            <a:pPr marL="342900" indent="-342900" eaLnBrk="0" hangingPunct="0">
              <a:buFontTx/>
              <a:buAutoNum type="arabicPeriod"/>
            </a:pPr>
            <a:r>
              <a:rPr lang="en-US" sz="2000" dirty="0" smtClean="0">
                <a:solidFill>
                  <a:schemeClr val="accent2"/>
                </a:solidFill>
              </a:rPr>
              <a:t>Also use 10%/90% levels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286000" y="1828800"/>
            <a:ext cx="1828800" cy="1981200"/>
            <a:chOff x="1440" y="1152"/>
            <a:chExt cx="1152" cy="1248"/>
          </a:xfrm>
        </p:grpSpPr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1440" y="1440"/>
              <a:ext cx="11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  <a:spcAft>
                  <a:spcPct val="40000"/>
                </a:spcAft>
                <a:buFont typeface="Wingdings" pitchFamily="2" charset="2"/>
                <a:buNone/>
              </a:pPr>
              <a:r>
                <a:rPr lang="en-US" sz="2400" b="1">
                  <a:solidFill>
                    <a:srgbClr val="FF0000"/>
                  </a:solidFill>
                </a:rPr>
                <a:t>April – July</a:t>
              </a:r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1440" y="1200"/>
              <a:ext cx="0" cy="1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592" y="1152"/>
              <a:ext cx="0" cy="12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590800" y="2743200"/>
            <a:ext cx="1284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Volume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267200" y="1295400"/>
            <a:ext cx="4722813" cy="2895600"/>
            <a:chOff x="2688" y="816"/>
            <a:chExt cx="2975" cy="1824"/>
          </a:xfrm>
        </p:grpSpPr>
        <p:pic>
          <p:nvPicPr>
            <p:cNvPr id="22543" name="Picture 15" descr="sample_exprob2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8" y="816"/>
              <a:ext cx="2015" cy="1824"/>
            </a:xfrm>
            <a:prstGeom prst="rect">
              <a:avLst/>
            </a:prstGeom>
            <a:noFill/>
          </p:spPr>
        </p:pic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2688" y="1728"/>
              <a:ext cx="172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7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143000"/>
          </a:xfrm>
          <a:noFill/>
          <a:ln/>
        </p:spPr>
        <p:txBody>
          <a:bodyPr/>
          <a:lstStyle/>
          <a:p>
            <a:r>
              <a:rPr lang="en-US" sz="4000"/>
              <a:t>Ensemble Streamflow Prediction (ESP)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76800" y="5334000"/>
            <a:ext cx="16764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876800" y="6248400"/>
            <a:ext cx="16764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 ‘Modes’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UNREGULATED</a:t>
            </a:r>
          </a:p>
          <a:p>
            <a:pPr algn="ctr"/>
            <a:r>
              <a:rPr lang="en-US" sz="2000" dirty="0" smtClean="0"/>
              <a:t>(Water Supply Volume Forecasts)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what will be observed in the rivers.</a:t>
            </a:r>
          </a:p>
          <a:p>
            <a:r>
              <a:rPr lang="en-US" dirty="0" smtClean="0"/>
              <a:t>No diversions (for places we have historical/real time measurements).</a:t>
            </a:r>
          </a:p>
          <a:p>
            <a:pPr lvl="1"/>
            <a:r>
              <a:rPr lang="en-US" dirty="0" smtClean="0"/>
              <a:t>Trans-basin diversions.</a:t>
            </a:r>
          </a:p>
          <a:p>
            <a:r>
              <a:rPr lang="en-US" dirty="0" smtClean="0"/>
              <a:t>No water held by reservoirs (passes through).</a:t>
            </a:r>
          </a:p>
          <a:p>
            <a:r>
              <a:rPr lang="en-US" dirty="0" smtClean="0"/>
              <a:t>Consumptive Use operation still in effect.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914400"/>
          </a:xfrm>
        </p:spPr>
        <p:txBody>
          <a:bodyPr/>
          <a:lstStyle/>
          <a:p>
            <a:pPr algn="ctr"/>
            <a:r>
              <a:rPr lang="en-US" dirty="0" smtClean="0"/>
              <a:t>REGULATED</a:t>
            </a:r>
          </a:p>
          <a:p>
            <a:pPr algn="ctr"/>
            <a:r>
              <a:rPr lang="en-US" sz="2000" dirty="0" smtClean="0"/>
              <a:t>(Peak Flow Forecasts)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/>
          <a:p>
            <a:r>
              <a:rPr lang="en-US" dirty="0" smtClean="0"/>
              <a:t>Observed </a:t>
            </a:r>
            <a:r>
              <a:rPr lang="en-US" dirty="0" smtClean="0"/>
              <a:t>mean daily peak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Historical diversion </a:t>
            </a:r>
            <a:r>
              <a:rPr lang="en-US" dirty="0" smtClean="0"/>
              <a:t>data </a:t>
            </a:r>
            <a:r>
              <a:rPr lang="en-US" dirty="0" smtClean="0"/>
              <a:t>used in calculation of each year’s hydrograph.</a:t>
            </a:r>
          </a:p>
          <a:p>
            <a:r>
              <a:rPr lang="en-US" dirty="0" smtClean="0"/>
              <a:t>Reservoirs operated based on a set of ‘rules’.</a:t>
            </a:r>
          </a:p>
          <a:p>
            <a:pPr lvl="1"/>
            <a:r>
              <a:rPr lang="en-US" dirty="0" smtClean="0"/>
              <a:t>Time of year or elevation.</a:t>
            </a:r>
          </a:p>
          <a:p>
            <a:r>
              <a:rPr lang="en-US" dirty="0" smtClean="0"/>
              <a:t>Similar to daily forecast methodology.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371600"/>
            <a:ext cx="40386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1371600"/>
            <a:ext cx="40386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928938"/>
            <a:ext cx="818673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8218488" y="2887663"/>
            <a:ext cx="573087" cy="382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71475" y="3117850"/>
            <a:ext cx="7075488" cy="246063"/>
            <a:chOff x="532771" y="3134021"/>
            <a:chExt cx="7075595" cy="246221"/>
          </a:xfrm>
        </p:grpSpPr>
        <p:sp>
          <p:nvSpPr>
            <p:cNvPr id="26661" name="Rectangle 18"/>
            <p:cNvSpPr>
              <a:spLocks noChangeArrowheads="1"/>
            </p:cNvSpPr>
            <p:nvPr/>
          </p:nvSpPr>
          <p:spPr bwMode="auto">
            <a:xfrm>
              <a:off x="532771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Calibri" pitchFamily="-112" charset="0"/>
                </a:rPr>
                <a:t>1970</a:t>
              </a:r>
              <a:endParaRPr lang="en-US" sz="1600" b="1" i="1">
                <a:latin typeface="Calibri" pitchFamily="-112" charset="0"/>
              </a:endParaRPr>
            </a:p>
          </p:txBody>
        </p:sp>
        <p:sp>
          <p:nvSpPr>
            <p:cNvPr id="26662" name="Rectangle 19"/>
            <p:cNvSpPr>
              <a:spLocks noChangeArrowheads="1"/>
            </p:cNvSpPr>
            <p:nvPr/>
          </p:nvSpPr>
          <p:spPr bwMode="auto">
            <a:xfrm>
              <a:off x="2735103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Calibri" pitchFamily="-112" charset="0"/>
                </a:rPr>
                <a:t>1980</a:t>
              </a:r>
              <a:endParaRPr lang="en-US" sz="1600" b="1" i="1">
                <a:latin typeface="Calibri" pitchFamily="-112" charset="0"/>
              </a:endParaRPr>
            </a:p>
          </p:txBody>
        </p:sp>
        <p:sp>
          <p:nvSpPr>
            <p:cNvPr id="26663" name="Rectangle 20"/>
            <p:cNvSpPr>
              <a:spLocks noChangeArrowheads="1"/>
            </p:cNvSpPr>
            <p:nvPr/>
          </p:nvSpPr>
          <p:spPr bwMode="auto">
            <a:xfrm>
              <a:off x="4965160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Calibri" pitchFamily="-112" charset="0"/>
                </a:rPr>
                <a:t>1990</a:t>
              </a:r>
              <a:endParaRPr lang="en-US" sz="1600" b="1" i="1">
                <a:latin typeface="Calibri" pitchFamily="-112" charset="0"/>
              </a:endParaRPr>
            </a:p>
          </p:txBody>
        </p:sp>
        <p:sp>
          <p:nvSpPr>
            <p:cNvPr id="26664" name="Rectangle 21"/>
            <p:cNvSpPr>
              <a:spLocks noChangeArrowheads="1"/>
            </p:cNvSpPr>
            <p:nvPr/>
          </p:nvSpPr>
          <p:spPr bwMode="auto">
            <a:xfrm>
              <a:off x="7191585" y="3134021"/>
              <a:ext cx="4167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1">
                  <a:solidFill>
                    <a:srgbClr val="000000"/>
                  </a:solidFill>
                  <a:latin typeface="Calibri" pitchFamily="-112" charset="0"/>
                </a:rPr>
                <a:t>2000</a:t>
              </a:r>
              <a:endParaRPr lang="en-US" sz="1600" b="1" i="1">
                <a:latin typeface="Calibri" pitchFamily="-112" charset="0"/>
              </a:endParaRPr>
            </a:p>
          </p:txBody>
        </p:sp>
      </p:grpSp>
      <p:sp>
        <p:nvSpPr>
          <p:cNvPr id="26629" name="Rectangle 41"/>
          <p:cNvSpPr>
            <a:spLocks noChangeArrowheads="1"/>
          </p:cNvSpPr>
          <p:nvPr/>
        </p:nvSpPr>
        <p:spPr bwMode="auto">
          <a:xfrm>
            <a:off x="223838" y="3436938"/>
            <a:ext cx="17653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ESP first used at California-Nevada River Forecast Center</a:t>
            </a:r>
            <a:endParaRPr lang="en-US" sz="1400">
              <a:latin typeface="Calibri" pitchFamily="-112" charset="0"/>
            </a:endParaRPr>
          </a:p>
        </p:txBody>
      </p:sp>
      <p:sp>
        <p:nvSpPr>
          <p:cNvPr id="26630" name="Rectangle 44"/>
          <p:cNvSpPr>
            <a:spLocks noChangeArrowheads="1"/>
          </p:cNvSpPr>
          <p:nvPr/>
        </p:nvSpPr>
        <p:spPr bwMode="auto">
          <a:xfrm>
            <a:off x="354013" y="128111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727CA3"/>
              </a:buClr>
              <a:buSzPct val="76000"/>
            </a:pPr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NWS/HRL begins ESP development</a:t>
            </a:r>
          </a:p>
        </p:txBody>
      </p:sp>
      <p:sp>
        <p:nvSpPr>
          <p:cNvPr id="26631" name="Rectangle 46"/>
          <p:cNvSpPr>
            <a:spLocks noChangeArrowheads="1"/>
          </p:cNvSpPr>
          <p:nvPr/>
        </p:nvSpPr>
        <p:spPr bwMode="auto">
          <a:xfrm>
            <a:off x="320675" y="4422775"/>
            <a:ext cx="2374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latin typeface="Calibri" pitchFamily="-112" charset="0"/>
                <a:cs typeface="Arial" charset="0"/>
              </a:rPr>
              <a:t>ESP first presented at the Western Snow Conference</a:t>
            </a:r>
            <a:endParaRPr lang="en-US" sz="1400"/>
          </a:p>
        </p:txBody>
      </p:sp>
      <p:cxnSp>
        <p:nvCxnSpPr>
          <p:cNvPr id="55" name="Straight Connector 54"/>
          <p:cNvCxnSpPr/>
          <p:nvPr/>
        </p:nvCxnSpPr>
        <p:spPr>
          <a:xfrm rot="5400000">
            <a:off x="812007" y="3309144"/>
            <a:ext cx="41275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1041400" y="2382838"/>
            <a:ext cx="12811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1440657" y="3710781"/>
            <a:ext cx="13589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910557" y="2602706"/>
            <a:ext cx="8747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Rectangle 61"/>
          <p:cNvSpPr>
            <a:spLocks noChangeArrowheads="1"/>
          </p:cNvSpPr>
          <p:nvPr/>
        </p:nvSpPr>
        <p:spPr bwMode="auto">
          <a:xfrm>
            <a:off x="1916113" y="1657350"/>
            <a:ext cx="1743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ESP used for           drought  assessment  </a:t>
            </a:r>
            <a:endParaRPr lang="en-US" sz="1400"/>
          </a:p>
        </p:txBody>
      </p:sp>
      <p:sp>
        <p:nvSpPr>
          <p:cNvPr id="26637" name="Rectangle 62"/>
          <p:cNvSpPr>
            <a:spLocks noChangeArrowheads="1"/>
          </p:cNvSpPr>
          <p:nvPr/>
        </p:nvSpPr>
        <p:spPr bwMode="auto">
          <a:xfrm>
            <a:off x="2439988" y="3708400"/>
            <a:ext cx="15351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ESP used for water supply forecasts</a:t>
            </a:r>
            <a:endParaRPr lang="en-US" sz="1400">
              <a:latin typeface="Calibri" pitchFamily="-112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>
            <a:off x="2880519" y="3385344"/>
            <a:ext cx="692150" cy="7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3733007" y="2864644"/>
            <a:ext cx="317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0" name="Rectangle 65"/>
          <p:cNvSpPr>
            <a:spLocks noChangeArrowheads="1"/>
          </p:cNvSpPr>
          <p:nvPr/>
        </p:nvSpPr>
        <p:spPr bwMode="auto">
          <a:xfrm>
            <a:off x="3535363" y="2209800"/>
            <a:ext cx="13954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ESP released with NWSRFS</a:t>
            </a:r>
            <a:endParaRPr lang="en-US" sz="1400"/>
          </a:p>
        </p:txBody>
      </p:sp>
      <p:sp>
        <p:nvSpPr>
          <p:cNvPr id="26641" name="Rectangle 66"/>
          <p:cNvSpPr>
            <a:spLocks noChangeArrowheads="1"/>
          </p:cNvSpPr>
          <p:nvPr/>
        </p:nvSpPr>
        <p:spPr bwMode="auto">
          <a:xfrm>
            <a:off x="4884738" y="1171575"/>
            <a:ext cx="19923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ESP Analysis and Display Program (ESPADP) development started</a:t>
            </a:r>
            <a:endParaRPr lang="en-US" sz="1400"/>
          </a:p>
        </p:txBody>
      </p:sp>
      <p:cxnSp>
        <p:nvCxnSpPr>
          <p:cNvPr id="68" name="Straight Connector 67"/>
          <p:cNvCxnSpPr/>
          <p:nvPr/>
        </p:nvCxnSpPr>
        <p:spPr>
          <a:xfrm rot="16200000" flipH="1">
            <a:off x="5114132" y="2463006"/>
            <a:ext cx="113030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5940425" y="3646488"/>
            <a:ext cx="1223963" cy="7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4" name="Rectangle 69"/>
          <p:cNvSpPr>
            <a:spLocks noChangeArrowheads="1"/>
          </p:cNvSpPr>
          <p:nvPr/>
        </p:nvSpPr>
        <p:spPr bwMode="auto">
          <a:xfrm>
            <a:off x="5972175" y="4310063"/>
            <a:ext cx="1530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ESPADP deployed to the field</a:t>
            </a:r>
            <a:endParaRPr lang="en-US" sz="1400"/>
          </a:p>
        </p:txBody>
      </p:sp>
      <p:sp>
        <p:nvSpPr>
          <p:cNvPr id="26645" name="Rectangle 73"/>
          <p:cNvSpPr>
            <a:spLocks noChangeArrowheads="1"/>
          </p:cNvSpPr>
          <p:nvPr/>
        </p:nvSpPr>
        <p:spPr bwMode="auto">
          <a:xfrm>
            <a:off x="4075113" y="3457575"/>
            <a:ext cx="23479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Water Resources Forecasting Services (WARFS) quantifies value of ESP</a:t>
            </a:r>
            <a:endParaRPr lang="en-US" sz="1400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5879306" y="3269457"/>
            <a:ext cx="47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7" name="Rectangle 75"/>
          <p:cNvSpPr>
            <a:spLocks noChangeArrowheads="1"/>
          </p:cNvSpPr>
          <p:nvPr/>
        </p:nvSpPr>
        <p:spPr bwMode="auto">
          <a:xfrm>
            <a:off x="6261100" y="2035175"/>
            <a:ext cx="25320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Climate Prediction Center (CPC) forecast pre-adjustment     developed for use in ESP </a:t>
            </a:r>
            <a:endParaRPr lang="en-US" sz="1400"/>
          </a:p>
        </p:txBody>
      </p:sp>
      <p:cxnSp>
        <p:nvCxnSpPr>
          <p:cNvPr id="77" name="Straight Connector 76"/>
          <p:cNvCxnSpPr/>
          <p:nvPr/>
        </p:nvCxnSpPr>
        <p:spPr>
          <a:xfrm rot="16200000" flipH="1">
            <a:off x="6638132" y="2899569"/>
            <a:ext cx="268287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9" name="Title 1"/>
          <p:cNvSpPr>
            <a:spLocks noGrp="1"/>
          </p:cNvSpPr>
          <p:nvPr>
            <p:ph type="title"/>
          </p:nvPr>
        </p:nvSpPr>
        <p:spPr>
          <a:xfrm>
            <a:off x="369888" y="222250"/>
            <a:ext cx="8316912" cy="682625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libri" pitchFamily="-112" charset="0"/>
                <a:ea typeface="ＭＳ Ｐゴシック" pitchFamily="-112" charset="-128"/>
              </a:rPr>
              <a:t>Historic development of ESP 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11163" y="3038475"/>
            <a:ext cx="8096250" cy="9525"/>
          </a:xfrm>
          <a:prstGeom prst="line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1" name="Rectangle 32"/>
          <p:cNvSpPr>
            <a:spLocks noChangeArrowheads="1"/>
          </p:cNvSpPr>
          <p:nvPr/>
        </p:nvSpPr>
        <p:spPr bwMode="auto">
          <a:xfrm>
            <a:off x="1925638" y="5711825"/>
            <a:ext cx="3768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Medium to long-range ESP</a:t>
            </a:r>
          </a:p>
        </p:txBody>
      </p:sp>
      <p:sp>
        <p:nvSpPr>
          <p:cNvPr id="26652" name="Rectangle 36"/>
          <p:cNvSpPr>
            <a:spLocks noChangeArrowheads="1"/>
          </p:cNvSpPr>
          <p:nvPr/>
        </p:nvSpPr>
        <p:spPr bwMode="auto">
          <a:xfrm>
            <a:off x="7681913" y="5670550"/>
            <a:ext cx="134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short-medium-long range ESP</a:t>
            </a:r>
          </a:p>
        </p:txBody>
      </p:sp>
      <p:cxnSp>
        <p:nvCxnSpPr>
          <p:cNvPr id="79" name="Straight Connector 78"/>
          <p:cNvCxnSpPr/>
          <p:nvPr/>
        </p:nvCxnSpPr>
        <p:spPr>
          <a:xfrm rot="5400000">
            <a:off x="6170613" y="4532313"/>
            <a:ext cx="3013075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4" name="Rectangle 77"/>
          <p:cNvSpPr>
            <a:spLocks noChangeArrowheads="1"/>
          </p:cNvSpPr>
          <p:nvPr/>
        </p:nvSpPr>
        <p:spPr bwMode="auto">
          <a:xfrm>
            <a:off x="7212013" y="4541838"/>
            <a:ext cx="1885950" cy="738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pitchFamily="-112" charset="0"/>
                <a:cs typeface="Arial" charset="0"/>
              </a:rPr>
              <a:t>Experimental Ensemble Forecast System (XEFS) work begins </a:t>
            </a:r>
            <a:endParaRPr lang="en-US" sz="1400"/>
          </a:p>
        </p:txBody>
      </p:sp>
      <p:cxnSp>
        <p:nvCxnSpPr>
          <p:cNvPr id="48" name="Straight Connector 47"/>
          <p:cNvCxnSpPr/>
          <p:nvPr/>
        </p:nvCxnSpPr>
        <p:spPr>
          <a:xfrm>
            <a:off x="1162050" y="5648325"/>
            <a:ext cx="6448425" cy="3175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735888" y="5648325"/>
            <a:ext cx="1209675" cy="1588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57" name="Picture 3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13" y="6318250"/>
            <a:ext cx="581025" cy="3238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6658" name="Rectangle 40"/>
          <p:cNvSpPr>
            <a:spLocks noChangeArrowheads="1"/>
          </p:cNvSpPr>
          <p:nvPr/>
        </p:nvSpPr>
        <p:spPr bwMode="auto">
          <a:xfrm>
            <a:off x="1438275" y="6292850"/>
            <a:ext cx="3948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-112" charset="0"/>
              </a:rPr>
              <a:t>Western Snow Conference paper, 1977</a:t>
            </a:r>
          </a:p>
        </p:txBody>
      </p:sp>
      <p:sp>
        <p:nvSpPr>
          <p:cNvPr id="39" name="Donut 38"/>
          <p:cNvSpPr>
            <a:spLocks noChangeArrowheads="1"/>
          </p:cNvSpPr>
          <p:nvPr/>
        </p:nvSpPr>
        <p:spPr bwMode="auto">
          <a:xfrm>
            <a:off x="6019800" y="838200"/>
            <a:ext cx="3124200" cy="5029200"/>
          </a:xfrm>
          <a:custGeom>
            <a:avLst/>
            <a:gdLst>
              <a:gd name="T0" fmla="*/ 1562100 w 3124200"/>
              <a:gd name="T1" fmla="*/ 0 h 5029200"/>
              <a:gd name="T2" fmla="*/ 457528 w 3124200"/>
              <a:gd name="T3" fmla="*/ 736509 h 5029200"/>
              <a:gd name="T4" fmla="*/ 0 w 3124200"/>
              <a:gd name="T5" fmla="*/ 2514600 h 5029200"/>
              <a:gd name="T6" fmla="*/ 457528 w 3124200"/>
              <a:gd name="T7" fmla="*/ 4292691 h 5029200"/>
              <a:gd name="T8" fmla="*/ 1562100 w 3124200"/>
              <a:gd name="T9" fmla="*/ 5029200 h 5029200"/>
              <a:gd name="T10" fmla="*/ 2666672 w 3124200"/>
              <a:gd name="T11" fmla="*/ 4292691 h 5029200"/>
              <a:gd name="T12" fmla="*/ 3124200 w 3124200"/>
              <a:gd name="T13" fmla="*/ 2514600 h 5029200"/>
              <a:gd name="T14" fmla="*/ 2666672 w 3124200"/>
              <a:gd name="T15" fmla="*/ 736509 h 502920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457528 w 3124200"/>
              <a:gd name="T25" fmla="*/ 736509 h 5029200"/>
              <a:gd name="T26" fmla="*/ 2666672 w 3124200"/>
              <a:gd name="T27" fmla="*/ 4292691 h 5029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24200" h="5029200">
                <a:moveTo>
                  <a:pt x="0" y="2514600"/>
                </a:moveTo>
                <a:lnTo>
                  <a:pt x="0" y="2514600"/>
                </a:lnTo>
                <a:cubicBezTo>
                  <a:pt x="0" y="1125824"/>
                  <a:pt x="699375" y="0"/>
                  <a:pt x="1562099" y="0"/>
                </a:cubicBezTo>
                <a:cubicBezTo>
                  <a:pt x="2424824" y="0"/>
                  <a:pt x="3124200" y="1125824"/>
                  <a:pt x="3124200" y="2514600"/>
                </a:cubicBezTo>
                <a:cubicBezTo>
                  <a:pt x="3124200" y="3903375"/>
                  <a:pt x="2424824" y="5029199"/>
                  <a:pt x="1562100" y="5029200"/>
                </a:cubicBezTo>
                <a:cubicBezTo>
                  <a:pt x="699375" y="5029200"/>
                  <a:pt x="0" y="3903375"/>
                  <a:pt x="0" y="2514600"/>
                </a:cubicBezTo>
                <a:close/>
                <a:moveTo>
                  <a:pt x="43489" y="2514600"/>
                </a:moveTo>
                <a:lnTo>
                  <a:pt x="43489" y="2514600"/>
                </a:lnTo>
                <a:cubicBezTo>
                  <a:pt x="43489" y="3879356"/>
                  <a:pt x="723394" y="4985710"/>
                  <a:pt x="1562099" y="4985711"/>
                </a:cubicBezTo>
                <a:lnTo>
                  <a:pt x="1562100" y="4985711"/>
                </a:lnTo>
                <a:cubicBezTo>
                  <a:pt x="2400805" y="4985710"/>
                  <a:pt x="3080711" y="3879356"/>
                  <a:pt x="3080711" y="2514600"/>
                </a:cubicBezTo>
                <a:cubicBezTo>
                  <a:pt x="3080711" y="1149843"/>
                  <a:pt x="2400805" y="43489"/>
                  <a:pt x="1562100" y="43489"/>
                </a:cubicBezTo>
                <a:lnTo>
                  <a:pt x="1562099" y="43489"/>
                </a:lnTo>
                <a:cubicBezTo>
                  <a:pt x="723394" y="43489"/>
                  <a:pt x="43489" y="1149843"/>
                  <a:pt x="43489" y="2514599"/>
                </a:cubicBezTo>
                <a:close/>
              </a:path>
            </a:pathLst>
          </a:custGeom>
          <a:solidFill>
            <a:srgbClr val="00009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6660" name="TextBox 39"/>
          <p:cNvSpPr txBox="1">
            <a:spLocks noChangeArrowheads="1"/>
          </p:cNvSpPr>
          <p:nvPr/>
        </p:nvSpPr>
        <p:spPr bwMode="auto">
          <a:xfrm>
            <a:off x="6781800" y="1057275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90"/>
                </a:solidFill>
              </a:rPr>
              <a:t>Work to incorporate climate forecasts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44361" y="206514"/>
            <a:ext cx="812036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/>
              <a:t>Incorporating Climate Forecasts in </a:t>
            </a:r>
            <a:r>
              <a:rPr lang="en-US" sz="4000" dirty="0" smtClean="0"/>
              <a:t>ESP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09600" y="1311275"/>
            <a:ext cx="8305800" cy="2727325"/>
            <a:chOff x="609600" y="1143000"/>
            <a:chExt cx="8305800" cy="2727325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609600" y="1143000"/>
              <a:ext cx="4981575" cy="2530475"/>
              <a:chOff x="864" y="816"/>
              <a:chExt cx="3138" cy="1594"/>
            </a:xfrm>
          </p:grpSpPr>
          <p:sp>
            <p:nvSpPr>
              <p:cNvPr id="39939" name="Rectangle 3"/>
              <p:cNvSpPr>
                <a:spLocks noChangeArrowheads="1"/>
              </p:cNvSpPr>
              <p:nvPr/>
            </p:nvSpPr>
            <p:spPr bwMode="auto">
              <a:xfrm>
                <a:off x="864" y="816"/>
                <a:ext cx="3138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Pre-Adjustment </a:t>
                </a:r>
                <a:r>
                  <a:rPr lang="en-US" sz="3200" dirty="0"/>
                  <a:t>Technique </a:t>
                </a:r>
              </a:p>
              <a:p>
                <a:r>
                  <a:rPr lang="en-US" sz="3200" dirty="0"/>
                  <a:t>	 </a:t>
                </a:r>
                <a:r>
                  <a:rPr lang="en-US" sz="3200" dirty="0" smtClean="0"/>
                  <a:t>Weight/Modify Inputs </a:t>
                </a:r>
                <a:endParaRPr lang="en-US" sz="3200" dirty="0"/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1008" y="1440"/>
                <a:ext cx="1152" cy="970"/>
                <a:chOff x="0" y="576"/>
                <a:chExt cx="1152" cy="970"/>
              </a:xfrm>
            </p:grpSpPr>
            <p:pic>
              <p:nvPicPr>
                <p:cNvPr id="39941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8" y="768"/>
                  <a:ext cx="432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2" name="Picture 6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720" y="768"/>
                  <a:ext cx="432" cy="1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3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88" y="960"/>
                  <a:ext cx="432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4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20" y="960"/>
                  <a:ext cx="432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5" name="Picture 9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8" y="1152"/>
                  <a:ext cx="432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6" name="Picture 1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20" y="1152"/>
                  <a:ext cx="432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7" name="Picture 1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88" y="1344"/>
                  <a:ext cx="470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8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20" y="1344"/>
                  <a:ext cx="432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49" name="Picture 13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8" y="576"/>
                  <a:ext cx="432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9950" name="Picture 1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20" y="576"/>
                  <a:ext cx="432" cy="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3995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0" y="576"/>
                  <a:ext cx="264" cy="93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dirty="0" smtClean="0"/>
                    <a:t>81</a:t>
                  </a:r>
                  <a:endParaRPr lang="en-US" dirty="0"/>
                </a:p>
                <a:p>
                  <a:pPr eaLnBrk="0" hangingPunct="0"/>
                  <a:r>
                    <a:rPr lang="en-US" dirty="0" smtClean="0"/>
                    <a:t>82</a:t>
                  </a:r>
                  <a:endParaRPr lang="en-US" dirty="0"/>
                </a:p>
                <a:p>
                  <a:pPr eaLnBrk="0" hangingPunct="0"/>
                  <a:r>
                    <a:rPr lang="en-US" dirty="0" smtClean="0"/>
                    <a:t>83</a:t>
                  </a:r>
                  <a:endParaRPr lang="en-US" dirty="0"/>
                </a:p>
                <a:p>
                  <a:pPr eaLnBrk="0" hangingPunct="0"/>
                  <a:r>
                    <a:rPr lang="en-US" dirty="0" smtClean="0"/>
                    <a:t>84</a:t>
                  </a:r>
                  <a:endParaRPr lang="en-US" dirty="0"/>
                </a:p>
                <a:p>
                  <a:pPr eaLnBrk="0" hangingPunct="0"/>
                  <a:r>
                    <a:rPr lang="en-US" dirty="0" smtClean="0"/>
                    <a:t>85</a:t>
                  </a:r>
                  <a:endParaRPr lang="en-US" dirty="0"/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5899150" y="1219200"/>
              <a:ext cx="3016250" cy="2651125"/>
              <a:chOff x="4800600" y="3200400"/>
              <a:chExt cx="3016250" cy="2651125"/>
            </a:xfrm>
          </p:grpSpPr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4800600" y="3200400"/>
                <a:ext cx="3016250" cy="2651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8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 eaLnBrk="0" hangingPunct="0"/>
                <a:r>
                  <a:rPr lang="en-US" sz="2400"/>
                  <a:t>Climate Forecasts</a:t>
                </a:r>
              </a:p>
            </p:txBody>
          </p:sp>
          <p:pic>
            <p:nvPicPr>
              <p:cNvPr id="23" name="Picture 9" descr="page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76800" y="3733800"/>
                <a:ext cx="2819400" cy="190500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</p:grpSp>
        <p:cxnSp>
          <p:nvCxnSpPr>
            <p:cNvPr id="26" name="Straight Arrow Connector 25"/>
            <p:cNvCxnSpPr>
              <a:stCxn id="22" idx="1"/>
            </p:cNvCxnSpPr>
            <p:nvPr/>
          </p:nvCxnSpPr>
          <p:spPr>
            <a:xfrm rot="10800000" flipV="1">
              <a:off x="2971800" y="2544762"/>
              <a:ext cx="2927350" cy="3508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57200" y="4054475"/>
            <a:ext cx="8502650" cy="2727325"/>
            <a:chOff x="457200" y="3886200"/>
            <a:chExt cx="8502650" cy="2727325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57200" y="3886200"/>
              <a:ext cx="4764088" cy="2509838"/>
              <a:chOff x="864" y="2544"/>
              <a:chExt cx="3001" cy="1581"/>
            </a:xfrm>
          </p:grpSpPr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864" y="2544"/>
                <a:ext cx="3001" cy="6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/>
                  <a:t>Post-Adjustment </a:t>
                </a:r>
                <a:r>
                  <a:rPr lang="en-US" sz="3200" dirty="0"/>
                  <a:t>Technique</a:t>
                </a:r>
              </a:p>
              <a:p>
                <a:r>
                  <a:rPr lang="en-US" sz="3200" dirty="0"/>
                  <a:t>	Weight </a:t>
                </a:r>
                <a:r>
                  <a:rPr lang="en-US" sz="3200" dirty="0" smtClean="0"/>
                  <a:t>Outputs </a:t>
                </a:r>
                <a:endParaRPr lang="en-US" sz="3200" dirty="0"/>
              </a:p>
            </p:txBody>
          </p:sp>
          <p:pic>
            <p:nvPicPr>
              <p:cNvPr id="39955" name="Picture 19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104" y="3216"/>
                <a:ext cx="1968" cy="9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5943600" y="3962400"/>
              <a:ext cx="3016250" cy="26511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/>
              <a:r>
                <a:rPr lang="en-US" sz="2400"/>
                <a:t>Current and historical</a:t>
              </a:r>
            </a:p>
            <a:p>
              <a:pPr algn="ctr" eaLnBrk="0" hangingPunct="0"/>
              <a:r>
                <a:rPr lang="en-US" sz="2400"/>
                <a:t>ENSO states</a:t>
              </a:r>
            </a:p>
            <a:p>
              <a:pPr algn="ctr" eaLnBrk="0" hangingPunct="0"/>
              <a:endParaRPr lang="en-US" sz="2400"/>
            </a:p>
          </p:txBody>
        </p:sp>
        <p:pic>
          <p:nvPicPr>
            <p:cNvPr id="30" name="Picture 16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12" cstate="print"/>
            <a:srcRect/>
            <a:stretch>
              <a:fillRect/>
            </a:stretch>
          </p:blipFill>
          <p:spPr>
            <a:xfrm>
              <a:off x="6781800" y="4876800"/>
              <a:ext cx="1447800" cy="1676400"/>
            </a:xfrm>
            <a:noFill/>
            <a:ln/>
          </p:spPr>
        </p:pic>
        <p:cxnSp>
          <p:nvCxnSpPr>
            <p:cNvPr id="31" name="Straight Arrow Connector 30"/>
            <p:cNvCxnSpPr>
              <a:stCxn id="29" idx="1"/>
              <a:endCxn id="39955" idx="3"/>
            </p:cNvCxnSpPr>
            <p:nvPr/>
          </p:nvCxnSpPr>
          <p:spPr>
            <a:xfrm rot="10800000" flipV="1">
              <a:off x="3962400" y="5287963"/>
              <a:ext cx="1981200" cy="38655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44361" y="206514"/>
            <a:ext cx="812036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/>
              <a:t>Incorporating Climate Forecasts in </a:t>
            </a:r>
            <a:r>
              <a:rPr lang="en-US" sz="4000" dirty="0" smtClean="0"/>
              <a:t>ESP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990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pre-adjustment technique – modify inputs.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Old – shift historical climate inputs based on a forecast of the probability of above or below average precipitation and temperature (CPC Long-Lead Seasonal Outlooks).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New – shift based on precipitation and temperature anomalies  generated by the GFS (14  days) and CFS (9 months) models.</a:t>
            </a:r>
            <a:endParaRPr lang="en-US" sz="2000" dirty="0"/>
          </a:p>
        </p:txBody>
      </p:sp>
      <p:pic>
        <p:nvPicPr>
          <p:cNvPr id="6" name="Picture 30" descr="cfsrr_logo_final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992563" y="3541455"/>
            <a:ext cx="46942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dirty="0">
                <a:latin typeface="Calibri" pitchFamily="34" charset="0"/>
              </a:rPr>
              <a:t>NOAA system upgraded this </a:t>
            </a:r>
            <a:r>
              <a:rPr lang="en-US" sz="2000" dirty="0" smtClean="0">
                <a:latin typeface="Calibri" pitchFamily="34" charset="0"/>
              </a:rPr>
              <a:t>year</a:t>
            </a:r>
            <a:endParaRPr lang="en-US" sz="2000" dirty="0">
              <a:latin typeface="Calibri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>
                <a:latin typeface="Calibri" pitchFamily="34" charset="0"/>
              </a:rPr>
              <a:t>Links ocean-land-atmosphere </a:t>
            </a:r>
            <a:r>
              <a:rPr lang="en-US" sz="2000" dirty="0" smtClean="0">
                <a:latin typeface="Calibri" pitchFamily="34" charset="0"/>
              </a:rPr>
              <a:t>models</a:t>
            </a:r>
            <a:endParaRPr lang="en-US" sz="2000" dirty="0">
              <a:latin typeface="Calibri" pitchFamily="34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>
                <a:latin typeface="Calibri" pitchFamily="34" charset="0"/>
              </a:rPr>
              <a:t>Includes retrospective forecasts, too:</a:t>
            </a:r>
          </a:p>
          <a:p>
            <a:pPr marL="685800" lvl="2" indent="-228600">
              <a:buFontTx/>
              <a:buChar char="•"/>
            </a:pPr>
            <a:r>
              <a:rPr lang="en-US" sz="2000" dirty="0">
                <a:latin typeface="Calibri" pitchFamily="34" charset="0"/>
              </a:rPr>
              <a:t>30 years of past forecasts</a:t>
            </a:r>
          </a:p>
          <a:p>
            <a:pPr marL="685800" lvl="2" indent="-228600">
              <a:buFontTx/>
              <a:buChar char="•"/>
            </a:pPr>
            <a:r>
              <a:rPr lang="en-US" sz="2000" dirty="0">
                <a:latin typeface="Calibri" pitchFamily="34" charset="0"/>
              </a:rPr>
              <a:t>used for determining the skill of a current forecast</a:t>
            </a:r>
          </a:p>
          <a:p>
            <a:pPr marL="685800" lvl="2" indent="-228600">
              <a:buFontTx/>
              <a:buChar char="•"/>
            </a:pPr>
            <a:r>
              <a:rPr lang="en-US" sz="2000" dirty="0">
                <a:latin typeface="Calibri" pitchFamily="34" charset="0"/>
              </a:rPr>
              <a:t>used for correcting biases in a current forecast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200400"/>
            <a:ext cx="822960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06437"/>
          </a:xfrm>
        </p:spPr>
        <p:txBody>
          <a:bodyPr/>
          <a:lstStyle/>
          <a:p>
            <a:r>
              <a:rPr lang="en-US" sz="3600" smtClean="0"/>
              <a:t>CFS climate forecasts 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 cstate="print"/>
          <a:srcRect l="3728" r="6459" b="3580"/>
          <a:stretch>
            <a:fillRect/>
          </a:stretch>
        </p:blipFill>
        <p:spPr bwMode="auto">
          <a:xfrm>
            <a:off x="0" y="587677"/>
            <a:ext cx="4495799" cy="62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/>
          </p:cNvPicPr>
          <p:nvPr/>
        </p:nvPicPr>
        <p:blipFill>
          <a:blip r:embed="rId3" cstate="print"/>
          <a:srcRect l="6406" t="2676" r="9447" b="70325"/>
          <a:stretch>
            <a:fillRect/>
          </a:stretch>
        </p:blipFill>
        <p:spPr bwMode="auto">
          <a:xfrm>
            <a:off x="4556125" y="4262437"/>
            <a:ext cx="45878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3788" y="3548063"/>
            <a:ext cx="406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6125" y="1219200"/>
            <a:ext cx="458787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4668814" y="914400"/>
            <a:ext cx="4469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  <a:latin typeface="Calibri" pitchFamily="34" charset="0"/>
              </a:rPr>
              <a:t>forecasts of </a:t>
            </a:r>
            <a:r>
              <a:rPr lang="en-US" b="1" i="1" dirty="0" smtClean="0">
                <a:solidFill>
                  <a:srgbClr val="3366FF"/>
                </a:solidFill>
                <a:latin typeface="Calibri" pitchFamily="34" charset="0"/>
              </a:rPr>
              <a:t>precipitation </a:t>
            </a:r>
            <a:r>
              <a:rPr lang="en-US" b="1" i="1" dirty="0">
                <a:solidFill>
                  <a:srgbClr val="3366FF"/>
                </a:solidFill>
                <a:latin typeface="Calibri" pitchFamily="34" charset="0"/>
              </a:rPr>
              <a:t>have fairly </a:t>
            </a:r>
            <a:r>
              <a:rPr lang="en-US" b="1" i="1" dirty="0" smtClean="0">
                <a:solidFill>
                  <a:srgbClr val="3366FF"/>
                </a:solidFill>
                <a:latin typeface="Calibri" pitchFamily="34" charset="0"/>
              </a:rPr>
              <a:t>low </a:t>
            </a:r>
            <a:r>
              <a:rPr lang="en-US" b="1" i="1" dirty="0">
                <a:solidFill>
                  <a:srgbClr val="3366FF"/>
                </a:solidFill>
                <a:latin typeface="Calibri" pitchFamily="34" charset="0"/>
              </a:rPr>
              <a:t>skill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4730750" y="3957637"/>
            <a:ext cx="423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  <a:latin typeface="Calibri" pitchFamily="34" charset="0"/>
              </a:rPr>
              <a:t>forecasts of temperature have higher skill</a:t>
            </a:r>
          </a:p>
        </p:txBody>
      </p:sp>
      <p:sp>
        <p:nvSpPr>
          <p:cNvPr id="19465" name="TextBox 10"/>
          <p:cNvSpPr txBox="1">
            <a:spLocks noChangeArrowheads="1"/>
          </p:cNvSpPr>
          <p:nvPr/>
        </p:nvSpPr>
        <p:spPr bwMode="auto">
          <a:xfrm>
            <a:off x="304800" y="544512"/>
            <a:ext cx="399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  <a:latin typeface="Calibri" pitchFamily="34" charset="0"/>
              </a:rPr>
              <a:t>example, current </a:t>
            </a:r>
            <a:r>
              <a:rPr lang="en-US" b="1" i="1" dirty="0" smtClean="0">
                <a:solidFill>
                  <a:srgbClr val="3366FF"/>
                </a:solidFill>
                <a:latin typeface="Calibri" pitchFamily="34" charset="0"/>
              </a:rPr>
              <a:t>precipitation </a:t>
            </a:r>
            <a:r>
              <a:rPr lang="en-US" b="1" i="1" dirty="0">
                <a:solidFill>
                  <a:srgbClr val="3366FF"/>
                </a:solidFill>
                <a:latin typeface="Calibri" pitchFamily="34" charset="0"/>
              </a:rPr>
              <a:t>forecasts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9.813"/>
  <p:tag name="AUDIO_ID" val="621"/>
  <p:tag name="TIMELINE" val="4.4/20.6/31.9/41.3"/>
  <p:tag name="ARTICULATE_SLIDE_PAUSE" val="0"/>
  <p:tag name="ARTICULATE_NAV_LEVEL" val="1"/>
  <p:tag name="ARTICULATE_PLAYLIST_ID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07"/>
  <p:tag name="ELAPSEDTIME" val="20.031"/>
  <p:tag name="TIMELINE" val="2.0/5.9/7.8/16.1/27.3/34.5/42.2"/>
  <p:tag name="ARTICULATE_SLIDE_PAUSE" val="0"/>
  <p:tag name="ARTICULATE_NAV_LEVEL" val="1"/>
  <p:tag name="ARTICULATE_PLAYLIST_ID" val="-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631</Words>
  <Application>Microsoft Office PowerPoint</Application>
  <PresentationFormat>On-screen Show (4:3)</PresentationFormat>
  <Paragraphs>123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Hydrologic Ensemble Forecasts (Ensemble Streamflow Prediction – ESP)</vt:lpstr>
      <vt:lpstr>ESP Technique</vt:lpstr>
      <vt:lpstr>ESP Technique (cont.)</vt:lpstr>
      <vt:lpstr>Ensemble Streamflow Prediction (ESP)</vt:lpstr>
      <vt:lpstr>ESP ‘Modes’</vt:lpstr>
      <vt:lpstr>Historic development of ESP </vt:lpstr>
      <vt:lpstr>Slide 7</vt:lpstr>
      <vt:lpstr>Slide 8</vt:lpstr>
      <vt:lpstr>CFS climate forecasts </vt:lpstr>
      <vt:lpstr>CBRFC began running experimental ensembles  last year (with short to long range climate inputs)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 alcorn</dc:creator>
  <cp:lastModifiedBy>brenda alcorn</cp:lastModifiedBy>
  <cp:revision>54</cp:revision>
  <dcterms:created xsi:type="dcterms:W3CDTF">2011-10-27T12:44:14Z</dcterms:created>
  <dcterms:modified xsi:type="dcterms:W3CDTF">2011-10-31T19:29:41Z</dcterms:modified>
</cp:coreProperties>
</file>