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3" r:id="rId3"/>
    <p:sldId id="264" r:id="rId4"/>
    <p:sldId id="265" r:id="rId5"/>
    <p:sldId id="267" r:id="rId6"/>
    <p:sldId id="298" r:id="rId7"/>
    <p:sldId id="269" r:id="rId8"/>
    <p:sldId id="270" r:id="rId9"/>
    <p:sldId id="271" r:id="rId10"/>
    <p:sldId id="273" r:id="rId11"/>
    <p:sldId id="268" r:id="rId12"/>
    <p:sldId id="282" r:id="rId13"/>
    <p:sldId id="276" r:id="rId14"/>
    <p:sldId id="277" r:id="rId15"/>
    <p:sldId id="278" r:id="rId16"/>
    <p:sldId id="280" r:id="rId17"/>
    <p:sldId id="260" r:id="rId18"/>
    <p:sldId id="288" r:id="rId19"/>
    <p:sldId id="287" r:id="rId20"/>
    <p:sldId id="289" r:id="rId21"/>
    <p:sldId id="290" r:id="rId22"/>
    <p:sldId id="285" r:id="rId23"/>
    <p:sldId id="291" r:id="rId24"/>
    <p:sldId id="292" r:id="rId25"/>
    <p:sldId id="293" r:id="rId26"/>
    <p:sldId id="299" r:id="rId27"/>
    <p:sldId id="258" r:id="rId28"/>
    <p:sldId id="261" r:id="rId29"/>
    <p:sldId id="300" r:id="rId30"/>
    <p:sldId id="286" r:id="rId31"/>
    <p:sldId id="297" r:id="rId32"/>
    <p:sldId id="294" r:id="rId33"/>
    <p:sldId id="295" r:id="rId34"/>
    <p:sldId id="296" r:id="rId3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53" autoAdjust="0"/>
  </p:normalViewPr>
  <p:slideViewPr>
    <p:cSldViewPr>
      <p:cViewPr varScale="1">
        <p:scale>
          <a:sx n="75" d="100"/>
          <a:sy n="75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JOLLA\bja\Alcorn\presentations\crfs\powell_co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Lake Powell Basin Conditions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Percent of 1971-2000 Average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5257548845470946E-2"/>
          <c:y val="0.14029850746268671"/>
          <c:w val="0.86145648312611012"/>
          <c:h val="0.6119402985074639"/>
        </c:manualLayout>
      </c:layout>
      <c:barChart>
        <c:barDir val="col"/>
        <c:grouping val="clustered"/>
        <c:ser>
          <c:idx val="0"/>
          <c:order val="0"/>
          <c:tx>
            <c:strRef>
              <c:f>'2011'!$B$2</c:f>
              <c:strCache>
                <c:ptCount val="1"/>
                <c:pt idx="0">
                  <c:v>As of Jan 1, 2011</c:v>
                </c:pt>
              </c:strCache>
            </c:strRef>
          </c:tx>
          <c:spPr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'2011'!$B$3:$B$6</c:f>
              <c:numCache>
                <c:formatCode>General</c:formatCode>
                <c:ptCount val="4"/>
                <c:pt idx="0">
                  <c:v>230</c:v>
                </c:pt>
                <c:pt idx="1">
                  <c:v>155</c:v>
                </c:pt>
                <c:pt idx="2">
                  <c:v>147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'2011'!$C$2</c:f>
              <c:strCache>
                <c:ptCount val="1"/>
                <c:pt idx="0">
                  <c:v>As of Feb 1, 2011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'2011'!$C$3:$C$6</c:f>
              <c:numCache>
                <c:formatCode>General</c:formatCode>
                <c:ptCount val="4"/>
                <c:pt idx="0">
                  <c:v>50</c:v>
                </c:pt>
                <c:pt idx="1">
                  <c:v>130</c:v>
                </c:pt>
                <c:pt idx="2">
                  <c:v>125</c:v>
                </c:pt>
                <c:pt idx="3">
                  <c:v>94</c:v>
                </c:pt>
              </c:numCache>
            </c:numRef>
          </c:val>
        </c:ser>
        <c:ser>
          <c:idx val="2"/>
          <c:order val="2"/>
          <c:tx>
            <c:strRef>
              <c:f>'2011'!$D$2</c:f>
              <c:strCache>
                <c:ptCount val="1"/>
                <c:pt idx="0">
                  <c:v>As of Mar 1, 2011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'2011'!$D$3:$D$6</c:f>
              <c:numCache>
                <c:formatCode>General</c:formatCode>
                <c:ptCount val="4"/>
                <c:pt idx="0">
                  <c:v>100</c:v>
                </c:pt>
                <c:pt idx="1">
                  <c:v>125</c:v>
                </c:pt>
                <c:pt idx="2">
                  <c:v>120</c:v>
                </c:pt>
                <c:pt idx="3">
                  <c:v>75</c:v>
                </c:pt>
              </c:numCache>
            </c:numRef>
          </c:val>
        </c:ser>
        <c:ser>
          <c:idx val="3"/>
          <c:order val="3"/>
          <c:tx>
            <c:strRef>
              <c:f>'2011'!$E$2</c:f>
              <c:strCache>
                <c:ptCount val="1"/>
                <c:pt idx="0">
                  <c:v>As of Apr 1, 2011</c:v>
                </c:pt>
              </c:strCache>
            </c:strRef>
          </c:tx>
          <c:spPr>
            <a:gradFill>
              <a:gsLst>
                <a:gs pos="0">
                  <a:srgbClr val="CCCC00"/>
                </a:gs>
                <a:gs pos="100000">
                  <a:srgbClr val="FFFF00"/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'2011'!$E$3:$E$6</c:f>
              <c:numCache>
                <c:formatCode>General</c:formatCode>
                <c:ptCount val="4"/>
                <c:pt idx="0">
                  <c:v>86</c:v>
                </c:pt>
                <c:pt idx="1">
                  <c:v>118</c:v>
                </c:pt>
                <c:pt idx="2">
                  <c:v>118</c:v>
                </c:pt>
                <c:pt idx="3">
                  <c:v>87</c:v>
                </c:pt>
              </c:numCache>
            </c:numRef>
          </c:val>
        </c:ser>
        <c:ser>
          <c:idx val="4"/>
          <c:order val="4"/>
          <c:tx>
            <c:strRef>
              <c:f>'2011'!$F$2</c:f>
              <c:strCache>
                <c:ptCount val="1"/>
                <c:pt idx="0">
                  <c:v>As of May 1, 2011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'2011'!$F$3:$F$6</c:f>
              <c:numCache>
                <c:formatCode>General</c:formatCode>
                <c:ptCount val="4"/>
                <c:pt idx="0">
                  <c:v>155</c:v>
                </c:pt>
                <c:pt idx="1">
                  <c:v>123</c:v>
                </c:pt>
                <c:pt idx="2">
                  <c:v>148</c:v>
                </c:pt>
                <c:pt idx="3">
                  <c:v>99</c:v>
                </c:pt>
              </c:numCache>
            </c:numRef>
          </c:val>
        </c:ser>
        <c:ser>
          <c:idx val="5"/>
          <c:order val="5"/>
          <c:tx>
            <c:strRef>
              <c:f>'2011'!$G$2</c:f>
              <c:strCache>
                <c:ptCount val="1"/>
                <c:pt idx="0">
                  <c:v>As of Jun 1, 2011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'2011'!$G$3:$G$6</c:f>
              <c:numCache>
                <c:formatCode>General</c:formatCode>
                <c:ptCount val="4"/>
                <c:pt idx="0">
                  <c:v>159</c:v>
                </c:pt>
                <c:pt idx="1">
                  <c:v>127</c:v>
                </c:pt>
                <c:pt idx="3">
                  <c:v>95</c:v>
                </c:pt>
              </c:numCache>
            </c:numRef>
          </c:val>
        </c:ser>
        <c:ser>
          <c:idx val="6"/>
          <c:order val="6"/>
          <c:tx>
            <c:strRef>
              <c:f>'2011'!$H$2</c:f>
              <c:strCache>
                <c:ptCount val="1"/>
                <c:pt idx="0">
                  <c:v>As of Jul 1, 2011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'2011'!$H$3:$H$6</c:f>
              <c:numCache>
                <c:formatCode>General</c:formatCode>
                <c:ptCount val="4"/>
                <c:pt idx="0">
                  <c:v>67</c:v>
                </c:pt>
                <c:pt idx="1">
                  <c:v>122</c:v>
                </c:pt>
                <c:pt idx="3">
                  <c:v>176</c:v>
                </c:pt>
              </c:numCache>
            </c:numRef>
          </c:val>
        </c:ser>
        <c:ser>
          <c:idx val="7"/>
          <c:order val="7"/>
          <c:tx>
            <c:strRef>
              <c:f>'2011'!$I$2</c:f>
              <c:strCache>
                <c:ptCount val="1"/>
                <c:pt idx="0">
                  <c:v>As of Aug 1, 2011</c:v>
                </c:pt>
              </c:strCache>
            </c:strRef>
          </c:tx>
          <c:spPr>
            <a:gradFill>
              <a:gsLst>
                <a:gs pos="0">
                  <a:srgbClr val="9BBB59">
                    <a:lumMod val="50000"/>
                  </a:srgb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'2011'!$I$3:$I$6</c:f>
              <c:numCache>
                <c:formatCode>General</c:formatCode>
                <c:ptCount val="4"/>
                <c:pt idx="0">
                  <c:v>146</c:v>
                </c:pt>
                <c:pt idx="1">
                  <c:v>125</c:v>
                </c:pt>
                <c:pt idx="3">
                  <c:v>280</c:v>
                </c:pt>
              </c:numCache>
            </c:numRef>
          </c:val>
        </c:ser>
        <c:axId val="67764224"/>
        <c:axId val="67765760"/>
      </c:barChart>
      <c:catAx>
        <c:axId val="67764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765760"/>
        <c:crosses val="autoZero"/>
        <c:auto val="1"/>
        <c:lblAlgn val="ctr"/>
        <c:lblOffset val="100"/>
        <c:tickLblSkip val="1"/>
        <c:tickMarkSkip val="1"/>
      </c:catAx>
      <c:valAx>
        <c:axId val="67765760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764224"/>
        <c:crosses val="autoZero"/>
        <c:crossBetween val="between"/>
        <c:majorUnit val="5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00098963039477"/>
          <c:y val="9.6193310138558252E-2"/>
          <c:w val="0.20300008605481693"/>
          <c:h val="0.43822498931819598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4DEA-62E0-43C4-874E-C6AC0A5049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78D4B-5584-4761-84A6-0395C7F28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B524CE-9CC6-44EB-A6DB-32278FF14B8E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35C899-6952-4970-AB66-F6C340E2B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3/1</a:t>
            </a:r>
            <a:r>
              <a:rPr lang="en-US" baseline="0" dirty="0" smtClean="0"/>
              <a:t> 120%</a:t>
            </a:r>
          </a:p>
          <a:p>
            <a:r>
              <a:rPr lang="en-US" baseline="0" dirty="0" smtClean="0"/>
              <a:t>4/1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3/1</a:t>
            </a:r>
            <a:r>
              <a:rPr lang="en-US" baseline="0" dirty="0" smtClean="0"/>
              <a:t> 120%</a:t>
            </a:r>
          </a:p>
          <a:p>
            <a:r>
              <a:rPr lang="en-US" baseline="0" dirty="0" smtClean="0"/>
              <a:t>4/1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Snotel</a:t>
            </a:r>
            <a:r>
              <a:rPr lang="en-US" dirty="0" smtClean="0"/>
              <a:t> has</a:t>
            </a:r>
            <a:r>
              <a:rPr lang="en-US" baseline="0" dirty="0" smtClean="0"/>
              <a:t> short period of record 1998 but others show same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AC713-EA17-40B5-9E54-BEA77D322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D612-E276-4423-A651-D57670AB43B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Colorado River Basin</a:t>
            </a:r>
            <a:br>
              <a:rPr lang="en-US" dirty="0" smtClean="0"/>
            </a:br>
            <a:r>
              <a:rPr lang="en-US" dirty="0" smtClean="0"/>
              <a:t>WY 2011 Water Supply </a:t>
            </a:r>
            <a:br>
              <a:rPr lang="en-US" dirty="0" smtClean="0"/>
            </a:br>
            <a:r>
              <a:rPr lang="en-US" dirty="0" smtClean="0"/>
              <a:t>Forecast Verification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r>
              <a:rPr lang="en-US" dirty="0" smtClean="0"/>
              <a:t>CBRFC 2011 Stakeholder Forum</a:t>
            </a:r>
          </a:p>
          <a:p>
            <a:r>
              <a:rPr lang="en-US" dirty="0" smtClean="0"/>
              <a:t>November 3,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"/>
            <a:ext cx="45005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Elk River nr Milner…….the Record Breaker!!</a:t>
            </a:r>
            <a:endParaRPr lang="en-US" sz="24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81400"/>
            <a:ext cx="52425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572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838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Record Snow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Record (42yr) Peak: 7110 </a:t>
            </a:r>
            <a:r>
              <a:rPr lang="en-US" dirty="0" err="1" smtClean="0">
                <a:solidFill>
                  <a:srgbClr val="FF0000"/>
                </a:solidFill>
              </a:rPr>
              <a:t>cfs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4419600"/>
            <a:ext cx="762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762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Record (42 yr) Volume: 742 KAF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Old Record : 552 KAF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00600" y="1219200"/>
            <a:ext cx="2819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Green River Basin Records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685800"/>
          <a:ext cx="8229600" cy="5293751"/>
        </p:xfrm>
        <a:graphic>
          <a:graphicData uri="http://schemas.openxmlformats.org/drawingml/2006/table">
            <a:tbl>
              <a:tblPr/>
              <a:tblGrid>
                <a:gridCol w="2454670"/>
                <a:gridCol w="1498640"/>
                <a:gridCol w="1434042"/>
                <a:gridCol w="813916"/>
                <a:gridCol w="2028332"/>
              </a:tblGrid>
              <a:tr h="308202">
                <a:tc gridSpan="5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RECORD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RECORD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DIFF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RECORD YEAR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East Fork of Smiths Fork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Blacks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Fork nr Robertson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1975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Yampa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abv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Stagecoach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Yampa at Steamboat Springs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Elk nr Milner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742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1917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Elk Head nr Hayden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Yampa at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Maybell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Little Snake nr Slater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Little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Snake at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Dixon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Little Snake at Lily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881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 River nr Meeker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West Fork Duchesne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Duchesne nr Tabiona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Upper Stillwater-Rock Creek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Rock Creek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Strawberry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nr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Solider Springs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Lake Fork- Moon Lake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Yellowstone nr Altonah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Duchesne-Myton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824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766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Duchesne-Randlett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 River-Green River,UT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6490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5856*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096000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=Single Month Volume &gt; April-July Average</a:t>
            </a:r>
          </a:p>
          <a:p>
            <a:r>
              <a:rPr lang="en-US" sz="1400" dirty="0" smtClean="0"/>
              <a:t>*POR after regulation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172200"/>
            <a:ext cx="19812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White/Yampa=10 /10</a:t>
            </a:r>
          </a:p>
          <a:p>
            <a:r>
              <a:rPr lang="en-US" sz="1500" dirty="0" smtClean="0"/>
              <a:t>Duchesne=10/16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Upper Colorado Basin</a:t>
            </a:r>
          </a:p>
        </p:txBody>
      </p:sp>
      <p:sp>
        <p:nvSpPr>
          <p:cNvPr id="63490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Slightly above normal seasonal precipitation through March 2011</a:t>
            </a:r>
          </a:p>
          <a:p>
            <a:r>
              <a:rPr lang="en-US" sz="2000" dirty="0" smtClean="0">
                <a:ea typeface="ＭＳ Ｐゴシック" pitchFamily="34" charset="-128"/>
              </a:rPr>
              <a:t>Sustained cool and wet period April-June</a:t>
            </a:r>
          </a:p>
          <a:p>
            <a:r>
              <a:rPr lang="en-US" sz="2000" dirty="0" smtClean="0">
                <a:ea typeface="ＭＳ Ｐゴシック" pitchFamily="34" charset="-128"/>
              </a:rPr>
              <a:t>Many record or near records for precipitation, runoff volumes, etc</a:t>
            </a:r>
          </a:p>
          <a:p>
            <a:r>
              <a:rPr lang="en-US" sz="2000" dirty="0" smtClean="0">
                <a:ea typeface="ＭＳ Ｐゴシック" pitchFamily="34" charset="-128"/>
              </a:rPr>
              <a:t>Precipitation and runoff volumes greater to the north (e.g. Granby, Dillon, etc) and less to the south (e.g. Gunnison) and still less in the Dolores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63491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22500" y="2730500"/>
            <a:ext cx="2362200" cy="1346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014246"/>
            <a:ext cx="1021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Mainstem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42900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Gunnison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29616" y="3700046"/>
            <a:ext cx="827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Dolores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876800" y="1828800"/>
            <a:ext cx="4038600" cy="2786059"/>
            <a:chOff x="1638247" y="781055"/>
            <a:chExt cx="5821451" cy="432434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3333" r="33333"/>
            <a:stretch>
              <a:fillRect/>
            </a:stretch>
          </p:blipFill>
          <p:spPr bwMode="auto">
            <a:xfrm>
              <a:off x="1638247" y="1390635"/>
              <a:ext cx="5715029" cy="371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1333" r="20000" b="86667"/>
            <a:stretch>
              <a:fillRect/>
            </a:stretch>
          </p:blipFill>
          <p:spPr bwMode="auto">
            <a:xfrm>
              <a:off x="1638247" y="781055"/>
              <a:ext cx="5821451" cy="57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76600" y="3657600"/>
              <a:ext cx="109728" cy="83820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51192" y="1426464"/>
              <a:ext cx="109728" cy="306324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29272" y="2209800"/>
              <a:ext cx="109728" cy="228600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1568" y="2804160"/>
              <a:ext cx="109728" cy="169164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4838700"/>
            <a:ext cx="2171757" cy="1485900"/>
            <a:chOff x="6515043" y="2514600"/>
            <a:chExt cx="2171757" cy="19812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4000" t="13333" r="10666" b="52000"/>
            <a:stretch>
              <a:fillRect/>
            </a:stretch>
          </p:blipFill>
          <p:spPr bwMode="auto">
            <a:xfrm>
              <a:off x="6515043" y="2514600"/>
              <a:ext cx="2171757" cy="148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748272" y="4038600"/>
              <a:ext cx="137160" cy="13716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48272" y="4267200"/>
              <a:ext cx="137160" cy="13716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5432" y="3977640"/>
              <a:ext cx="15119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 of July 1, 2011</a:t>
              </a:r>
              <a:endParaRPr lang="en-U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5432" y="4203412"/>
              <a:ext cx="173477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 of August 1, 2011</a:t>
              </a:r>
              <a:endParaRPr lang="en-U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Upper Colorado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Mainstem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304800"/>
            <a:ext cx="8229600" cy="3657600"/>
            <a:chOff x="381000" y="170688"/>
            <a:chExt cx="8549640" cy="5696712"/>
          </a:xfrm>
        </p:grpSpPr>
        <p:pic>
          <p:nvPicPr>
            <p:cNvPr id="3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70688"/>
              <a:ext cx="8549640" cy="569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 rot="10800000">
              <a:off x="1170490" y="1615073"/>
              <a:ext cx="4766733" cy="0"/>
            </a:xfrm>
            <a:prstGeom prst="line">
              <a:avLst/>
            </a:prstGeom>
            <a:ln w="254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766332" y="1218032"/>
              <a:ext cx="1862005" cy="3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Record Runoff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3503" y="1120140"/>
              <a:ext cx="1017713" cy="1006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428</a:t>
              </a:r>
            </a:p>
            <a:p>
              <a:r>
                <a:rPr lang="en-US" b="1" dirty="0" smtClean="0">
                  <a:solidFill>
                    <a:srgbClr val="92D050"/>
                  </a:solidFill>
                </a:rPr>
                <a:t>190%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4706" y="2111181"/>
              <a:ext cx="1046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66BD3"/>
                  </a:solidFill>
                </a:rPr>
                <a:t>343 (1984)</a:t>
              </a:r>
              <a:endParaRPr lang="en-US" b="1" dirty="0">
                <a:solidFill>
                  <a:srgbClr val="A66BD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2520" y="3066288"/>
              <a:ext cx="1046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225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28600" y="3916680"/>
            <a:ext cx="4142594" cy="2560320"/>
            <a:chOff x="4696606" y="762000"/>
            <a:chExt cx="4142594" cy="256032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6606" y="762000"/>
              <a:ext cx="4066394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8229600" y="9906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200400" y="45720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8532" y="158583"/>
            <a:ext cx="8229600" cy="3657600"/>
            <a:chOff x="338532" y="158583"/>
            <a:chExt cx="8551069" cy="5700713"/>
          </a:xfrm>
        </p:grpSpPr>
        <p:pic>
          <p:nvPicPr>
            <p:cNvPr id="3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532" y="158583"/>
              <a:ext cx="8551069" cy="570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 rot="10800000" flipV="1">
              <a:off x="1123544" y="1629383"/>
              <a:ext cx="4724400" cy="29185"/>
            </a:xfrm>
            <a:prstGeom prst="line">
              <a:avLst/>
            </a:prstGeom>
            <a:ln w="254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943600" y="742770"/>
              <a:ext cx="1046238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66BD3"/>
                  </a:solidFill>
                </a:rPr>
                <a:t>276 (1984)</a:t>
              </a:r>
              <a:endParaRPr lang="en-US" b="1" dirty="0">
                <a:solidFill>
                  <a:srgbClr val="A66BD3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3503" y="1611869"/>
              <a:ext cx="1017713" cy="100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268</a:t>
              </a:r>
            </a:p>
            <a:p>
              <a:r>
                <a:rPr lang="en-US" b="1" dirty="0" smtClean="0">
                  <a:solidFill>
                    <a:srgbClr val="92D050"/>
                  </a:solidFill>
                </a:rPr>
                <a:t>161%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2520" y="2743200"/>
              <a:ext cx="1046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167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52400" y="3764280"/>
            <a:ext cx="4114800" cy="2560320"/>
            <a:chOff x="4876800" y="914400"/>
            <a:chExt cx="4114800" cy="256032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914400"/>
              <a:ext cx="4066394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382000" y="10668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3099816" y="43434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23810"/>
          <a:stretch>
            <a:fillRect/>
          </a:stretch>
        </p:blipFill>
        <p:spPr bwMode="auto">
          <a:xfrm>
            <a:off x="304800" y="3462337"/>
            <a:ext cx="3429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4038600" y="152400"/>
            <a:ext cx="4892040" cy="4191000"/>
            <a:chOff x="4038600" y="1066800"/>
            <a:chExt cx="4892040" cy="4191000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066800"/>
              <a:ext cx="489204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rot="10800000">
              <a:off x="4484814" y="1922005"/>
              <a:ext cx="2687497" cy="7156"/>
            </a:xfrm>
            <a:prstGeom prst="line">
              <a:avLst/>
            </a:prstGeom>
            <a:ln w="254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86600" y="1347097"/>
              <a:ext cx="733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A66BD3"/>
                  </a:solidFill>
                </a:rPr>
                <a:t>4489 (1984)</a:t>
              </a:r>
              <a:endParaRPr lang="en-US" sz="1400" b="1" dirty="0">
                <a:solidFill>
                  <a:srgbClr val="A66BD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2866" y="1795572"/>
              <a:ext cx="691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92D050"/>
                  </a:solidFill>
                </a:rPr>
                <a:t>4200</a:t>
              </a:r>
            </a:p>
            <a:p>
              <a:r>
                <a:rPr lang="en-US" sz="1400" b="1" dirty="0" smtClean="0">
                  <a:solidFill>
                    <a:srgbClr val="92D050"/>
                  </a:solidFill>
                </a:rPr>
                <a:t>174%</a:t>
              </a:r>
              <a:endParaRPr lang="en-US" sz="1400" b="1" dirty="0">
                <a:solidFill>
                  <a:srgbClr val="92D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09416" y="2972819"/>
              <a:ext cx="598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2420</a:t>
              </a:r>
              <a:endPara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685801" y="4748784"/>
            <a:ext cx="2687497" cy="7156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4572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1026</a:t>
            </a:r>
          </a:p>
          <a:p>
            <a:r>
              <a:rPr lang="en-US" sz="1400" b="1" dirty="0" smtClean="0">
                <a:solidFill>
                  <a:srgbClr val="92D050"/>
                </a:solidFill>
              </a:rPr>
              <a:t>145%</a:t>
            </a:r>
            <a:endParaRPr lang="en-US" sz="1400" b="1" dirty="0">
              <a:solidFill>
                <a:srgbClr val="92D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r="22963"/>
          <a:stretch>
            <a:fillRect/>
          </a:stretch>
        </p:blipFill>
        <p:spPr bwMode="auto">
          <a:xfrm>
            <a:off x="304801" y="228600"/>
            <a:ext cx="3467099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10800000">
            <a:off x="713073" y="914400"/>
            <a:ext cx="2687497" cy="7156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6272" y="759023"/>
            <a:ext cx="6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577</a:t>
            </a:r>
          </a:p>
          <a:p>
            <a:r>
              <a:rPr lang="en-US" sz="1400" b="1" dirty="0" smtClean="0">
                <a:solidFill>
                  <a:srgbClr val="92D050"/>
                </a:solidFill>
              </a:rPr>
              <a:t>172%</a:t>
            </a:r>
            <a:endParaRPr lang="en-US" sz="1400" b="1" dirty="0">
              <a:solidFill>
                <a:srgbClr val="92D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8200" y="4038602"/>
            <a:ext cx="4114800" cy="2590798"/>
            <a:chOff x="4724400" y="762000"/>
            <a:chExt cx="4114800" cy="259079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4400" y="762000"/>
              <a:ext cx="4114800" cy="259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8153400" y="838200"/>
              <a:ext cx="685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7696200" y="47244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Upper Colorado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Mainstem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2011 Volumes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143000"/>
          <a:ext cx="7315202" cy="448197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86000"/>
                <a:gridCol w="1230638"/>
                <a:gridCol w="949641"/>
                <a:gridCol w="949641"/>
                <a:gridCol w="949641"/>
                <a:gridCol w="949641"/>
              </a:tblGrid>
              <a:tr h="12358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April - July 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Historical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89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Volume (</a:t>
                      </a:r>
                      <a:r>
                        <a:rPr lang="en-US" sz="1400" u="none" strike="noStrike" dirty="0" err="1"/>
                        <a:t>kaf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% avg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Ranking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Max</a:t>
                      </a:r>
                      <a:r>
                        <a:rPr lang="en-US" sz="1400" u="none" strike="noStrike" baseline="0" dirty="0" smtClean="0"/>
                        <a:t> (</a:t>
                      </a:r>
                      <a:r>
                        <a:rPr lang="en-US" sz="1400" u="none" strike="noStrike" baseline="0" dirty="0" err="1" smtClean="0"/>
                        <a:t>kaf</a:t>
                      </a:r>
                      <a:r>
                        <a:rPr lang="en-US" sz="1400" u="none" strike="noStrike" baseline="0" dirty="0" smtClean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Lake Granby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Willow Creek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Fraser - Winter Park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Williams Fork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Dillon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Green Mountain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 / 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Wolford Mountain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Kremmling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1,767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203%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1,562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Eagle - Gypsum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577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Dotsero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2,720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2,496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Ruedi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Roaring Fork - Glenwood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 / 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-Glenwood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3,730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3,716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Cameo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4,489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Plateau </a:t>
                      </a:r>
                      <a:r>
                        <a:rPr lang="en-US" sz="1400" u="none" strike="noStrike" dirty="0"/>
                        <a:t>Ck - Cameo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13 / 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Cisco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6,894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148%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 / 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8,988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Lake Powell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12,920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 / 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15,406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Gunnison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32667"/>
          <a:stretch>
            <a:fillRect/>
          </a:stretch>
        </p:blipFill>
        <p:spPr bwMode="auto">
          <a:xfrm>
            <a:off x="5143500" y="2000250"/>
            <a:ext cx="3848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381000"/>
            <a:ext cx="8229600" cy="3657600"/>
            <a:chOff x="1357313" y="1166813"/>
            <a:chExt cx="6429375" cy="45243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313" y="1166813"/>
              <a:ext cx="6429375" cy="452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rot="10800000">
              <a:off x="1905000" y="3048000"/>
              <a:ext cx="3733800" cy="0"/>
            </a:xfrm>
            <a:prstGeom prst="line">
              <a:avLst/>
            </a:prstGeom>
            <a:ln w="254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666072" y="2892623"/>
              <a:ext cx="734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893</a:t>
              </a:r>
            </a:p>
            <a:p>
              <a:r>
                <a:rPr lang="en-US" b="1" dirty="0" smtClean="0">
                  <a:solidFill>
                    <a:srgbClr val="92D050"/>
                  </a:solidFill>
                </a:rPr>
                <a:t>124%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009" y="39928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419600" y="4928616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Green River Basin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Slightly above normal seasonal precipitation through March 2011</a:t>
            </a:r>
          </a:p>
          <a:p>
            <a:r>
              <a:rPr lang="en-US" sz="2000" dirty="0" smtClean="0">
                <a:ea typeface="ＭＳ Ｐゴシック" pitchFamily="34" charset="-128"/>
              </a:rPr>
              <a:t>Sustained cool and wet period April-June</a:t>
            </a:r>
          </a:p>
          <a:p>
            <a:r>
              <a:rPr lang="en-US" sz="2000" dirty="0" smtClean="0">
                <a:ea typeface="ＭＳ Ｐゴシック" pitchFamily="34" charset="-128"/>
              </a:rPr>
              <a:t>Runoff delayed (especially to the north and west)</a:t>
            </a:r>
          </a:p>
          <a:p>
            <a:r>
              <a:rPr lang="en-US" sz="2000" dirty="0" smtClean="0">
                <a:ea typeface="ＭＳ Ｐゴシック" pitchFamily="34" charset="-128"/>
              </a:rPr>
              <a:t>Many record or near records for precipitation, runoff volumes, etc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4198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9800"/>
            <a:ext cx="4778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1257300"/>
            <a:ext cx="1854200" cy="20701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865" y="1371600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Upper Green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47397" y="25146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Duchesne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77675" y="2438400"/>
            <a:ext cx="737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Yampa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Dolores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34000"/>
          <a:stretch>
            <a:fillRect/>
          </a:stretch>
        </p:blipFill>
        <p:spPr bwMode="auto">
          <a:xfrm>
            <a:off x="5143500" y="200025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rot="10800000">
            <a:off x="1219201" y="2041502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33374" y="1915892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275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86%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809" y="39166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810000" y="5257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San Juan Basin</a:t>
            </a:r>
          </a:p>
        </p:txBody>
      </p:sp>
      <p:sp>
        <p:nvSpPr>
          <p:cNvPr id="80898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Near to Below normal year</a:t>
            </a:r>
          </a:p>
          <a:p>
            <a:r>
              <a:rPr lang="en-US" sz="2000" dirty="0" smtClean="0">
                <a:ea typeface="ＭＳ Ｐゴシック" pitchFamily="34" charset="-128"/>
              </a:rPr>
              <a:t>Evidence of La Nina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8089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22500" y="3683000"/>
            <a:ext cx="1765300" cy="1346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San Juan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r="34000"/>
          <a:stretch>
            <a:fillRect/>
          </a:stretch>
        </p:blipFill>
        <p:spPr bwMode="auto">
          <a:xfrm>
            <a:off x="5219700" y="200025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rot="10800000">
            <a:off x="1158239" y="2221992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72412" y="20574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579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75%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009" y="38404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657600" y="5181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928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10800000">
            <a:off x="1295401" y="173736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09574" y="16002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431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98%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18591" y="50292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37338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Lake Powell</a:t>
            </a:r>
          </a:p>
        </p:txBody>
      </p:sp>
      <p:pic>
        <p:nvPicPr>
          <p:cNvPr id="8089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828800" y="1219200"/>
            <a:ext cx="2590800" cy="38100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03859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1"/>
            <a:ext cx="2590800" cy="6863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Historical Observed Apr-Jul Volumes (</a:t>
            </a:r>
            <a:r>
              <a:rPr lang="en-US" sz="1000" dirty="0" err="1" smtClean="0"/>
              <a:t>kaf</a:t>
            </a:r>
            <a:r>
              <a:rPr lang="en-US" sz="1000" dirty="0" smtClean="0"/>
              <a:t>) 1970-2010 (winter ENSO status)</a:t>
            </a:r>
          </a:p>
          <a:p>
            <a:endParaRPr lang="en-US" sz="1000" dirty="0"/>
          </a:p>
          <a:p>
            <a:r>
              <a:rPr lang="en-US" sz="1000" dirty="0" smtClean="0"/>
              <a:t>(  1) - 1984 -     15406.41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2) - 1983 -     14838.93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 3) - 1986 -     12601.21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4) - 1995 -     11833.18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 5) - 1985 -     11701.11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 6) - 1997 -     11320.89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7) - 1973 -     11262.74  (el 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 8) - 1979 -     11104.25  (neutral)</a:t>
            </a:r>
          </a:p>
          <a:p>
            <a:r>
              <a:rPr lang="en-US" sz="1000" dirty="0" smtClean="0"/>
              <a:t>(  9) - 1980 -     10606.60  (neutral)</a:t>
            </a:r>
          </a:p>
          <a:p>
            <a:r>
              <a:rPr lang="en-US" sz="1000" dirty="0" smtClean="0"/>
              <a:t>( 10) - 1993 -      9984.42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( 11) - 1975 -      9953.16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( 12) - 2008 -      8908.50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( 13) - 2005 -      8844.02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( 14) - 1978 -      8678.09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( 15) - 1998 -      8510.14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( 16) - 1982 -      8210.63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( 17) - 1971 -      8180.35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( 18) - 1970 -      8037.76  (neutral)</a:t>
            </a:r>
          </a:p>
          <a:p>
            <a:r>
              <a:rPr lang="en-US" sz="1000" dirty="0" smtClean="0"/>
              <a:t>( 19) - 2009 -      7806.72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( 20) - 1999 -      7788.09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( 21) - 1987 -      7758.54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( 22) - 1996 -      7233.47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( 23) - 1974 -      6915.13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( 24) - 2010 -      5795.43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( 25) - 1972 -      5494.26  (neutral)</a:t>
            </a:r>
          </a:p>
          <a:p>
            <a:r>
              <a:rPr lang="en-US" sz="1000" dirty="0" smtClean="0"/>
              <a:t>( 26) - 2006 -      5319.56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( 27) - 1976 -      5297.75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3)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( 28) - 1991 -      5159.33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( 29) - 1988 -      4567.47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( 30) - 2000 -      4367.05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( 31) - 2001 -      4320.62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3)</a:t>
            </a:r>
          </a:p>
          <a:p>
            <a:r>
              <a:rPr lang="en-US" sz="1000" dirty="0" smtClean="0"/>
              <a:t>( 32) - 1992 -      4124.42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( 33) - 2007 -      4053.47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( 34) - 2003 -      3910.17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( 35) - 1994 -      3766.48  (neutral)</a:t>
            </a:r>
          </a:p>
          <a:p>
            <a:r>
              <a:rPr lang="en-US" sz="1000" dirty="0" smtClean="0"/>
              <a:t>( 36) - 2004 -      3542.00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( 37) - 1989 -      3524.63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( 38) - 1990 -      3228.85  (neutral)</a:t>
            </a:r>
          </a:p>
          <a:p>
            <a:r>
              <a:rPr lang="en-US" sz="1000" dirty="0" smtClean="0"/>
              <a:t>( 39) - 1981 -      3058.61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( 40) - 1977 -      1277.39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( 41) - 2002 -      1126.76  (neutral)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1447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highest April-July volume since the closure of the dam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117684"/>
            <a:ext cx="1438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F0"/>
                </a:solidFill>
              </a:rPr>
              <a:t>2011 – 12,920 (la </a:t>
            </a:r>
            <a:r>
              <a:rPr lang="en-US" sz="1050" dirty="0" err="1" smtClean="0">
                <a:solidFill>
                  <a:srgbClr val="00B0F0"/>
                </a:solidFill>
              </a:rPr>
              <a:t>nina</a:t>
            </a:r>
            <a:r>
              <a:rPr lang="en-US" sz="1050" dirty="0" smtClean="0">
                <a:solidFill>
                  <a:srgbClr val="00B0F0"/>
                </a:solidFill>
              </a:rPr>
              <a:t>)</a:t>
            </a:r>
            <a:endParaRPr lang="en-US" sz="1050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5858612" y="499295"/>
            <a:ext cx="279484" cy="95729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3255264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Lake Powell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495800" y="1676400"/>
          <a:ext cx="464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304800"/>
            <a:ext cx="8229600" cy="3657600"/>
            <a:chOff x="3729790" y="304800"/>
            <a:chExt cx="5414210" cy="3810000"/>
          </a:xfrm>
        </p:grpSpPr>
        <p:grpSp>
          <p:nvGrpSpPr>
            <p:cNvPr id="23" name="Group 22"/>
            <p:cNvGrpSpPr/>
            <p:nvPr/>
          </p:nvGrpSpPr>
          <p:grpSpPr>
            <a:xfrm>
              <a:off x="3729790" y="304800"/>
              <a:ext cx="5414210" cy="3810000"/>
              <a:chOff x="3729790" y="304800"/>
              <a:chExt cx="5414210" cy="381000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29790" y="304800"/>
                <a:ext cx="541421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4191000" y="1447800"/>
                <a:ext cx="3048000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7239000" y="1219200"/>
              <a:ext cx="700833" cy="67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12.9 </a:t>
              </a:r>
              <a:r>
                <a:rPr lang="en-US" dirty="0" err="1" smtClean="0">
                  <a:solidFill>
                    <a:srgbClr val="92D050"/>
                  </a:solidFill>
                </a:rPr>
                <a:t>maf</a:t>
              </a:r>
              <a:endParaRPr lang="en-US" dirty="0" smtClean="0">
                <a:solidFill>
                  <a:srgbClr val="92D050"/>
                </a:solidFill>
              </a:endParaRPr>
            </a:p>
            <a:p>
              <a:r>
                <a:rPr lang="en-US" dirty="0" smtClean="0">
                  <a:solidFill>
                    <a:srgbClr val="92D050"/>
                  </a:solidFill>
                </a:rPr>
                <a:t>163%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2800" y="685800"/>
              <a:ext cx="100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66BD3"/>
                  </a:solidFill>
                </a:rPr>
                <a:t>15.7 (1917)</a:t>
              </a:r>
              <a:endParaRPr lang="en-US" b="1" dirty="0">
                <a:solidFill>
                  <a:srgbClr val="A66BD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59562" y="2057400"/>
              <a:ext cx="1046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7.9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7" name="Group 14"/>
          <p:cNvGrpSpPr/>
          <p:nvPr/>
        </p:nvGrpSpPr>
        <p:grpSpPr>
          <a:xfrm>
            <a:off x="1981200" y="3886200"/>
            <a:ext cx="4114800" cy="2590798"/>
            <a:chOff x="4724400" y="685802"/>
            <a:chExt cx="4114800" cy="259079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685802"/>
              <a:ext cx="4114800" cy="259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8229600" y="91440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28600" y="252412"/>
            <a:ext cx="3505200" cy="2262188"/>
            <a:chOff x="228600" y="252412"/>
            <a:chExt cx="3505200" cy="22621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1778"/>
            <a:stretch>
              <a:fillRect/>
            </a:stretch>
          </p:blipFill>
          <p:spPr bwMode="auto">
            <a:xfrm>
              <a:off x="228600" y="252412"/>
              <a:ext cx="35052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609600" y="762000"/>
              <a:ext cx="25908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228600" y="2286000"/>
            <a:ext cx="3505200" cy="2262188"/>
            <a:chOff x="228600" y="2286000"/>
            <a:chExt cx="3505200" cy="22621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21778"/>
            <a:stretch>
              <a:fillRect/>
            </a:stretch>
          </p:blipFill>
          <p:spPr bwMode="auto">
            <a:xfrm>
              <a:off x="228600" y="2286000"/>
              <a:ext cx="35052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609600" y="2971800"/>
              <a:ext cx="25908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9"/>
          <p:cNvGrpSpPr/>
          <p:nvPr/>
        </p:nvGrpSpPr>
        <p:grpSpPr>
          <a:xfrm>
            <a:off x="228600" y="4343400"/>
            <a:ext cx="3657600" cy="2262188"/>
            <a:chOff x="228600" y="4343400"/>
            <a:chExt cx="3657600" cy="22621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21778"/>
            <a:stretch>
              <a:fillRect/>
            </a:stretch>
          </p:blipFill>
          <p:spPr bwMode="auto">
            <a:xfrm>
              <a:off x="228600" y="4343400"/>
              <a:ext cx="36576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685800" y="5562600"/>
              <a:ext cx="25908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/>
          <p:nvPr/>
        </p:nvGrpSpPr>
        <p:grpSpPr>
          <a:xfrm>
            <a:off x="3729790" y="1828800"/>
            <a:ext cx="5414210" cy="3810000"/>
            <a:chOff x="3729790" y="304800"/>
            <a:chExt cx="5414210" cy="3810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9790" y="304800"/>
              <a:ext cx="541421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191000" y="1447800"/>
              <a:ext cx="30480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200400" y="60960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6490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205%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82958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6894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148%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54203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888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72%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2743200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12.9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163%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Upper Green</a:t>
            </a:r>
            <a:br>
              <a:rPr lang="en-US" sz="3200" dirty="0" smtClean="0"/>
            </a:br>
            <a:r>
              <a:rPr lang="en-US" sz="3200" dirty="0" smtClean="0"/>
              <a:t>Basin Conditions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8" name="Picture 7" descr="ug.cond.201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15629"/>
            <a:ext cx="3124200" cy="2280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ug.cond.2011.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834629"/>
            <a:ext cx="2419350" cy="361950"/>
          </a:xfrm>
          <a:prstGeom prst="rect">
            <a:avLst/>
          </a:prstGeom>
        </p:spPr>
      </p:pic>
      <p:pic>
        <p:nvPicPr>
          <p:cNvPr id="19" name="Picture 18" descr="ug.cond.2011.6.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2215629"/>
            <a:ext cx="1438275" cy="857250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152400" y="1371600"/>
            <a:ext cx="5257800" cy="3886200"/>
            <a:chOff x="152400" y="1371600"/>
            <a:chExt cx="5257800" cy="388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" y="1371600"/>
              <a:ext cx="52578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133600" y="3505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115 %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4600" y="3200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120 %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95600" y="28956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160 %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54774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new records for April-July volume at points coming off the north slope of the </a:t>
            </a:r>
            <a:r>
              <a:rPr lang="en-US" dirty="0" err="1" smtClean="0"/>
              <a:t>Uintas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Lower Colorado Basin</a:t>
            </a:r>
          </a:p>
        </p:txBody>
      </p:sp>
      <p:sp>
        <p:nvSpPr>
          <p:cNvPr id="87042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ea typeface="ＭＳ Ｐゴシック" pitchFamily="34" charset="-128"/>
              </a:rPr>
              <a:t>Much below average except in northwest (e.g. Virgin, Muddy, etc)</a:t>
            </a:r>
          </a:p>
          <a:p>
            <a:r>
              <a:rPr lang="en-US" sz="1800" dirty="0" smtClean="0">
                <a:ea typeface="ＭＳ Ｐゴシック" pitchFamily="34" charset="-128"/>
              </a:rPr>
              <a:t>Virgin: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December 2010 storm track was important, but also wet April-May.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Snowpack persisted due to </a:t>
            </a:r>
            <a:r>
              <a:rPr lang="en-US" sz="1400" smtClean="0">
                <a:ea typeface="ＭＳ Ｐゴシック" pitchFamily="34" charset="-128"/>
              </a:rPr>
              <a:t>cool </a:t>
            </a:r>
            <a:r>
              <a:rPr lang="en-US" sz="1400" smtClean="0">
                <a:ea typeface="ＭＳ Ｐゴシック" pitchFamily="34" charset="-128"/>
              </a:rPr>
              <a:t>temperatures; </a:t>
            </a:r>
            <a:r>
              <a:rPr lang="en-US" sz="1400" dirty="0" smtClean="0">
                <a:ea typeface="ＭＳ Ｐゴシック" pitchFamily="34" charset="-128"/>
              </a:rPr>
              <a:t>melt delayed.</a:t>
            </a:r>
          </a:p>
        </p:txBody>
      </p:sp>
      <p:pic>
        <p:nvPicPr>
          <p:cNvPr id="8704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4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41300" y="3873500"/>
            <a:ext cx="3187700" cy="27686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7045" name="TextBox 2"/>
          <p:cNvSpPr txBox="1">
            <a:spLocks noChangeArrowheads="1"/>
          </p:cNvSpPr>
          <p:nvPr/>
        </p:nvSpPr>
        <p:spPr bwMode="auto">
          <a:xfrm>
            <a:off x="7353300" y="55499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4800600" y="6469063"/>
            <a:ext cx="3886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Phoenix dust storm</a:t>
            </a:r>
          </a:p>
        </p:txBody>
      </p: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02063"/>
            <a:ext cx="41148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3852446"/>
            <a:ext cx="66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Virgin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st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19" y="1371600"/>
            <a:ext cx="897982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45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Precipitation for December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Virgin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r="34000"/>
          <a:stretch>
            <a:fillRect/>
          </a:stretch>
        </p:blipFill>
        <p:spPr bwMode="auto">
          <a:xfrm>
            <a:off x="5257800" y="200025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638800" y="4267200"/>
            <a:ext cx="3276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009" y="403860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343400" y="5257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1219201" y="173736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33374" y="16002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149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217%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2011 Summary</a:t>
            </a:r>
          </a:p>
        </p:txBody>
      </p:sp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7EBFB4-863E-4960-87FF-0641EB8E7331}" type="slidenum">
              <a:rPr lang="en-US"/>
              <a:pPr/>
              <a:t>34</a:t>
            </a:fld>
            <a:endParaRPr lang="en-US"/>
          </a:p>
        </p:txBody>
      </p:sp>
      <p:sp>
        <p:nvSpPr>
          <p:cNvPr id="105475" name="Rectangle 3"/>
          <p:cNvSpPr txBox="1">
            <a:spLocks noChangeArrowheads="1"/>
          </p:cNvSpPr>
          <p:nvPr/>
        </p:nvSpPr>
        <p:spPr bwMode="auto">
          <a:xfrm>
            <a:off x="228600" y="19050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lvl="1" indent="-225425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>
                <a:latin typeface="TradeGothicCondEighteen" charset="0"/>
              </a:rPr>
              <a:t>Extremely wet in the north and dry in the south – dryness in the south was consistent with La </a:t>
            </a:r>
            <a:r>
              <a:rPr lang="en-US" sz="2000" dirty="0" smtClean="0">
                <a:latin typeface="TradeGothicCondEighteen" charset="0"/>
              </a:rPr>
              <a:t>Nina.</a:t>
            </a:r>
            <a:endParaRPr lang="en-US" sz="2000" dirty="0">
              <a:latin typeface="TradeGothicCondEighteen" charset="0"/>
            </a:endParaRPr>
          </a:p>
          <a:p>
            <a:pPr marL="339725" lvl="1" indent="-225425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>
                <a:latin typeface="TradeGothicCondEighteen" charset="0"/>
              </a:rPr>
              <a:t>Volume forecasts generally started too low in the north and too high in the </a:t>
            </a:r>
            <a:r>
              <a:rPr lang="en-US" sz="2000" dirty="0" smtClean="0">
                <a:latin typeface="TradeGothicCondEighteen" charset="0"/>
              </a:rPr>
              <a:t>south.</a:t>
            </a:r>
            <a:endParaRPr lang="en-US" sz="2000" dirty="0">
              <a:latin typeface="TradeGothicCondEighteen" charset="0"/>
            </a:endParaRPr>
          </a:p>
          <a:p>
            <a:pPr marL="339725" lvl="1" indent="-225425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>
                <a:latin typeface="TradeGothicCondEighteen" charset="0"/>
              </a:rPr>
              <a:t>Extremes are difficult to predict but many forecasts this year were for extremes.</a:t>
            </a:r>
          </a:p>
          <a:p>
            <a:pPr marL="339725" lvl="1" indent="-225425">
              <a:spcAft>
                <a:spcPct val="20000"/>
              </a:spcAft>
              <a:buFontTx/>
              <a:buBlip>
                <a:blip r:embed="rId2"/>
              </a:buBlip>
            </a:pPr>
            <a:endParaRPr lang="en-US" sz="2000" dirty="0">
              <a:latin typeface="TradeGothicCondEightee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4038600"/>
            <a:ext cx="4448175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876800" y="5084064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158239" y="126861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72412" y="9144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1926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162%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Duchesne</a:t>
            </a:r>
            <a:br>
              <a:rPr lang="en-US" sz="3200" dirty="0" smtClean="0"/>
            </a:br>
            <a:r>
              <a:rPr lang="en-US" sz="3200" dirty="0" smtClean="0"/>
              <a:t>Basin Conditions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304800" y="1295400"/>
            <a:ext cx="5029200" cy="3352800"/>
            <a:chOff x="304800" y="1143000"/>
            <a:chExt cx="5029200" cy="3352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143000"/>
              <a:ext cx="50292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524000" y="25146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215 %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18288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145 %</a:t>
              </a:r>
              <a:endParaRPr lang="en-US" sz="1400" dirty="0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334000" y="1447800"/>
            <a:ext cx="3495675" cy="2743200"/>
            <a:chOff x="5334000" y="1143000"/>
            <a:chExt cx="3495675" cy="2743200"/>
          </a:xfrm>
        </p:grpSpPr>
        <p:pic>
          <p:nvPicPr>
            <p:cNvPr id="25" name="Picture 24" descr="dc.cond.2011.6.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1371600"/>
              <a:ext cx="2943225" cy="2514600"/>
            </a:xfrm>
            <a:prstGeom prst="rect">
              <a:avLst/>
            </a:prstGeom>
          </p:spPr>
        </p:pic>
        <p:pic>
          <p:nvPicPr>
            <p:cNvPr id="19" name="Picture 18" descr="ug.cond.2011.6.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400" y="1524000"/>
              <a:ext cx="1438275" cy="857250"/>
            </a:xfrm>
            <a:prstGeom prst="rect">
              <a:avLst/>
            </a:prstGeom>
          </p:spPr>
        </p:pic>
        <p:pic>
          <p:nvPicPr>
            <p:cNvPr id="26" name="Picture 25" descr="dc.cond.2011.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1143000"/>
              <a:ext cx="2247900" cy="285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81000" y="5334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10/16 forecast points set records for April-July volume.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0800000">
            <a:off x="1158239" y="88761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72412" y="5334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158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268%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0"/>
            <a:ext cx="4648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029200" y="4876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Yampa</a:t>
            </a:r>
            <a:br>
              <a:rPr lang="en-US" sz="3200" dirty="0" smtClean="0"/>
            </a:br>
            <a:r>
              <a:rPr lang="en-US" sz="3200" dirty="0" smtClean="0"/>
              <a:t>Basin Conditions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2"/>
          <p:cNvGrpSpPr/>
          <p:nvPr/>
        </p:nvGrpSpPr>
        <p:grpSpPr>
          <a:xfrm>
            <a:off x="5638800" y="1628775"/>
            <a:ext cx="3190875" cy="2790825"/>
            <a:chOff x="5638800" y="990600"/>
            <a:chExt cx="3190875" cy="2790825"/>
          </a:xfrm>
        </p:grpSpPr>
        <p:pic>
          <p:nvPicPr>
            <p:cNvPr id="14" name="Picture 13" descr="yw.cond.2011.6.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1295400"/>
              <a:ext cx="2962275" cy="2486025"/>
            </a:xfrm>
            <a:prstGeom prst="rect">
              <a:avLst/>
            </a:prstGeom>
          </p:spPr>
        </p:pic>
        <p:pic>
          <p:nvPicPr>
            <p:cNvPr id="19" name="Picture 18" descr="ug.cond.2011.6.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400" y="1447800"/>
              <a:ext cx="1438275" cy="857250"/>
            </a:xfrm>
            <a:prstGeom prst="rect">
              <a:avLst/>
            </a:prstGeom>
          </p:spPr>
        </p:pic>
        <p:pic>
          <p:nvPicPr>
            <p:cNvPr id="18" name="Picture 17" descr="yw.cond.2011.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990600"/>
              <a:ext cx="2343150" cy="35242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1000" y="5334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Record Snowpack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forecast points set records for April-July volume.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2017059" y="3886200"/>
            <a:ext cx="4459941" cy="2760663"/>
            <a:chOff x="264459" y="3886200"/>
            <a:chExt cx="4459941" cy="276066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459" y="3886200"/>
              <a:ext cx="4459941" cy="27606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3581400" y="4599432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0800000">
            <a:off x="1158239" y="119241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2412" y="8382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1988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201%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1905000" y="3733800"/>
            <a:ext cx="4572000" cy="2914958"/>
            <a:chOff x="228600" y="3733800"/>
            <a:chExt cx="4572000" cy="291495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733800"/>
              <a:ext cx="4572000" cy="29149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3581400" y="4754880"/>
              <a:ext cx="182880" cy="1828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0800000">
            <a:off x="1158239" y="111621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2412" y="7620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881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241%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1338</Words>
  <Application>Microsoft Office PowerPoint</Application>
  <PresentationFormat>On-screen Show (4:3)</PresentationFormat>
  <Paragraphs>389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Upper Colorado River Basin WY 2011 Water Supply  Forecast Verification</vt:lpstr>
      <vt:lpstr>Green River Basin</vt:lpstr>
      <vt:lpstr>Upper Green Basin Conditions </vt:lpstr>
      <vt:lpstr>Slide 4</vt:lpstr>
      <vt:lpstr>Duchesne Basin Conditions </vt:lpstr>
      <vt:lpstr>Slide 6</vt:lpstr>
      <vt:lpstr>Yampa Basin Conditions </vt:lpstr>
      <vt:lpstr>Slide 8</vt:lpstr>
      <vt:lpstr>Slide 9</vt:lpstr>
      <vt:lpstr>Slide 10</vt:lpstr>
      <vt:lpstr>Green River Basin Records</vt:lpstr>
      <vt:lpstr>Upper Colorado Basin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San Juan Basin</vt:lpstr>
      <vt:lpstr>Slide 23</vt:lpstr>
      <vt:lpstr>Slide 24</vt:lpstr>
      <vt:lpstr>Slide 25</vt:lpstr>
      <vt:lpstr>Lake Powell</vt:lpstr>
      <vt:lpstr>Slide 27</vt:lpstr>
      <vt:lpstr>Slide 28</vt:lpstr>
      <vt:lpstr>Slide 29</vt:lpstr>
      <vt:lpstr>Lower Colorado Basin</vt:lpstr>
      <vt:lpstr>Slide 31</vt:lpstr>
      <vt:lpstr>Slide 32</vt:lpstr>
      <vt:lpstr>Slide 33</vt:lpstr>
      <vt:lpstr>2011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Colorado River Basin WY 2011 Water Supply Forecast Verification</dc:title>
  <dc:creator>brenda alcorn</dc:creator>
  <cp:lastModifiedBy>brenda alcorn</cp:lastModifiedBy>
  <cp:revision>103</cp:revision>
  <dcterms:created xsi:type="dcterms:W3CDTF">2011-10-27T15:46:33Z</dcterms:created>
  <dcterms:modified xsi:type="dcterms:W3CDTF">2011-10-31T19:42:24Z</dcterms:modified>
</cp:coreProperties>
</file>