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99" r:id="rId5"/>
    <p:sldId id="351" r:id="rId6"/>
    <p:sldId id="259" r:id="rId7"/>
    <p:sldId id="321" r:id="rId8"/>
    <p:sldId id="348" r:id="rId9"/>
    <p:sldId id="349" r:id="rId10"/>
    <p:sldId id="344" r:id="rId11"/>
    <p:sldId id="345" r:id="rId12"/>
    <p:sldId id="262" r:id="rId13"/>
    <p:sldId id="284" r:id="rId14"/>
    <p:sldId id="301" r:id="rId15"/>
    <p:sldId id="285" r:id="rId16"/>
    <p:sldId id="287" r:id="rId17"/>
    <p:sldId id="281" r:id="rId18"/>
    <p:sldId id="266" r:id="rId19"/>
    <p:sldId id="302" r:id="rId20"/>
    <p:sldId id="342" r:id="rId21"/>
    <p:sldId id="326" r:id="rId22"/>
    <p:sldId id="330" r:id="rId23"/>
    <p:sldId id="331" r:id="rId24"/>
    <p:sldId id="332" r:id="rId25"/>
    <p:sldId id="346" r:id="rId26"/>
    <p:sldId id="333" r:id="rId27"/>
    <p:sldId id="335" r:id="rId28"/>
    <p:sldId id="336" r:id="rId29"/>
    <p:sldId id="347" r:id="rId30"/>
    <p:sldId id="337" r:id="rId31"/>
    <p:sldId id="338" r:id="rId32"/>
    <p:sldId id="339" r:id="rId33"/>
    <p:sldId id="341" r:id="rId34"/>
    <p:sldId id="340" r:id="rId35"/>
    <p:sldId id="352" r:id="rId36"/>
    <p:sldId id="325" r:id="rId37"/>
    <p:sldId id="290" r:id="rId38"/>
    <p:sldId id="280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70" autoAdjust="0"/>
    <p:restoredTop sz="94660"/>
  </p:normalViewPr>
  <p:slideViewPr>
    <p:cSldViewPr snapToObjects="1">
      <p:cViewPr>
        <p:scale>
          <a:sx n="100" d="100"/>
          <a:sy n="100" d="100"/>
        </p:scale>
        <p:origin x="-263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webinar%20feedback:tot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Number of SNOTELs with daily record SWE values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val>
            <c:numRef>
              <c:f>'totals.txt'!$C$1:$C$116</c:f>
              <c:numCache>
                <c:formatCode>General</c:formatCode>
                <c:ptCount val="116"/>
                <c:pt idx="0">
                  <c:v>38.0</c:v>
                </c:pt>
                <c:pt idx="1">
                  <c:v>38.0</c:v>
                </c:pt>
                <c:pt idx="2">
                  <c:v>37.0</c:v>
                </c:pt>
                <c:pt idx="3">
                  <c:v>34.0</c:v>
                </c:pt>
                <c:pt idx="4">
                  <c:v>29.0</c:v>
                </c:pt>
                <c:pt idx="5">
                  <c:v>26.0</c:v>
                </c:pt>
                <c:pt idx="6">
                  <c:v>26.0</c:v>
                </c:pt>
                <c:pt idx="7">
                  <c:v>25.0</c:v>
                </c:pt>
                <c:pt idx="8">
                  <c:v>21.0</c:v>
                </c:pt>
                <c:pt idx="9">
                  <c:v>17.0</c:v>
                </c:pt>
                <c:pt idx="10">
                  <c:v>12.0</c:v>
                </c:pt>
                <c:pt idx="11">
                  <c:v>7.0</c:v>
                </c:pt>
                <c:pt idx="12">
                  <c:v>7.0</c:v>
                </c:pt>
                <c:pt idx="13">
                  <c:v>8.0</c:v>
                </c:pt>
                <c:pt idx="14">
                  <c:v>7.0</c:v>
                </c:pt>
                <c:pt idx="15">
                  <c:v>7.0</c:v>
                </c:pt>
                <c:pt idx="16">
                  <c:v>9.0</c:v>
                </c:pt>
                <c:pt idx="17">
                  <c:v>12.0</c:v>
                </c:pt>
                <c:pt idx="18">
                  <c:v>12.0</c:v>
                </c:pt>
                <c:pt idx="19">
                  <c:v>12.0</c:v>
                </c:pt>
                <c:pt idx="20">
                  <c:v>12.0</c:v>
                </c:pt>
                <c:pt idx="21">
                  <c:v>14.0</c:v>
                </c:pt>
                <c:pt idx="22">
                  <c:v>16.0</c:v>
                </c:pt>
                <c:pt idx="23">
                  <c:v>11.0</c:v>
                </c:pt>
                <c:pt idx="24">
                  <c:v>11.0</c:v>
                </c:pt>
                <c:pt idx="25">
                  <c:v>8.0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5.0</c:v>
                </c:pt>
                <c:pt idx="30">
                  <c:v>4.0</c:v>
                </c:pt>
                <c:pt idx="31">
                  <c:v>4.0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4.0</c:v>
                </c:pt>
                <c:pt idx="37">
                  <c:v>5.0</c:v>
                </c:pt>
                <c:pt idx="38">
                  <c:v>8.0</c:v>
                </c:pt>
                <c:pt idx="39">
                  <c:v>9.0</c:v>
                </c:pt>
                <c:pt idx="40">
                  <c:v>8.0</c:v>
                </c:pt>
                <c:pt idx="41">
                  <c:v>8.0</c:v>
                </c:pt>
                <c:pt idx="42">
                  <c:v>8.0</c:v>
                </c:pt>
                <c:pt idx="43">
                  <c:v>7.0</c:v>
                </c:pt>
                <c:pt idx="44">
                  <c:v>7.0</c:v>
                </c:pt>
                <c:pt idx="45">
                  <c:v>7.0</c:v>
                </c:pt>
                <c:pt idx="46">
                  <c:v>6.0</c:v>
                </c:pt>
                <c:pt idx="47">
                  <c:v>5.0</c:v>
                </c:pt>
                <c:pt idx="48">
                  <c:v>5.0</c:v>
                </c:pt>
                <c:pt idx="49">
                  <c:v>5.0</c:v>
                </c:pt>
                <c:pt idx="50">
                  <c:v>7.0</c:v>
                </c:pt>
                <c:pt idx="51">
                  <c:v>9.0</c:v>
                </c:pt>
                <c:pt idx="52">
                  <c:v>7.0</c:v>
                </c:pt>
                <c:pt idx="53">
                  <c:v>5.0</c:v>
                </c:pt>
                <c:pt idx="54">
                  <c:v>6.0</c:v>
                </c:pt>
                <c:pt idx="55">
                  <c:v>6.0</c:v>
                </c:pt>
                <c:pt idx="56">
                  <c:v>10.0</c:v>
                </c:pt>
                <c:pt idx="57">
                  <c:v>9.0</c:v>
                </c:pt>
                <c:pt idx="58">
                  <c:v>9.0</c:v>
                </c:pt>
                <c:pt idx="59">
                  <c:v>8.0</c:v>
                </c:pt>
                <c:pt idx="60">
                  <c:v>8.0</c:v>
                </c:pt>
                <c:pt idx="61">
                  <c:v>9.0</c:v>
                </c:pt>
                <c:pt idx="62">
                  <c:v>10.0</c:v>
                </c:pt>
                <c:pt idx="63">
                  <c:v>10.0</c:v>
                </c:pt>
                <c:pt idx="64">
                  <c:v>9.0</c:v>
                </c:pt>
                <c:pt idx="65">
                  <c:v>10.0</c:v>
                </c:pt>
                <c:pt idx="66">
                  <c:v>13.0</c:v>
                </c:pt>
                <c:pt idx="67">
                  <c:v>12.0</c:v>
                </c:pt>
                <c:pt idx="68">
                  <c:v>12.0</c:v>
                </c:pt>
                <c:pt idx="69">
                  <c:v>12.0</c:v>
                </c:pt>
                <c:pt idx="70">
                  <c:v>12.0</c:v>
                </c:pt>
                <c:pt idx="71">
                  <c:v>13.0</c:v>
                </c:pt>
                <c:pt idx="72">
                  <c:v>13.0</c:v>
                </c:pt>
                <c:pt idx="73">
                  <c:v>14.0</c:v>
                </c:pt>
                <c:pt idx="74">
                  <c:v>12.0</c:v>
                </c:pt>
                <c:pt idx="75">
                  <c:v>16.0</c:v>
                </c:pt>
                <c:pt idx="76">
                  <c:v>16.0</c:v>
                </c:pt>
                <c:pt idx="77">
                  <c:v>15.0</c:v>
                </c:pt>
                <c:pt idx="78">
                  <c:v>16.0</c:v>
                </c:pt>
                <c:pt idx="79">
                  <c:v>18.0</c:v>
                </c:pt>
                <c:pt idx="80">
                  <c:v>18.0</c:v>
                </c:pt>
                <c:pt idx="81">
                  <c:v>18.0</c:v>
                </c:pt>
                <c:pt idx="82">
                  <c:v>16.0</c:v>
                </c:pt>
                <c:pt idx="83">
                  <c:v>15.0</c:v>
                </c:pt>
                <c:pt idx="84">
                  <c:v>18.0</c:v>
                </c:pt>
                <c:pt idx="85">
                  <c:v>17.0</c:v>
                </c:pt>
                <c:pt idx="86">
                  <c:v>19.0</c:v>
                </c:pt>
                <c:pt idx="87">
                  <c:v>24.0</c:v>
                </c:pt>
                <c:pt idx="88">
                  <c:v>23.0</c:v>
                </c:pt>
                <c:pt idx="89">
                  <c:v>23.0</c:v>
                </c:pt>
                <c:pt idx="90">
                  <c:v>24.0</c:v>
                </c:pt>
                <c:pt idx="91">
                  <c:v>21.0</c:v>
                </c:pt>
                <c:pt idx="92">
                  <c:v>23.0</c:v>
                </c:pt>
                <c:pt idx="93">
                  <c:v>26.0</c:v>
                </c:pt>
                <c:pt idx="94">
                  <c:v>26.0</c:v>
                </c:pt>
                <c:pt idx="95">
                  <c:v>24.0</c:v>
                </c:pt>
                <c:pt idx="96">
                  <c:v>18.0</c:v>
                </c:pt>
                <c:pt idx="97">
                  <c:v>23.0</c:v>
                </c:pt>
                <c:pt idx="98">
                  <c:v>27.0</c:v>
                </c:pt>
                <c:pt idx="99">
                  <c:v>36.0</c:v>
                </c:pt>
                <c:pt idx="100">
                  <c:v>34.0</c:v>
                </c:pt>
                <c:pt idx="101">
                  <c:v>36.0</c:v>
                </c:pt>
                <c:pt idx="102">
                  <c:v>36.0</c:v>
                </c:pt>
                <c:pt idx="103">
                  <c:v>38.0</c:v>
                </c:pt>
                <c:pt idx="104">
                  <c:v>37.0</c:v>
                </c:pt>
                <c:pt idx="105">
                  <c:v>39.0</c:v>
                </c:pt>
                <c:pt idx="106">
                  <c:v>41.0</c:v>
                </c:pt>
                <c:pt idx="107">
                  <c:v>39.0</c:v>
                </c:pt>
                <c:pt idx="108">
                  <c:v>46.0</c:v>
                </c:pt>
                <c:pt idx="109">
                  <c:v>47.0</c:v>
                </c:pt>
                <c:pt idx="110">
                  <c:v>50.0</c:v>
                </c:pt>
                <c:pt idx="111">
                  <c:v>55.0</c:v>
                </c:pt>
                <c:pt idx="112">
                  <c:v>58.0</c:v>
                </c:pt>
                <c:pt idx="113">
                  <c:v>64.0</c:v>
                </c:pt>
                <c:pt idx="114">
                  <c:v>67.0</c:v>
                </c:pt>
                <c:pt idx="115">
                  <c:v>69.0</c:v>
                </c:pt>
              </c:numCache>
            </c:numRef>
          </c:val>
        </c:ser>
        <c:marker val="1"/>
        <c:axId val="568189496"/>
        <c:axId val="568192600"/>
      </c:lineChart>
      <c:catAx>
        <c:axId val="568189496"/>
        <c:scaling>
          <c:orientation val="minMax"/>
        </c:scaling>
        <c:axPos val="b"/>
        <c:numFmt formatCode="m/d/yy" sourceLinked="1"/>
        <c:tickLblPos val="nextTo"/>
        <c:crossAx val="568192600"/>
        <c:crosses val="autoZero"/>
        <c:auto val="1"/>
        <c:lblAlgn val="ctr"/>
        <c:lblOffset val="100"/>
      </c:catAx>
      <c:valAx>
        <c:axId val="568192600"/>
        <c:scaling>
          <c:orientation val="minMax"/>
        </c:scaling>
        <c:axPos val="l"/>
        <c:majorGridlines/>
        <c:numFmt formatCode="General" sourceLinked="1"/>
        <c:tickLblPos val="nextTo"/>
        <c:crossAx val="56818949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60B10-9494-1C41-A237-BA962C652E2C}" type="slidenum">
              <a:rPr lang="en-US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34</a:t>
            </a:fld>
            <a:endParaRPr lang="en-US" smtClean="0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April 2011 mid-month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Flow Forecast 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11am, April </a:t>
            </a:r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27, </a:t>
            </a:r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Kevin Werner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410" y="1863889"/>
            <a:ext cx="3933410" cy="4536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below ~8500’</a:t>
            </a:r>
          </a:p>
          <a:p>
            <a:r>
              <a:rPr lang="en-US" dirty="0" smtClean="0"/>
              <a:t>starting to melt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400" y="297180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1219200" y="914401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90600" y="3276599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295400" y="3333750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390525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3352800" y="4086225"/>
            <a:ext cx="2209800" cy="13239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8000’</a:t>
            </a:r>
          </a:p>
          <a:p>
            <a:endParaRPr lang="en-US" dirty="0" smtClean="0"/>
          </a:p>
          <a:p>
            <a:r>
              <a:rPr lang="en-US" dirty="0" smtClean="0"/>
              <a:t>7500’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2378074"/>
            <a:ext cx="3238500" cy="2159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0"/>
            <a:ext cx="3619500" cy="241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57200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1600200"/>
            <a:ext cx="4143376" cy="4143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Sites above </a:t>
            </a:r>
            <a:r>
              <a:rPr lang="en-US" dirty="0" smtClean="0"/>
              <a:t>8000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Still </a:t>
            </a:r>
            <a:r>
              <a:rPr lang="en-US" dirty="0" smtClean="0"/>
              <a:t>accumulating </a:t>
            </a:r>
            <a:r>
              <a:rPr lang="en-US" dirty="0" smtClean="0"/>
              <a:t>snow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2859881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 flipV="1">
            <a:off x="1066800" y="802482"/>
            <a:ext cx="4038600" cy="223837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1066800" y="3152775"/>
            <a:ext cx="2209800" cy="123824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66800" y="3095624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1371600" y="3276599"/>
            <a:ext cx="3733800" cy="18954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8200’</a:t>
            </a:r>
          </a:p>
          <a:p>
            <a:endParaRPr lang="en-US" dirty="0" smtClean="0"/>
          </a:p>
          <a:p>
            <a:r>
              <a:rPr lang="en-US" dirty="0" smtClean="0"/>
              <a:t>9600’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8400’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238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387600"/>
            <a:ext cx="3581400" cy="238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470400"/>
            <a:ext cx="35814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286632"/>
            <a:ext cx="2461062" cy="2941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447800"/>
            <a:ext cx="2438400" cy="291481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 Upper 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609600" cy="723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76400" y="1809750"/>
            <a:ext cx="1752600" cy="3619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Colorado Mainstem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762250"/>
            <a:ext cx="9144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20800"/>
            <a:ext cx="57912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763838"/>
            <a:ext cx="457200" cy="43656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09800" y="2765429"/>
            <a:ext cx="1066800" cy="21669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628695"/>
            <a:ext cx="57531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3200400"/>
            <a:ext cx="609600" cy="304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209800" y="3352800"/>
            <a:ext cx="685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73188"/>
            <a:ext cx="624840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65363"/>
            <a:ext cx="228600" cy="325437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066800" y="2427288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371600"/>
            <a:ext cx="60579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05661" cy="338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384550"/>
            <a:ext cx="66294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095801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Next storm: Friday/Saturday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Weak storm</a:t>
            </a:r>
            <a:r>
              <a:rPr lang="en-US" dirty="0" smtClean="0"/>
              <a:t> possible </a:t>
            </a:r>
            <a:r>
              <a:rPr lang="en-US" dirty="0" smtClean="0"/>
              <a:t>middle of next week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Spring to follow??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038600" cy="3026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725" y="845131"/>
            <a:ext cx="3498850" cy="3250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33" y="3429000"/>
            <a:ext cx="2899667" cy="269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79550"/>
            <a:ext cx="4281488" cy="554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Recent and Upcoming 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Peak Flow Forecasts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85800"/>
            <a:ext cx="510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Forecast Users include: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Emergency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USGS hydrologists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Water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River Recreation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20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Weather Really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characteristics are largely determined by the day-to-day spring weather. </a:t>
            </a:r>
          </a:p>
          <a:p>
            <a:pPr lvl="1"/>
            <a:r>
              <a:rPr lang="en-US" dirty="0" smtClean="0"/>
              <a:t>While large snow pack years increase chances for flooding, it is not an inevitability</a:t>
            </a:r>
          </a:p>
          <a:p>
            <a:pPr lvl="1"/>
            <a:r>
              <a:rPr lang="en-US" dirty="0" smtClean="0"/>
              <a:t>Small snow pack years (like last year) can flood with the right sequence of spring temperatures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April</a:t>
            </a:r>
            <a:r>
              <a:rPr lang="en-US" dirty="0" smtClean="0"/>
              <a:t> </a:t>
            </a:r>
            <a:r>
              <a:rPr lang="en-US" dirty="0" smtClean="0"/>
              <a:t>26</a:t>
            </a:r>
            <a:r>
              <a:rPr lang="en-US" dirty="0" smtClean="0"/>
              <a:t> </a:t>
            </a:r>
            <a:r>
              <a:rPr lang="en-US" dirty="0" smtClean="0"/>
              <a:t>Peak Flow Forecasts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" y="1828799"/>
            <a:ext cx="4182111" cy="4182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r>
              <a:rPr lang="en-US" dirty="0" smtClean="0"/>
              <a:t> 19 </a:t>
            </a:r>
            <a:r>
              <a:rPr lang="en-US" dirty="0" smtClean="0"/>
              <a:t>Forecasts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</a:t>
            </a:r>
            <a:r>
              <a:rPr lang="en-US" dirty="0" smtClean="0"/>
              <a:t> </a:t>
            </a:r>
            <a:r>
              <a:rPr lang="en-US" dirty="0" smtClean="0"/>
              <a:t>26</a:t>
            </a:r>
            <a:r>
              <a:rPr lang="en-US" dirty="0" smtClean="0"/>
              <a:t> </a:t>
            </a:r>
            <a:r>
              <a:rPr lang="en-US" dirty="0" smtClean="0"/>
              <a:t>Forecasts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89" y="1371600"/>
            <a:ext cx="40386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4268"/>
            <a:ext cx="4331732" cy="433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524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1771650"/>
            <a:ext cx="2180589" cy="5143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-1"/>
            <a:ext cx="5515611" cy="3447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88" y="3410742"/>
            <a:ext cx="5515611" cy="344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2211" y="20383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629411" y="228600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89" y="1"/>
            <a:ext cx="5515611" cy="3447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88" y="3410743"/>
            <a:ext cx="5515611" cy="344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19812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447800" y="2228850"/>
            <a:ext cx="1998978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-1"/>
            <a:ext cx="5562600" cy="3476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38" y="3476624"/>
            <a:ext cx="5623562" cy="351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6383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18859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-1"/>
            <a:ext cx="5410200" cy="3381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8" y="3381374"/>
            <a:ext cx="5257802" cy="328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76600" y="2457450"/>
            <a:ext cx="50292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0"/>
            <a:ext cx="5334000" cy="333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505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120" y="22669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560320" y="251460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38" y="-7938"/>
            <a:ext cx="5255261" cy="3284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520" y="3505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2362200"/>
            <a:ext cx="457200" cy="1371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 flipV="1">
            <a:off x="2133600" y="2611438"/>
            <a:ext cx="1219200" cy="43656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7" y="-7938"/>
            <a:ext cx="5499101" cy="3436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6" y="3428998"/>
            <a:ext cx="5486403" cy="3429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5401"/>
            <a:ext cx="3044508" cy="352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3276600"/>
            <a:ext cx="2895600" cy="335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1"/>
            <a:ext cx="3022600" cy="350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399" y="25401"/>
            <a:ext cx="3022601" cy="3504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0"/>
            <a:ext cx="3022600" cy="3504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0" y="3194050"/>
            <a:ext cx="3160157" cy="3663950"/>
          </a:xfrm>
          <a:prstGeom prst="rect">
            <a:avLst/>
          </a:prstGeom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401"/>
            <a:ext cx="5476875" cy="63500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3200" y="2667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00400" y="29146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338" y="-7938"/>
            <a:ext cx="5407661" cy="3379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59" y="3371850"/>
            <a:ext cx="557784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28194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743200" y="3067050"/>
            <a:ext cx="8851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54864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88" y="3410742"/>
            <a:ext cx="5515611" cy="344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92187"/>
            <a:ext cx="3762375" cy="376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3867150"/>
            <a:ext cx="9906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116388"/>
            <a:ext cx="762210" cy="227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1"/>
            <a:ext cx="5242560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05199"/>
            <a:ext cx="51816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3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Peak Flow Publication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61" y="457200"/>
            <a:ext cx="8140439" cy="537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64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April 1, 2011</a:t>
            </a:r>
          </a:p>
          <a:p>
            <a:r>
              <a:rPr lang="en-US" dirty="0"/>
              <a:t>Water Supply Forecasts</a:t>
            </a:r>
          </a:p>
          <a:p>
            <a:endParaRPr lang="en-US" dirty="0"/>
          </a:p>
          <a:p>
            <a:r>
              <a:rPr lang="en-US" dirty="0"/>
              <a:t>Highlights: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Wet winter continues for much of the basin with many forecasts higher than any year since 1997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Some northern basins predicting flows near the top 10%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Most northern basins higher than Mar 1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San Juan and lower basin somewhat lower since Feb 1 and again Mar 1</a:t>
            </a:r>
          </a:p>
          <a:p>
            <a:pPr>
              <a:buFont typeface="Arial" pitchFamily="-105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562" y="152400"/>
            <a:ext cx="6417438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0914" cy="4357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914" y="0"/>
            <a:ext cx="4833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Spring Flooding Probable</a:t>
            </a:r>
            <a:r>
              <a:rPr lang="en-US" b="1" dirty="0" smtClean="0"/>
              <a:t> </a:t>
            </a:r>
            <a:r>
              <a:rPr lang="en-US" dirty="0" smtClean="0"/>
              <a:t>in northern Utah and northwestern Colorado rivers</a:t>
            </a:r>
          </a:p>
          <a:p>
            <a:endParaRPr lang="en-US" b="1" dirty="0" smtClean="0"/>
          </a:p>
          <a:p>
            <a:r>
              <a:rPr lang="en-US" dirty="0" smtClean="0"/>
              <a:t>Chances continue to increase without a prolonged warm period to melt snow in early to mid May</a:t>
            </a:r>
          </a:p>
          <a:p>
            <a:endParaRPr lang="en-US" dirty="0" smtClean="0"/>
          </a:p>
          <a:p>
            <a:r>
              <a:rPr lang="en-US" dirty="0" smtClean="0"/>
              <a:t>Expect some problems on rivers even below flood stages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Freeform 6"/>
          <p:cNvSpPr/>
          <p:nvPr/>
        </p:nvSpPr>
        <p:spPr>
          <a:xfrm>
            <a:off x="769860" y="381000"/>
            <a:ext cx="3154934" cy="3086100"/>
          </a:xfrm>
          <a:custGeom>
            <a:avLst/>
            <a:gdLst>
              <a:gd name="connsiteX0" fmla="*/ 309640 w 3154934"/>
              <a:gd name="connsiteY0" fmla="*/ 1714500 h 3086100"/>
              <a:gd name="connsiteX1" fmla="*/ 322340 w 3154934"/>
              <a:gd name="connsiteY1" fmla="*/ 1803400 h 3086100"/>
              <a:gd name="connsiteX2" fmla="*/ 360440 w 3154934"/>
              <a:gd name="connsiteY2" fmla="*/ 1841500 h 3086100"/>
              <a:gd name="connsiteX3" fmla="*/ 385840 w 3154934"/>
              <a:gd name="connsiteY3" fmla="*/ 1879600 h 3086100"/>
              <a:gd name="connsiteX4" fmla="*/ 423940 w 3154934"/>
              <a:gd name="connsiteY4" fmla="*/ 1905000 h 3086100"/>
              <a:gd name="connsiteX5" fmla="*/ 462040 w 3154934"/>
              <a:gd name="connsiteY5" fmla="*/ 1943100 h 3086100"/>
              <a:gd name="connsiteX6" fmla="*/ 627140 w 3154934"/>
              <a:gd name="connsiteY6" fmla="*/ 1930400 h 3086100"/>
              <a:gd name="connsiteX7" fmla="*/ 652540 w 3154934"/>
              <a:gd name="connsiteY7" fmla="*/ 1892300 h 3086100"/>
              <a:gd name="connsiteX8" fmla="*/ 690640 w 3154934"/>
              <a:gd name="connsiteY8" fmla="*/ 1841500 h 3086100"/>
              <a:gd name="connsiteX9" fmla="*/ 716040 w 3154934"/>
              <a:gd name="connsiteY9" fmla="*/ 1803400 h 3086100"/>
              <a:gd name="connsiteX10" fmla="*/ 754140 w 3154934"/>
              <a:gd name="connsiteY10" fmla="*/ 1790700 h 3086100"/>
              <a:gd name="connsiteX11" fmla="*/ 792240 w 3154934"/>
              <a:gd name="connsiteY11" fmla="*/ 1765300 h 3086100"/>
              <a:gd name="connsiteX12" fmla="*/ 881140 w 3154934"/>
              <a:gd name="connsiteY12" fmla="*/ 1790700 h 3086100"/>
              <a:gd name="connsiteX13" fmla="*/ 931940 w 3154934"/>
              <a:gd name="connsiteY13" fmla="*/ 1816100 h 3086100"/>
              <a:gd name="connsiteX14" fmla="*/ 970040 w 3154934"/>
              <a:gd name="connsiteY14" fmla="*/ 1828800 h 3086100"/>
              <a:gd name="connsiteX15" fmla="*/ 1046240 w 3154934"/>
              <a:gd name="connsiteY15" fmla="*/ 1917700 h 3086100"/>
              <a:gd name="connsiteX16" fmla="*/ 1058940 w 3154934"/>
              <a:gd name="connsiteY16" fmla="*/ 2019300 h 3086100"/>
              <a:gd name="connsiteX17" fmla="*/ 1046240 w 3154934"/>
              <a:gd name="connsiteY17" fmla="*/ 2184400 h 3086100"/>
              <a:gd name="connsiteX18" fmla="*/ 1033540 w 3154934"/>
              <a:gd name="connsiteY18" fmla="*/ 2222500 h 3086100"/>
              <a:gd name="connsiteX19" fmla="*/ 995440 w 3154934"/>
              <a:gd name="connsiteY19" fmla="*/ 2311400 h 3086100"/>
              <a:gd name="connsiteX20" fmla="*/ 982740 w 3154934"/>
              <a:gd name="connsiteY20" fmla="*/ 2387600 h 3086100"/>
              <a:gd name="connsiteX21" fmla="*/ 970040 w 3154934"/>
              <a:gd name="connsiteY21" fmla="*/ 2489200 h 3086100"/>
              <a:gd name="connsiteX22" fmla="*/ 944640 w 3154934"/>
              <a:gd name="connsiteY22" fmla="*/ 2540000 h 3086100"/>
              <a:gd name="connsiteX23" fmla="*/ 931940 w 3154934"/>
              <a:gd name="connsiteY23" fmla="*/ 2654300 h 3086100"/>
              <a:gd name="connsiteX24" fmla="*/ 931940 w 3154934"/>
              <a:gd name="connsiteY24" fmla="*/ 2870200 h 3086100"/>
              <a:gd name="connsiteX25" fmla="*/ 970040 w 3154934"/>
              <a:gd name="connsiteY25" fmla="*/ 2895600 h 3086100"/>
              <a:gd name="connsiteX26" fmla="*/ 1008140 w 3154934"/>
              <a:gd name="connsiteY26" fmla="*/ 2946400 h 3086100"/>
              <a:gd name="connsiteX27" fmla="*/ 1071640 w 3154934"/>
              <a:gd name="connsiteY27" fmla="*/ 2997200 h 3086100"/>
              <a:gd name="connsiteX28" fmla="*/ 1160540 w 3154934"/>
              <a:gd name="connsiteY28" fmla="*/ 3073400 h 3086100"/>
              <a:gd name="connsiteX29" fmla="*/ 1198640 w 3154934"/>
              <a:gd name="connsiteY29" fmla="*/ 3086100 h 3086100"/>
              <a:gd name="connsiteX30" fmla="*/ 1274840 w 3154934"/>
              <a:gd name="connsiteY30" fmla="*/ 3073400 h 3086100"/>
              <a:gd name="connsiteX31" fmla="*/ 1325640 w 3154934"/>
              <a:gd name="connsiteY31" fmla="*/ 3009900 h 3086100"/>
              <a:gd name="connsiteX32" fmla="*/ 1351040 w 3154934"/>
              <a:gd name="connsiteY32" fmla="*/ 2971800 h 3086100"/>
              <a:gd name="connsiteX33" fmla="*/ 1389140 w 3154934"/>
              <a:gd name="connsiteY33" fmla="*/ 2768600 h 3086100"/>
              <a:gd name="connsiteX34" fmla="*/ 1414540 w 3154934"/>
              <a:gd name="connsiteY34" fmla="*/ 2730500 h 3086100"/>
              <a:gd name="connsiteX35" fmla="*/ 1452640 w 3154934"/>
              <a:gd name="connsiteY35" fmla="*/ 2717800 h 3086100"/>
              <a:gd name="connsiteX36" fmla="*/ 1516140 w 3154934"/>
              <a:gd name="connsiteY36" fmla="*/ 2641600 h 3086100"/>
              <a:gd name="connsiteX37" fmla="*/ 1541540 w 3154934"/>
              <a:gd name="connsiteY37" fmla="*/ 2603500 h 3086100"/>
              <a:gd name="connsiteX38" fmla="*/ 1592340 w 3154934"/>
              <a:gd name="connsiteY38" fmla="*/ 2578100 h 3086100"/>
              <a:gd name="connsiteX39" fmla="*/ 1668540 w 3154934"/>
              <a:gd name="connsiteY39" fmla="*/ 2527300 h 3086100"/>
              <a:gd name="connsiteX40" fmla="*/ 1897140 w 3154934"/>
              <a:gd name="connsiteY40" fmla="*/ 2489200 h 3086100"/>
              <a:gd name="connsiteX41" fmla="*/ 1986040 w 3154934"/>
              <a:gd name="connsiteY41" fmla="*/ 2463800 h 3086100"/>
              <a:gd name="connsiteX42" fmla="*/ 2024140 w 3154934"/>
              <a:gd name="connsiteY42" fmla="*/ 2451100 h 3086100"/>
              <a:gd name="connsiteX43" fmla="*/ 2036840 w 3154934"/>
              <a:gd name="connsiteY43" fmla="*/ 2413000 h 3086100"/>
              <a:gd name="connsiteX44" fmla="*/ 2113040 w 3154934"/>
              <a:gd name="connsiteY44" fmla="*/ 2387600 h 3086100"/>
              <a:gd name="connsiteX45" fmla="*/ 2265440 w 3154934"/>
              <a:gd name="connsiteY45" fmla="*/ 2400300 h 3086100"/>
              <a:gd name="connsiteX46" fmla="*/ 2354340 w 3154934"/>
              <a:gd name="connsiteY46" fmla="*/ 2425700 h 3086100"/>
              <a:gd name="connsiteX47" fmla="*/ 2443240 w 3154934"/>
              <a:gd name="connsiteY47" fmla="*/ 2489200 h 3086100"/>
              <a:gd name="connsiteX48" fmla="*/ 2519440 w 3154934"/>
              <a:gd name="connsiteY48" fmla="*/ 2527300 h 3086100"/>
              <a:gd name="connsiteX49" fmla="*/ 2633740 w 3154934"/>
              <a:gd name="connsiteY49" fmla="*/ 2590800 h 3086100"/>
              <a:gd name="connsiteX50" fmla="*/ 2773440 w 3154934"/>
              <a:gd name="connsiteY50" fmla="*/ 2552700 h 3086100"/>
              <a:gd name="connsiteX51" fmla="*/ 2824240 w 3154934"/>
              <a:gd name="connsiteY51" fmla="*/ 2476500 h 3086100"/>
              <a:gd name="connsiteX52" fmla="*/ 2836940 w 3154934"/>
              <a:gd name="connsiteY52" fmla="*/ 2400300 h 3086100"/>
              <a:gd name="connsiteX53" fmla="*/ 2849640 w 3154934"/>
              <a:gd name="connsiteY53" fmla="*/ 2362200 h 3086100"/>
              <a:gd name="connsiteX54" fmla="*/ 2913140 w 3154934"/>
              <a:gd name="connsiteY54" fmla="*/ 2349500 h 3086100"/>
              <a:gd name="connsiteX55" fmla="*/ 2989340 w 3154934"/>
              <a:gd name="connsiteY55" fmla="*/ 2311400 h 3086100"/>
              <a:gd name="connsiteX56" fmla="*/ 3014740 w 3154934"/>
              <a:gd name="connsiteY56" fmla="*/ 2273300 h 3086100"/>
              <a:gd name="connsiteX57" fmla="*/ 3040140 w 3154934"/>
              <a:gd name="connsiteY57" fmla="*/ 2159000 h 3086100"/>
              <a:gd name="connsiteX58" fmla="*/ 3052840 w 3154934"/>
              <a:gd name="connsiteY58" fmla="*/ 2120900 h 3086100"/>
              <a:gd name="connsiteX59" fmla="*/ 3141740 w 3154934"/>
              <a:gd name="connsiteY59" fmla="*/ 1993900 h 3086100"/>
              <a:gd name="connsiteX60" fmla="*/ 3154440 w 3154934"/>
              <a:gd name="connsiteY60" fmla="*/ 1955800 h 3086100"/>
              <a:gd name="connsiteX61" fmla="*/ 3141740 w 3154934"/>
              <a:gd name="connsiteY61" fmla="*/ 1816100 h 3086100"/>
              <a:gd name="connsiteX62" fmla="*/ 3040140 w 3154934"/>
              <a:gd name="connsiteY62" fmla="*/ 1727200 h 3086100"/>
              <a:gd name="connsiteX63" fmla="*/ 3002040 w 3154934"/>
              <a:gd name="connsiteY63" fmla="*/ 1714500 h 3086100"/>
              <a:gd name="connsiteX64" fmla="*/ 2862340 w 3154934"/>
              <a:gd name="connsiteY64" fmla="*/ 1689100 h 3086100"/>
              <a:gd name="connsiteX65" fmla="*/ 2786140 w 3154934"/>
              <a:gd name="connsiteY65" fmla="*/ 1562100 h 3086100"/>
              <a:gd name="connsiteX66" fmla="*/ 2748040 w 3154934"/>
              <a:gd name="connsiteY66" fmla="*/ 1511300 h 3086100"/>
              <a:gd name="connsiteX67" fmla="*/ 2722640 w 3154934"/>
              <a:gd name="connsiteY67" fmla="*/ 1460500 h 3086100"/>
              <a:gd name="connsiteX68" fmla="*/ 2684540 w 3154934"/>
              <a:gd name="connsiteY68" fmla="*/ 1409700 h 3086100"/>
              <a:gd name="connsiteX69" fmla="*/ 2659140 w 3154934"/>
              <a:gd name="connsiteY69" fmla="*/ 1346200 h 3086100"/>
              <a:gd name="connsiteX70" fmla="*/ 2633740 w 3154934"/>
              <a:gd name="connsiteY70" fmla="*/ 1308100 h 3086100"/>
              <a:gd name="connsiteX71" fmla="*/ 2621040 w 3154934"/>
              <a:gd name="connsiteY71" fmla="*/ 1270000 h 3086100"/>
              <a:gd name="connsiteX72" fmla="*/ 2570240 w 3154934"/>
              <a:gd name="connsiteY72" fmla="*/ 1193800 h 3086100"/>
              <a:gd name="connsiteX73" fmla="*/ 2544840 w 3154934"/>
              <a:gd name="connsiteY73" fmla="*/ 1143000 h 3086100"/>
              <a:gd name="connsiteX74" fmla="*/ 2506740 w 3154934"/>
              <a:gd name="connsiteY74" fmla="*/ 1117600 h 3086100"/>
              <a:gd name="connsiteX75" fmla="*/ 2494040 w 3154934"/>
              <a:gd name="connsiteY75" fmla="*/ 1079500 h 3086100"/>
              <a:gd name="connsiteX76" fmla="*/ 2532140 w 3154934"/>
              <a:gd name="connsiteY76" fmla="*/ 939800 h 3086100"/>
              <a:gd name="connsiteX77" fmla="*/ 2557540 w 3154934"/>
              <a:gd name="connsiteY77" fmla="*/ 850900 h 3086100"/>
              <a:gd name="connsiteX78" fmla="*/ 2532140 w 3154934"/>
              <a:gd name="connsiteY78" fmla="*/ 736600 h 3086100"/>
              <a:gd name="connsiteX79" fmla="*/ 2519440 w 3154934"/>
              <a:gd name="connsiteY79" fmla="*/ 698500 h 3086100"/>
              <a:gd name="connsiteX80" fmla="*/ 2481340 w 3154934"/>
              <a:gd name="connsiteY80" fmla="*/ 673100 h 3086100"/>
              <a:gd name="connsiteX81" fmla="*/ 2265440 w 3154934"/>
              <a:gd name="connsiteY81" fmla="*/ 622300 h 3086100"/>
              <a:gd name="connsiteX82" fmla="*/ 2163840 w 3154934"/>
              <a:gd name="connsiteY82" fmla="*/ 596900 h 3086100"/>
              <a:gd name="connsiteX83" fmla="*/ 2113040 w 3154934"/>
              <a:gd name="connsiteY83" fmla="*/ 584200 h 3086100"/>
              <a:gd name="connsiteX84" fmla="*/ 2036840 w 3154934"/>
              <a:gd name="connsiteY84" fmla="*/ 571500 h 3086100"/>
              <a:gd name="connsiteX85" fmla="*/ 1973340 w 3154934"/>
              <a:gd name="connsiteY85" fmla="*/ 546100 h 3086100"/>
              <a:gd name="connsiteX86" fmla="*/ 1960640 w 3154934"/>
              <a:gd name="connsiteY86" fmla="*/ 508000 h 3086100"/>
              <a:gd name="connsiteX87" fmla="*/ 1871740 w 3154934"/>
              <a:gd name="connsiteY87" fmla="*/ 419100 h 3086100"/>
              <a:gd name="connsiteX88" fmla="*/ 1846340 w 3154934"/>
              <a:gd name="connsiteY88" fmla="*/ 381000 h 3086100"/>
              <a:gd name="connsiteX89" fmla="*/ 1808240 w 3154934"/>
              <a:gd name="connsiteY89" fmla="*/ 292100 h 3086100"/>
              <a:gd name="connsiteX90" fmla="*/ 1757440 w 3154934"/>
              <a:gd name="connsiteY90" fmla="*/ 254000 h 3086100"/>
              <a:gd name="connsiteX91" fmla="*/ 1744740 w 3154934"/>
              <a:gd name="connsiteY91" fmla="*/ 215900 h 3086100"/>
              <a:gd name="connsiteX92" fmla="*/ 1617740 w 3154934"/>
              <a:gd name="connsiteY92" fmla="*/ 139700 h 3086100"/>
              <a:gd name="connsiteX93" fmla="*/ 1579640 w 3154934"/>
              <a:gd name="connsiteY93" fmla="*/ 127000 h 3086100"/>
              <a:gd name="connsiteX94" fmla="*/ 1528840 w 3154934"/>
              <a:gd name="connsiteY94" fmla="*/ 88900 h 3086100"/>
              <a:gd name="connsiteX95" fmla="*/ 1490740 w 3154934"/>
              <a:gd name="connsiteY95" fmla="*/ 50800 h 3086100"/>
              <a:gd name="connsiteX96" fmla="*/ 1414540 w 3154934"/>
              <a:gd name="connsiteY96" fmla="*/ 25400 h 3086100"/>
              <a:gd name="connsiteX97" fmla="*/ 1300240 w 3154934"/>
              <a:gd name="connsiteY97" fmla="*/ 0 h 3086100"/>
              <a:gd name="connsiteX98" fmla="*/ 1173240 w 3154934"/>
              <a:gd name="connsiteY98" fmla="*/ 12700 h 3086100"/>
              <a:gd name="connsiteX99" fmla="*/ 1084340 w 3154934"/>
              <a:gd name="connsiteY99" fmla="*/ 63500 h 3086100"/>
              <a:gd name="connsiteX100" fmla="*/ 1033540 w 3154934"/>
              <a:gd name="connsiteY100" fmla="*/ 88900 h 3086100"/>
              <a:gd name="connsiteX101" fmla="*/ 944640 w 3154934"/>
              <a:gd name="connsiteY101" fmla="*/ 114300 h 3086100"/>
              <a:gd name="connsiteX102" fmla="*/ 754140 w 3154934"/>
              <a:gd name="connsiteY102" fmla="*/ 139700 h 3086100"/>
              <a:gd name="connsiteX103" fmla="*/ 449340 w 3154934"/>
              <a:gd name="connsiteY103" fmla="*/ 152400 h 3086100"/>
              <a:gd name="connsiteX104" fmla="*/ 411240 w 3154934"/>
              <a:gd name="connsiteY104" fmla="*/ 177800 h 3086100"/>
              <a:gd name="connsiteX105" fmla="*/ 360440 w 3154934"/>
              <a:gd name="connsiteY105" fmla="*/ 203200 h 3086100"/>
              <a:gd name="connsiteX106" fmla="*/ 309640 w 3154934"/>
              <a:gd name="connsiteY106" fmla="*/ 254000 h 3086100"/>
              <a:gd name="connsiteX107" fmla="*/ 208040 w 3154934"/>
              <a:gd name="connsiteY107" fmla="*/ 330200 h 3086100"/>
              <a:gd name="connsiteX108" fmla="*/ 93740 w 3154934"/>
              <a:gd name="connsiteY108" fmla="*/ 495300 h 3086100"/>
              <a:gd name="connsiteX109" fmla="*/ 68340 w 3154934"/>
              <a:gd name="connsiteY109" fmla="*/ 558800 h 3086100"/>
              <a:gd name="connsiteX110" fmla="*/ 42940 w 3154934"/>
              <a:gd name="connsiteY110" fmla="*/ 609600 h 3086100"/>
              <a:gd name="connsiteX111" fmla="*/ 30240 w 3154934"/>
              <a:gd name="connsiteY111" fmla="*/ 673100 h 3086100"/>
              <a:gd name="connsiteX112" fmla="*/ 4840 w 3154934"/>
              <a:gd name="connsiteY112" fmla="*/ 774700 h 3086100"/>
              <a:gd name="connsiteX113" fmla="*/ 42940 w 3154934"/>
              <a:gd name="connsiteY113" fmla="*/ 952500 h 3086100"/>
              <a:gd name="connsiteX114" fmla="*/ 55640 w 3154934"/>
              <a:gd name="connsiteY114" fmla="*/ 1003300 h 3086100"/>
              <a:gd name="connsiteX115" fmla="*/ 106440 w 3154934"/>
              <a:gd name="connsiteY115" fmla="*/ 1066800 h 3086100"/>
              <a:gd name="connsiteX116" fmla="*/ 157240 w 3154934"/>
              <a:gd name="connsiteY116" fmla="*/ 1117600 h 3086100"/>
              <a:gd name="connsiteX117" fmla="*/ 195340 w 3154934"/>
              <a:gd name="connsiteY117" fmla="*/ 1155700 h 3086100"/>
              <a:gd name="connsiteX118" fmla="*/ 309640 w 3154934"/>
              <a:gd name="connsiteY118" fmla="*/ 1181100 h 3086100"/>
              <a:gd name="connsiteX119" fmla="*/ 360440 w 3154934"/>
              <a:gd name="connsiteY119" fmla="*/ 1206500 h 3086100"/>
              <a:gd name="connsiteX120" fmla="*/ 398540 w 3154934"/>
              <a:gd name="connsiteY120" fmla="*/ 1320800 h 3086100"/>
              <a:gd name="connsiteX121" fmla="*/ 385840 w 3154934"/>
              <a:gd name="connsiteY121" fmla="*/ 1536700 h 3086100"/>
              <a:gd name="connsiteX122" fmla="*/ 309640 w 3154934"/>
              <a:gd name="connsiteY122" fmla="*/ 1714500 h 3086100"/>
              <a:gd name="connsiteX123" fmla="*/ 296940 w 3154934"/>
              <a:gd name="connsiteY123" fmla="*/ 17907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154934" h="3086100">
                <a:moveTo>
                  <a:pt x="309640" y="1714500"/>
                </a:moveTo>
                <a:cubicBezTo>
                  <a:pt x="313873" y="1744133"/>
                  <a:pt x="311223" y="1775607"/>
                  <a:pt x="322340" y="1803400"/>
                </a:cubicBezTo>
                <a:cubicBezTo>
                  <a:pt x="329010" y="1820076"/>
                  <a:pt x="348942" y="1827702"/>
                  <a:pt x="360440" y="1841500"/>
                </a:cubicBezTo>
                <a:cubicBezTo>
                  <a:pt x="370211" y="1853226"/>
                  <a:pt x="375047" y="1868807"/>
                  <a:pt x="385840" y="1879600"/>
                </a:cubicBezTo>
                <a:cubicBezTo>
                  <a:pt x="396633" y="1890393"/>
                  <a:pt x="412214" y="1895229"/>
                  <a:pt x="423940" y="1905000"/>
                </a:cubicBezTo>
                <a:cubicBezTo>
                  <a:pt x="437738" y="1916498"/>
                  <a:pt x="449340" y="1930400"/>
                  <a:pt x="462040" y="1943100"/>
                </a:cubicBezTo>
                <a:cubicBezTo>
                  <a:pt x="517073" y="1938867"/>
                  <a:pt x="573808" y="1944622"/>
                  <a:pt x="627140" y="1930400"/>
                </a:cubicBezTo>
                <a:cubicBezTo>
                  <a:pt x="641888" y="1926467"/>
                  <a:pt x="643668" y="1904720"/>
                  <a:pt x="652540" y="1892300"/>
                </a:cubicBezTo>
                <a:cubicBezTo>
                  <a:pt x="664843" y="1875076"/>
                  <a:pt x="678337" y="1858724"/>
                  <a:pt x="690640" y="1841500"/>
                </a:cubicBezTo>
                <a:cubicBezTo>
                  <a:pt x="699512" y="1829080"/>
                  <a:pt x="704121" y="1812935"/>
                  <a:pt x="716040" y="1803400"/>
                </a:cubicBezTo>
                <a:cubicBezTo>
                  <a:pt x="726493" y="1795037"/>
                  <a:pt x="742166" y="1796687"/>
                  <a:pt x="754140" y="1790700"/>
                </a:cubicBezTo>
                <a:cubicBezTo>
                  <a:pt x="767792" y="1783874"/>
                  <a:pt x="779540" y="1773767"/>
                  <a:pt x="792240" y="1765300"/>
                </a:cubicBezTo>
                <a:cubicBezTo>
                  <a:pt x="821873" y="1773767"/>
                  <a:pt x="852176" y="1780168"/>
                  <a:pt x="881140" y="1790700"/>
                </a:cubicBezTo>
                <a:cubicBezTo>
                  <a:pt x="898932" y="1797170"/>
                  <a:pt x="914539" y="1808642"/>
                  <a:pt x="931940" y="1816100"/>
                </a:cubicBezTo>
                <a:cubicBezTo>
                  <a:pt x="944245" y="1821373"/>
                  <a:pt x="957340" y="1824567"/>
                  <a:pt x="970040" y="1828800"/>
                </a:cubicBezTo>
                <a:cubicBezTo>
                  <a:pt x="982321" y="1841081"/>
                  <a:pt x="1038987" y="1891105"/>
                  <a:pt x="1046240" y="1917700"/>
                </a:cubicBezTo>
                <a:cubicBezTo>
                  <a:pt x="1055220" y="1950628"/>
                  <a:pt x="1054707" y="1985433"/>
                  <a:pt x="1058940" y="2019300"/>
                </a:cubicBezTo>
                <a:cubicBezTo>
                  <a:pt x="1054707" y="2074333"/>
                  <a:pt x="1053086" y="2129630"/>
                  <a:pt x="1046240" y="2184400"/>
                </a:cubicBezTo>
                <a:cubicBezTo>
                  <a:pt x="1044580" y="2197684"/>
                  <a:pt x="1038813" y="2210195"/>
                  <a:pt x="1033540" y="2222500"/>
                </a:cubicBezTo>
                <a:cubicBezTo>
                  <a:pt x="1015620" y="2264313"/>
                  <a:pt x="1004604" y="2270161"/>
                  <a:pt x="995440" y="2311400"/>
                </a:cubicBezTo>
                <a:cubicBezTo>
                  <a:pt x="989854" y="2336537"/>
                  <a:pt x="986382" y="2362108"/>
                  <a:pt x="982740" y="2387600"/>
                </a:cubicBezTo>
                <a:cubicBezTo>
                  <a:pt x="977913" y="2421387"/>
                  <a:pt x="978318" y="2456089"/>
                  <a:pt x="970040" y="2489200"/>
                </a:cubicBezTo>
                <a:cubicBezTo>
                  <a:pt x="965448" y="2507567"/>
                  <a:pt x="953107" y="2523067"/>
                  <a:pt x="944640" y="2540000"/>
                </a:cubicBezTo>
                <a:cubicBezTo>
                  <a:pt x="940407" y="2578100"/>
                  <a:pt x="936695" y="2616262"/>
                  <a:pt x="931940" y="2654300"/>
                </a:cubicBezTo>
                <a:cubicBezTo>
                  <a:pt x="921945" y="2734262"/>
                  <a:pt x="903866" y="2785978"/>
                  <a:pt x="931940" y="2870200"/>
                </a:cubicBezTo>
                <a:cubicBezTo>
                  <a:pt x="936767" y="2884680"/>
                  <a:pt x="959247" y="2884807"/>
                  <a:pt x="970040" y="2895600"/>
                </a:cubicBezTo>
                <a:cubicBezTo>
                  <a:pt x="985007" y="2910567"/>
                  <a:pt x="993173" y="2931433"/>
                  <a:pt x="1008140" y="2946400"/>
                </a:cubicBezTo>
                <a:cubicBezTo>
                  <a:pt x="1027307" y="2965567"/>
                  <a:pt x="1051380" y="2979191"/>
                  <a:pt x="1071640" y="2997200"/>
                </a:cubicBezTo>
                <a:cubicBezTo>
                  <a:pt x="1111815" y="3032911"/>
                  <a:pt x="1116166" y="3051213"/>
                  <a:pt x="1160540" y="3073400"/>
                </a:cubicBezTo>
                <a:cubicBezTo>
                  <a:pt x="1172514" y="3079387"/>
                  <a:pt x="1185940" y="3081867"/>
                  <a:pt x="1198640" y="3086100"/>
                </a:cubicBezTo>
                <a:cubicBezTo>
                  <a:pt x="1224040" y="3081867"/>
                  <a:pt x="1250411" y="3081543"/>
                  <a:pt x="1274840" y="3073400"/>
                </a:cubicBezTo>
                <a:cubicBezTo>
                  <a:pt x="1326221" y="3056273"/>
                  <a:pt x="1306234" y="3048712"/>
                  <a:pt x="1325640" y="3009900"/>
                </a:cubicBezTo>
                <a:cubicBezTo>
                  <a:pt x="1332466" y="2996248"/>
                  <a:pt x="1342573" y="2984500"/>
                  <a:pt x="1351040" y="2971800"/>
                </a:cubicBezTo>
                <a:cubicBezTo>
                  <a:pt x="1362147" y="2838516"/>
                  <a:pt x="1342118" y="2850888"/>
                  <a:pt x="1389140" y="2768600"/>
                </a:cubicBezTo>
                <a:cubicBezTo>
                  <a:pt x="1396713" y="2755348"/>
                  <a:pt x="1402621" y="2740035"/>
                  <a:pt x="1414540" y="2730500"/>
                </a:cubicBezTo>
                <a:cubicBezTo>
                  <a:pt x="1424993" y="2722137"/>
                  <a:pt x="1439940" y="2722033"/>
                  <a:pt x="1452640" y="2717800"/>
                </a:cubicBezTo>
                <a:cubicBezTo>
                  <a:pt x="1515703" y="2623205"/>
                  <a:pt x="1434652" y="2739386"/>
                  <a:pt x="1516140" y="2641600"/>
                </a:cubicBezTo>
                <a:cubicBezTo>
                  <a:pt x="1525911" y="2629874"/>
                  <a:pt x="1529814" y="2613271"/>
                  <a:pt x="1541540" y="2603500"/>
                </a:cubicBezTo>
                <a:cubicBezTo>
                  <a:pt x="1556084" y="2591380"/>
                  <a:pt x="1576106" y="2587840"/>
                  <a:pt x="1592340" y="2578100"/>
                </a:cubicBezTo>
                <a:cubicBezTo>
                  <a:pt x="1618517" y="2562394"/>
                  <a:pt x="1638924" y="2534704"/>
                  <a:pt x="1668540" y="2527300"/>
                </a:cubicBezTo>
                <a:cubicBezTo>
                  <a:pt x="1811414" y="2491581"/>
                  <a:pt x="1735404" y="2505374"/>
                  <a:pt x="1897140" y="2489200"/>
                </a:cubicBezTo>
                <a:lnTo>
                  <a:pt x="1986040" y="2463800"/>
                </a:lnTo>
                <a:cubicBezTo>
                  <a:pt x="1998862" y="2459953"/>
                  <a:pt x="2014674" y="2460566"/>
                  <a:pt x="2024140" y="2451100"/>
                </a:cubicBezTo>
                <a:cubicBezTo>
                  <a:pt x="2033606" y="2441634"/>
                  <a:pt x="2025947" y="2420781"/>
                  <a:pt x="2036840" y="2413000"/>
                </a:cubicBezTo>
                <a:cubicBezTo>
                  <a:pt x="2058627" y="2397438"/>
                  <a:pt x="2113040" y="2387600"/>
                  <a:pt x="2113040" y="2387600"/>
                </a:cubicBezTo>
                <a:cubicBezTo>
                  <a:pt x="2163840" y="2391833"/>
                  <a:pt x="2214858" y="2393977"/>
                  <a:pt x="2265440" y="2400300"/>
                </a:cubicBezTo>
                <a:cubicBezTo>
                  <a:pt x="2290955" y="2403489"/>
                  <a:pt x="2329035" y="2417265"/>
                  <a:pt x="2354340" y="2425700"/>
                </a:cubicBezTo>
                <a:cubicBezTo>
                  <a:pt x="2383973" y="2446867"/>
                  <a:pt x="2412226" y="2470114"/>
                  <a:pt x="2443240" y="2489200"/>
                </a:cubicBezTo>
                <a:cubicBezTo>
                  <a:pt x="2467425" y="2504083"/>
                  <a:pt x="2494509" y="2513702"/>
                  <a:pt x="2519440" y="2527300"/>
                </a:cubicBezTo>
                <a:cubicBezTo>
                  <a:pt x="2694855" y="2622981"/>
                  <a:pt x="2487478" y="2517669"/>
                  <a:pt x="2633740" y="2590800"/>
                </a:cubicBezTo>
                <a:cubicBezTo>
                  <a:pt x="2680921" y="2584902"/>
                  <a:pt x="2738052" y="2593143"/>
                  <a:pt x="2773440" y="2552700"/>
                </a:cubicBezTo>
                <a:cubicBezTo>
                  <a:pt x="2793542" y="2529726"/>
                  <a:pt x="2824240" y="2476500"/>
                  <a:pt x="2824240" y="2476500"/>
                </a:cubicBezTo>
                <a:cubicBezTo>
                  <a:pt x="2828473" y="2451100"/>
                  <a:pt x="2831354" y="2425437"/>
                  <a:pt x="2836940" y="2400300"/>
                </a:cubicBezTo>
                <a:cubicBezTo>
                  <a:pt x="2839844" y="2387232"/>
                  <a:pt x="2838501" y="2369626"/>
                  <a:pt x="2849640" y="2362200"/>
                </a:cubicBezTo>
                <a:cubicBezTo>
                  <a:pt x="2867601" y="2350226"/>
                  <a:pt x="2892199" y="2354735"/>
                  <a:pt x="2913140" y="2349500"/>
                </a:cubicBezTo>
                <a:cubicBezTo>
                  <a:pt x="2955204" y="2338984"/>
                  <a:pt x="2952091" y="2336232"/>
                  <a:pt x="2989340" y="2311400"/>
                </a:cubicBezTo>
                <a:cubicBezTo>
                  <a:pt x="2997807" y="2298700"/>
                  <a:pt x="3008727" y="2287329"/>
                  <a:pt x="3014740" y="2273300"/>
                </a:cubicBezTo>
                <a:cubicBezTo>
                  <a:pt x="3022562" y="2255048"/>
                  <a:pt x="3036524" y="2173466"/>
                  <a:pt x="3040140" y="2159000"/>
                </a:cubicBezTo>
                <a:cubicBezTo>
                  <a:pt x="3043387" y="2146013"/>
                  <a:pt x="3046339" y="2132602"/>
                  <a:pt x="3052840" y="2120900"/>
                </a:cubicBezTo>
                <a:cubicBezTo>
                  <a:pt x="3075176" y="2080695"/>
                  <a:pt x="3113201" y="2031952"/>
                  <a:pt x="3141740" y="1993900"/>
                </a:cubicBezTo>
                <a:cubicBezTo>
                  <a:pt x="3145973" y="1981200"/>
                  <a:pt x="3154440" y="1969187"/>
                  <a:pt x="3154440" y="1955800"/>
                </a:cubicBezTo>
                <a:cubicBezTo>
                  <a:pt x="3154440" y="1909041"/>
                  <a:pt x="3154934" y="1860959"/>
                  <a:pt x="3141740" y="1816100"/>
                </a:cubicBezTo>
                <a:cubicBezTo>
                  <a:pt x="3116545" y="1730436"/>
                  <a:pt x="3100380" y="1744411"/>
                  <a:pt x="3040140" y="1727200"/>
                </a:cubicBezTo>
                <a:cubicBezTo>
                  <a:pt x="3027268" y="1723522"/>
                  <a:pt x="3015027" y="1717747"/>
                  <a:pt x="3002040" y="1714500"/>
                </a:cubicBezTo>
                <a:cubicBezTo>
                  <a:pt x="2966540" y="1705625"/>
                  <a:pt x="2896309" y="1694761"/>
                  <a:pt x="2862340" y="1689100"/>
                </a:cubicBezTo>
                <a:cubicBezTo>
                  <a:pt x="2771748" y="1568310"/>
                  <a:pt x="2881272" y="1720653"/>
                  <a:pt x="2786140" y="1562100"/>
                </a:cubicBezTo>
                <a:cubicBezTo>
                  <a:pt x="2775250" y="1543950"/>
                  <a:pt x="2759258" y="1529249"/>
                  <a:pt x="2748040" y="1511300"/>
                </a:cubicBezTo>
                <a:cubicBezTo>
                  <a:pt x="2738006" y="1495246"/>
                  <a:pt x="2732674" y="1476554"/>
                  <a:pt x="2722640" y="1460500"/>
                </a:cubicBezTo>
                <a:cubicBezTo>
                  <a:pt x="2711422" y="1442551"/>
                  <a:pt x="2694819" y="1428203"/>
                  <a:pt x="2684540" y="1409700"/>
                </a:cubicBezTo>
                <a:cubicBezTo>
                  <a:pt x="2673469" y="1389772"/>
                  <a:pt x="2669335" y="1366590"/>
                  <a:pt x="2659140" y="1346200"/>
                </a:cubicBezTo>
                <a:cubicBezTo>
                  <a:pt x="2652314" y="1332548"/>
                  <a:pt x="2640566" y="1321752"/>
                  <a:pt x="2633740" y="1308100"/>
                </a:cubicBezTo>
                <a:cubicBezTo>
                  <a:pt x="2627753" y="1296126"/>
                  <a:pt x="2627541" y="1281702"/>
                  <a:pt x="2621040" y="1270000"/>
                </a:cubicBezTo>
                <a:cubicBezTo>
                  <a:pt x="2606215" y="1243315"/>
                  <a:pt x="2583892" y="1221104"/>
                  <a:pt x="2570240" y="1193800"/>
                </a:cubicBezTo>
                <a:cubicBezTo>
                  <a:pt x="2561773" y="1176867"/>
                  <a:pt x="2556960" y="1157544"/>
                  <a:pt x="2544840" y="1143000"/>
                </a:cubicBezTo>
                <a:cubicBezTo>
                  <a:pt x="2535069" y="1131274"/>
                  <a:pt x="2519440" y="1126067"/>
                  <a:pt x="2506740" y="1117600"/>
                </a:cubicBezTo>
                <a:cubicBezTo>
                  <a:pt x="2502507" y="1104900"/>
                  <a:pt x="2492828" y="1092832"/>
                  <a:pt x="2494040" y="1079500"/>
                </a:cubicBezTo>
                <a:cubicBezTo>
                  <a:pt x="2500077" y="1013096"/>
                  <a:pt x="2517071" y="992540"/>
                  <a:pt x="2532140" y="939800"/>
                </a:cubicBezTo>
                <a:cubicBezTo>
                  <a:pt x="2564034" y="828172"/>
                  <a:pt x="2527090" y="942251"/>
                  <a:pt x="2557540" y="850900"/>
                </a:cubicBezTo>
                <a:cubicBezTo>
                  <a:pt x="2549073" y="812800"/>
                  <a:pt x="2541606" y="774464"/>
                  <a:pt x="2532140" y="736600"/>
                </a:cubicBezTo>
                <a:cubicBezTo>
                  <a:pt x="2528893" y="723613"/>
                  <a:pt x="2527803" y="708953"/>
                  <a:pt x="2519440" y="698500"/>
                </a:cubicBezTo>
                <a:cubicBezTo>
                  <a:pt x="2509905" y="686581"/>
                  <a:pt x="2495288" y="679299"/>
                  <a:pt x="2481340" y="673100"/>
                </a:cubicBezTo>
                <a:cubicBezTo>
                  <a:pt x="2406234" y="639720"/>
                  <a:pt x="2350173" y="640138"/>
                  <a:pt x="2265440" y="622300"/>
                </a:cubicBezTo>
                <a:cubicBezTo>
                  <a:pt x="2231280" y="615108"/>
                  <a:pt x="2197707" y="605367"/>
                  <a:pt x="2163840" y="596900"/>
                </a:cubicBezTo>
                <a:cubicBezTo>
                  <a:pt x="2146907" y="592667"/>
                  <a:pt x="2130257" y="587069"/>
                  <a:pt x="2113040" y="584200"/>
                </a:cubicBezTo>
                <a:lnTo>
                  <a:pt x="2036840" y="571500"/>
                </a:lnTo>
                <a:cubicBezTo>
                  <a:pt x="2015673" y="563033"/>
                  <a:pt x="1990853" y="560694"/>
                  <a:pt x="1973340" y="546100"/>
                </a:cubicBezTo>
                <a:cubicBezTo>
                  <a:pt x="1963056" y="537530"/>
                  <a:pt x="1967141" y="519702"/>
                  <a:pt x="1960640" y="508000"/>
                </a:cubicBezTo>
                <a:cubicBezTo>
                  <a:pt x="1914324" y="424631"/>
                  <a:pt x="1933578" y="439713"/>
                  <a:pt x="1871740" y="419100"/>
                </a:cubicBezTo>
                <a:cubicBezTo>
                  <a:pt x="1863273" y="406400"/>
                  <a:pt x="1852353" y="395029"/>
                  <a:pt x="1846340" y="381000"/>
                </a:cubicBezTo>
                <a:cubicBezTo>
                  <a:pt x="1824480" y="329993"/>
                  <a:pt x="1848095" y="331955"/>
                  <a:pt x="1808240" y="292100"/>
                </a:cubicBezTo>
                <a:cubicBezTo>
                  <a:pt x="1793273" y="277133"/>
                  <a:pt x="1774373" y="266700"/>
                  <a:pt x="1757440" y="254000"/>
                </a:cubicBezTo>
                <a:cubicBezTo>
                  <a:pt x="1753207" y="241300"/>
                  <a:pt x="1754206" y="225366"/>
                  <a:pt x="1744740" y="215900"/>
                </a:cubicBezTo>
                <a:cubicBezTo>
                  <a:pt x="1722169" y="193329"/>
                  <a:pt x="1652816" y="154732"/>
                  <a:pt x="1617740" y="139700"/>
                </a:cubicBezTo>
                <a:cubicBezTo>
                  <a:pt x="1605435" y="134427"/>
                  <a:pt x="1592340" y="131233"/>
                  <a:pt x="1579640" y="127000"/>
                </a:cubicBezTo>
                <a:cubicBezTo>
                  <a:pt x="1562707" y="114300"/>
                  <a:pt x="1544911" y="102675"/>
                  <a:pt x="1528840" y="88900"/>
                </a:cubicBezTo>
                <a:cubicBezTo>
                  <a:pt x="1515203" y="77211"/>
                  <a:pt x="1506440" y="59522"/>
                  <a:pt x="1490740" y="50800"/>
                </a:cubicBezTo>
                <a:cubicBezTo>
                  <a:pt x="1467335" y="37797"/>
                  <a:pt x="1439940" y="33867"/>
                  <a:pt x="1414540" y="25400"/>
                </a:cubicBezTo>
                <a:cubicBezTo>
                  <a:pt x="1352011" y="4557"/>
                  <a:pt x="1389645" y="14901"/>
                  <a:pt x="1300240" y="0"/>
                </a:cubicBezTo>
                <a:cubicBezTo>
                  <a:pt x="1257907" y="4233"/>
                  <a:pt x="1214840" y="3786"/>
                  <a:pt x="1173240" y="12700"/>
                </a:cubicBezTo>
                <a:cubicBezTo>
                  <a:pt x="1142537" y="19279"/>
                  <a:pt x="1110983" y="48276"/>
                  <a:pt x="1084340" y="63500"/>
                </a:cubicBezTo>
                <a:cubicBezTo>
                  <a:pt x="1067902" y="72893"/>
                  <a:pt x="1050941" y="81442"/>
                  <a:pt x="1033540" y="88900"/>
                </a:cubicBezTo>
                <a:cubicBezTo>
                  <a:pt x="1013496" y="97490"/>
                  <a:pt x="963296" y="110908"/>
                  <a:pt x="944640" y="114300"/>
                </a:cubicBezTo>
                <a:cubicBezTo>
                  <a:pt x="922336" y="118355"/>
                  <a:pt x="770989" y="138647"/>
                  <a:pt x="754140" y="139700"/>
                </a:cubicBezTo>
                <a:cubicBezTo>
                  <a:pt x="652650" y="146043"/>
                  <a:pt x="550940" y="148167"/>
                  <a:pt x="449340" y="152400"/>
                </a:cubicBezTo>
                <a:cubicBezTo>
                  <a:pt x="436640" y="160867"/>
                  <a:pt x="424492" y="170227"/>
                  <a:pt x="411240" y="177800"/>
                </a:cubicBezTo>
                <a:cubicBezTo>
                  <a:pt x="394802" y="187193"/>
                  <a:pt x="375586" y="191841"/>
                  <a:pt x="360440" y="203200"/>
                </a:cubicBezTo>
                <a:cubicBezTo>
                  <a:pt x="341282" y="217568"/>
                  <a:pt x="328037" y="238669"/>
                  <a:pt x="309640" y="254000"/>
                </a:cubicBezTo>
                <a:cubicBezTo>
                  <a:pt x="277119" y="281101"/>
                  <a:pt x="233440" y="296333"/>
                  <a:pt x="208040" y="330200"/>
                </a:cubicBezTo>
                <a:cubicBezTo>
                  <a:pt x="168376" y="383085"/>
                  <a:pt x="123680" y="435420"/>
                  <a:pt x="93740" y="495300"/>
                </a:cubicBezTo>
                <a:cubicBezTo>
                  <a:pt x="83545" y="515690"/>
                  <a:pt x="77599" y="537968"/>
                  <a:pt x="68340" y="558800"/>
                </a:cubicBezTo>
                <a:cubicBezTo>
                  <a:pt x="60651" y="576100"/>
                  <a:pt x="51407" y="592667"/>
                  <a:pt x="42940" y="609600"/>
                </a:cubicBezTo>
                <a:cubicBezTo>
                  <a:pt x="38707" y="630767"/>
                  <a:pt x="35094" y="652067"/>
                  <a:pt x="30240" y="673100"/>
                </a:cubicBezTo>
                <a:cubicBezTo>
                  <a:pt x="22390" y="707115"/>
                  <a:pt x="4840" y="774700"/>
                  <a:pt x="4840" y="774700"/>
                </a:cubicBezTo>
                <a:cubicBezTo>
                  <a:pt x="25612" y="961646"/>
                  <a:pt x="0" y="823680"/>
                  <a:pt x="42940" y="952500"/>
                </a:cubicBezTo>
                <a:cubicBezTo>
                  <a:pt x="48460" y="969059"/>
                  <a:pt x="47163" y="988042"/>
                  <a:pt x="55640" y="1003300"/>
                </a:cubicBezTo>
                <a:cubicBezTo>
                  <a:pt x="68804" y="1026995"/>
                  <a:pt x="89507" y="1045633"/>
                  <a:pt x="106440" y="1066800"/>
                </a:cubicBezTo>
                <a:cubicBezTo>
                  <a:pt x="130630" y="1139371"/>
                  <a:pt x="99183" y="1078895"/>
                  <a:pt x="157240" y="1117600"/>
                </a:cubicBezTo>
                <a:cubicBezTo>
                  <a:pt x="172184" y="1127563"/>
                  <a:pt x="180396" y="1145737"/>
                  <a:pt x="195340" y="1155700"/>
                </a:cubicBezTo>
                <a:cubicBezTo>
                  <a:pt x="216183" y="1169595"/>
                  <a:pt x="300420" y="1179563"/>
                  <a:pt x="309640" y="1181100"/>
                </a:cubicBezTo>
                <a:cubicBezTo>
                  <a:pt x="326573" y="1189567"/>
                  <a:pt x="348119" y="1192126"/>
                  <a:pt x="360440" y="1206500"/>
                </a:cubicBezTo>
                <a:cubicBezTo>
                  <a:pt x="377319" y="1226192"/>
                  <a:pt x="391798" y="1293833"/>
                  <a:pt x="398540" y="1320800"/>
                </a:cubicBezTo>
                <a:cubicBezTo>
                  <a:pt x="394307" y="1392767"/>
                  <a:pt x="395164" y="1465214"/>
                  <a:pt x="385840" y="1536700"/>
                </a:cubicBezTo>
                <a:cubicBezTo>
                  <a:pt x="371821" y="1644176"/>
                  <a:pt x="339385" y="1595521"/>
                  <a:pt x="309640" y="1714500"/>
                </a:cubicBezTo>
                <a:cubicBezTo>
                  <a:pt x="294887" y="1773514"/>
                  <a:pt x="296940" y="1747846"/>
                  <a:pt x="296940" y="1790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Forecast updates planned for:</a:t>
            </a:r>
          </a:p>
          <a:p>
            <a:pPr lvl="1"/>
            <a:r>
              <a:rPr lang="en-US" sz="2000" dirty="0" smtClean="0"/>
              <a:t>4/5, 4/</a:t>
            </a:r>
            <a:r>
              <a:rPr lang="en-US" sz="2000" dirty="0" smtClean="0"/>
              <a:t>19, </a:t>
            </a:r>
            <a:r>
              <a:rPr lang="en-US" sz="2000" dirty="0" smtClean="0"/>
              <a:t>4/</a:t>
            </a:r>
            <a:r>
              <a:rPr lang="en-US" sz="2000" dirty="0" smtClean="0"/>
              <a:t>26 (done), </a:t>
            </a:r>
            <a:r>
              <a:rPr lang="en-US" sz="2000" dirty="0" smtClean="0"/>
              <a:t>5/5, 5/10, 5/17, 5/24</a:t>
            </a:r>
          </a:p>
          <a:p>
            <a:r>
              <a:rPr lang="en-US" sz="2000" dirty="0" smtClean="0"/>
              <a:t>Webinars: 4/20,4/27,5/11</a:t>
            </a:r>
          </a:p>
          <a:p>
            <a:r>
              <a:rPr lang="en-US" sz="2000" dirty="0" smtClean="0"/>
              <a:t>“beta” website developments:</a:t>
            </a:r>
          </a:p>
          <a:p>
            <a:pPr lvl="1"/>
            <a:r>
              <a:rPr lang="en-US" sz="2000" dirty="0" smtClean="0"/>
              <a:t>SNOTEL percentiles</a:t>
            </a:r>
          </a:p>
          <a:p>
            <a:pPr lvl="1"/>
            <a:r>
              <a:rPr lang="en-US" sz="2000" dirty="0" smtClean="0"/>
              <a:t>Simplified peak flow </a:t>
            </a:r>
            <a:r>
              <a:rPr lang="en-US" sz="2000" dirty="0" smtClean="0"/>
              <a:t>chart</a:t>
            </a:r>
          </a:p>
          <a:p>
            <a:pPr lvl="1"/>
            <a:r>
              <a:rPr lang="en-US" sz="2000" dirty="0" smtClean="0"/>
              <a:t>Publication referencing forecasts above historic peaks</a:t>
            </a:r>
          </a:p>
          <a:p>
            <a:pPr lvl="1"/>
            <a:r>
              <a:rPr lang="en-US" sz="2000" dirty="0" smtClean="0"/>
              <a:t>New peak flow forecast points added</a:t>
            </a:r>
          </a:p>
          <a:p>
            <a:r>
              <a:rPr lang="en-US" sz="2000" dirty="0" smtClean="0"/>
              <a:t>In progress: instantaneous peaks (</a:t>
            </a:r>
            <a:r>
              <a:rPr lang="en-US" sz="2000" dirty="0" err="1" smtClean="0"/>
              <a:t>vs</a:t>
            </a:r>
            <a:r>
              <a:rPr lang="en-US" sz="2000" dirty="0" smtClean="0"/>
              <a:t> mean daily)</a:t>
            </a:r>
          </a:p>
          <a:p>
            <a:r>
              <a:rPr lang="en-US" sz="2000" dirty="0" smtClean="0"/>
              <a:t>Discussion:</a:t>
            </a:r>
            <a:endParaRPr lang="en-US" sz="2000" dirty="0" smtClean="0"/>
          </a:p>
          <a:p>
            <a:pPr lvl="1"/>
            <a:r>
              <a:rPr lang="en-US" sz="2000" dirty="0" smtClean="0"/>
              <a:t>Anything else you need??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News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5634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Smith</a:t>
            </a: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Upcoming:</a:t>
            </a: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Weekly ESP model guidance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Email product updates via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govdelivery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(can add more products /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webpages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upon request)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Changes to CBRFC webpage: www.cbrfc.noaa.gov/gmap/gmap3.php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Blog (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blog.citizen.apps.gov/cbrfc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1066800"/>
            <a:ext cx="435016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6800"/>
            <a:ext cx="3394428" cy="1143000"/>
          </a:xfrm>
        </p:spPr>
        <p:txBody>
          <a:bodyPr/>
          <a:lstStyle/>
          <a:p>
            <a:r>
              <a:rPr lang="en-US" dirty="0" smtClean="0"/>
              <a:t>Precipitation</a:t>
            </a:r>
            <a:br>
              <a:rPr lang="en-US" dirty="0" smtClean="0"/>
            </a:br>
            <a:r>
              <a:rPr lang="en-US" dirty="0" smtClean="0"/>
              <a:t>April 6-20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38079" cy="3517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428" y="3117850"/>
            <a:ext cx="5749572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68361" cy="3765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4343400"/>
            <a:ext cx="33944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Precipitation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April 20-27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0" y="3765550"/>
            <a:ext cx="5378450" cy="3092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59006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</a:t>
            </a:r>
            <a:r>
              <a:rPr lang="en-US" dirty="0" smtClean="0"/>
              <a:t>7 					April </a:t>
            </a:r>
            <a:r>
              <a:rPr lang="en-US" dirty="0" smtClean="0"/>
              <a:t>20</a:t>
            </a:r>
            <a:r>
              <a:rPr lang="en-US" dirty="0" smtClean="0"/>
              <a:t> 						A</a:t>
            </a:r>
            <a:r>
              <a:rPr lang="en-US" dirty="0" smtClean="0"/>
              <a:t>pril 27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923926"/>
            <a:ext cx="4343399" cy="382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26937"/>
            <a:ext cx="3785718" cy="3825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663" y="1513165"/>
            <a:ext cx="3415337" cy="362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799" y="685800"/>
            <a:ext cx="3105001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3671706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</a:t>
            </a:r>
            <a:r>
              <a:rPr lang="en-US" dirty="0" smtClean="0"/>
              <a:t> 						April 20						April 27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85800"/>
            <a:ext cx="315511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5261710" cy="6069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71 sites showing highest value for today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24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229 sites with 10+ years of record; 71/229 or 31% of sites with daily record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15835</TotalTime>
  <Words>927</Words>
  <Application>Microsoft Macintosh PowerPoint</Application>
  <PresentationFormat>On-screen Show (4:3)</PresentationFormat>
  <Paragraphs>122</Paragraphs>
  <Slides>38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CBRFC April 2011 mid-month Peak Flow Forecast Webinar</vt:lpstr>
      <vt:lpstr>Outline</vt:lpstr>
      <vt:lpstr>Slide 3</vt:lpstr>
      <vt:lpstr>Precipitation April 6-20</vt:lpstr>
      <vt:lpstr>Slide 5</vt:lpstr>
      <vt:lpstr>Slide 6</vt:lpstr>
      <vt:lpstr>Slide 7</vt:lpstr>
      <vt:lpstr>Slide 8</vt:lpstr>
      <vt:lpstr>Slide 9</vt:lpstr>
      <vt:lpstr>Slide 10</vt:lpstr>
      <vt:lpstr>Slide 11</vt:lpstr>
      <vt:lpstr>Snow: Upper Green Basin (above Flaming Gorge)</vt:lpstr>
      <vt:lpstr>Snow: Colorado Mainstem (above Cameo)</vt:lpstr>
      <vt:lpstr>Snow: Gunnison Basin</vt:lpstr>
      <vt:lpstr>Snow: San Juan Basin</vt:lpstr>
      <vt:lpstr>Snow: Six Creeks in Salt Lake County</vt:lpstr>
      <vt:lpstr>Snow Maps</vt:lpstr>
      <vt:lpstr>Forecast Precipitation</vt:lpstr>
      <vt:lpstr>Soil Moisture</vt:lpstr>
      <vt:lpstr>What is a Peak Flow Forecast?</vt:lpstr>
      <vt:lpstr>Spring Weather Really Matters</vt:lpstr>
      <vt:lpstr>April 26 Peak Flow Forecasts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Peak Flow Publication</vt:lpstr>
      <vt:lpstr>Slide 34</vt:lpstr>
      <vt:lpstr>Slide 35</vt:lpstr>
      <vt:lpstr>Peak Flow Forecasts</vt:lpstr>
      <vt:lpstr>CBRFC News</vt:lpstr>
      <vt:lpstr>Slide 38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43</cp:revision>
  <dcterms:created xsi:type="dcterms:W3CDTF">2011-04-27T14:43:34Z</dcterms:created>
  <dcterms:modified xsi:type="dcterms:W3CDTF">2011-04-27T16:53:21Z</dcterms:modified>
</cp:coreProperties>
</file>