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353" r:id="rId4"/>
    <p:sldId id="299" r:id="rId5"/>
    <p:sldId id="363" r:id="rId6"/>
    <p:sldId id="394" r:id="rId7"/>
    <p:sldId id="259" r:id="rId8"/>
    <p:sldId id="321" r:id="rId9"/>
    <p:sldId id="348" r:id="rId10"/>
    <p:sldId id="349" r:id="rId11"/>
    <p:sldId id="387" r:id="rId12"/>
    <p:sldId id="344" r:id="rId13"/>
    <p:sldId id="262" r:id="rId14"/>
    <p:sldId id="284" r:id="rId15"/>
    <p:sldId id="397" r:id="rId16"/>
    <p:sldId id="354" r:id="rId17"/>
    <p:sldId id="301" r:id="rId18"/>
    <p:sldId id="285" r:id="rId19"/>
    <p:sldId id="287" r:id="rId20"/>
    <p:sldId id="355" r:id="rId21"/>
    <p:sldId id="356" r:id="rId22"/>
    <p:sldId id="281" r:id="rId23"/>
    <p:sldId id="366" r:id="rId24"/>
    <p:sldId id="398" r:id="rId25"/>
    <p:sldId id="399" r:id="rId26"/>
    <p:sldId id="403" r:id="rId27"/>
    <p:sldId id="400" r:id="rId28"/>
    <p:sldId id="401" r:id="rId29"/>
    <p:sldId id="402" r:id="rId30"/>
    <p:sldId id="393" r:id="rId31"/>
    <p:sldId id="266" r:id="rId32"/>
    <p:sldId id="364" r:id="rId33"/>
    <p:sldId id="391" r:id="rId34"/>
    <p:sldId id="342" r:id="rId35"/>
    <p:sldId id="326" r:id="rId36"/>
    <p:sldId id="395" r:id="rId37"/>
    <p:sldId id="368" r:id="rId38"/>
    <p:sldId id="369" r:id="rId39"/>
    <p:sldId id="358" r:id="rId40"/>
    <p:sldId id="419" r:id="rId41"/>
    <p:sldId id="420" r:id="rId42"/>
    <p:sldId id="330" r:id="rId43"/>
    <p:sldId id="331" r:id="rId44"/>
    <p:sldId id="406" r:id="rId45"/>
    <p:sldId id="332" r:id="rId46"/>
    <p:sldId id="404" r:id="rId47"/>
    <p:sldId id="405" r:id="rId48"/>
    <p:sldId id="333" r:id="rId49"/>
    <p:sldId id="407" r:id="rId50"/>
    <p:sldId id="408" r:id="rId51"/>
    <p:sldId id="409" r:id="rId52"/>
    <p:sldId id="410" r:id="rId53"/>
    <p:sldId id="337" r:id="rId54"/>
    <p:sldId id="411" r:id="rId55"/>
    <p:sldId id="412" r:id="rId56"/>
    <p:sldId id="413" r:id="rId57"/>
    <p:sldId id="414" r:id="rId58"/>
    <p:sldId id="415" r:id="rId59"/>
    <p:sldId id="417" r:id="rId60"/>
    <p:sldId id="416" r:id="rId61"/>
    <p:sldId id="418" r:id="rId62"/>
    <p:sldId id="375" r:id="rId63"/>
    <p:sldId id="390" r:id="rId64"/>
    <p:sldId id="373" r:id="rId65"/>
    <p:sldId id="325" r:id="rId66"/>
    <p:sldId id="392" r:id="rId67"/>
    <p:sldId id="290" r:id="rId68"/>
    <p:sldId id="280" r:id="rId6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0" autoAdjust="0"/>
    <p:restoredTop sz="94660"/>
  </p:normalViewPr>
  <p:slideViewPr>
    <p:cSldViewPr snapToObjects="1">
      <p:cViewPr>
        <p:scale>
          <a:sx n="100" d="100"/>
          <a:sy n="100" d="100"/>
        </p:scale>
        <p:origin x="-2416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theme" Target="theme/theme1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AAAC7285-C30C-1D42-9C56-13A3207C2838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83CE0A97-5E03-FA4A-991E-B9E081965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5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85CED-3647-7F4C-A769-0ACB1CBF1D9B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E08A3-4546-E641-B2C1-24F99E509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81CB-4E24-BC4C-8DED-C965563BA065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7F14-404E-734A-8518-0C65AA044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EE33-FFB8-D541-A3A9-EEC9D192BF63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A7FB-0820-FD48-9CE6-220CECFD2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998E6-6F62-874E-953A-D8B20820BB54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BF0ED-DCD2-EC44-91BA-FEEB83473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8BC3-140A-C644-80CB-BBF0C2E13E27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6FDA-B094-8D43-BAA6-E53A7841E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B2A20-3CA8-F742-9EB8-EECAE79849C0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D1D45-080D-9548-B65C-536487B31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86E5-3059-6C4A-A6E0-0B758F05FDDF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A9346-FCCF-004F-BEBC-A8E66B896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9BB3D-E530-A24D-9AD4-2612E3C1849D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77D3A-BFB9-6543-9353-D7A75ACA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F65D-F1A8-2848-AD2F-79282A949EF2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3097-78BD-1D40-9484-DF381FD47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ED578-5457-DB43-A1F2-51CFB0DC3221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20766-37A0-8B41-8540-2C3921445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58B1-D14C-0747-9002-D82A2A05EDBC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51C-5578-664F-B428-470BEEA98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7EF51F56-7D18-8146-B905-7EB7CC0E0E8D}" type="datetime1">
              <a:rPr lang="en-US"/>
              <a:pPr>
                <a:defRPr/>
              </a:pPr>
              <a:t>6/22/11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46C6D50F-238B-6A4C-80E2-2EC166527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4" Type="http://schemas.openxmlformats.org/officeDocument/2006/relationships/image" Target="../media/image4.png"/><Relationship Id="rId10" Type="http://schemas.openxmlformats.org/officeDocument/2006/relationships/image" Target="../media/image10.png"/><Relationship Id="rId5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9" Type="http://schemas.openxmlformats.org/officeDocument/2006/relationships/image" Target="../media/image9.png"/><Relationship Id="rId3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pc.noaa.gov" TargetMode="External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c.noaa.gov" TargetMode="External"/><Relationship Id="rId3" Type="http://schemas.openxmlformats.org/officeDocument/2006/relationships/image" Target="../media/image51.png"/><Relationship Id="rId5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hyperlink" Target="mailto:kevin.werner@noa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CBRFC June 22 </a:t>
            </a:r>
            <a:b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Forecast Webinar</a:t>
            </a:r>
            <a:b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/>
            </a:r>
            <a:br>
              <a:rPr lang="en-US" sz="4000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4900" b="1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Please Mute Your Phones: *6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2</a:t>
            </a:r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pm, June 22, 2011</a:t>
            </a:r>
          </a:p>
          <a:p>
            <a:pPr eaLnBrk="1" hangingPunct="1"/>
            <a:endParaRPr lang="en-US" dirty="0" smtClean="0">
              <a:solidFill>
                <a:srgbClr val="898989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r>
              <a:rPr lang="en-US" dirty="0" smtClean="0">
                <a:solidFill>
                  <a:srgbClr val="898989"/>
                </a:solidFill>
                <a:ea typeface="ＭＳ Ｐゴシック" pitchFamily="-105" charset="-128"/>
                <a:cs typeface="ＭＳ Ｐゴシック" pitchFamily="-105" charset="-128"/>
              </a:rPr>
              <a:t>Kevin Werner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52400" y="6432550"/>
            <a:ext cx="8686800" cy="36988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pitchFamily="-105" charset="0"/>
              </a:rPr>
              <a:t>These slides: www.cbrfc.noaa.gov/present/present.php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5729486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229 sites with 10+ years of record</a:t>
            </a:r>
            <a:endParaRPr lang="en-US" dirty="0"/>
          </a:p>
          <a:p>
            <a:r>
              <a:rPr lang="en-US" dirty="0" smtClean="0"/>
              <a:t>87/229 or 38% of sites with daily record as of 5/31</a:t>
            </a:r>
          </a:p>
          <a:p>
            <a:r>
              <a:rPr lang="en-US" dirty="0" smtClean="0"/>
              <a:t>170/229 sites with less than 1” SWE as of 6/22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5765800" cy="5704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137" r="-78137"/>
          <a:stretch>
            <a:fillRect/>
          </a:stretch>
        </p:blipFill>
        <p:spPr>
          <a:xfrm>
            <a:off x="304800" y="12700"/>
            <a:ext cx="12472796" cy="6858000"/>
          </a:xfrm>
        </p:spPr>
      </p:pic>
      <p:grpSp>
        <p:nvGrpSpPr>
          <p:cNvPr id="10" name="Group 9"/>
          <p:cNvGrpSpPr/>
          <p:nvPr/>
        </p:nvGrpSpPr>
        <p:grpSpPr>
          <a:xfrm>
            <a:off x="304800" y="609600"/>
            <a:ext cx="5486400" cy="646331"/>
            <a:chOff x="304800" y="609600"/>
            <a:chExt cx="5486400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304800" y="609600"/>
              <a:ext cx="3352800" cy="646331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% average daily</a:t>
              </a:r>
            </a:p>
            <a:p>
              <a:r>
                <a:rPr lang="en-US" dirty="0" smtClean="0"/>
                <a:t>% average seasonal peak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95800" y="762000"/>
              <a:ext cx="1295400" cy="381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6" idx="3"/>
              <a:endCxn id="7" idx="1"/>
            </p:cNvCxnSpPr>
            <p:nvPr/>
          </p:nvCxnSpPr>
          <p:spPr>
            <a:xfrm>
              <a:off x="3657600" y="932766"/>
              <a:ext cx="838200" cy="1973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4800" y="1104900"/>
            <a:ext cx="5422900" cy="636032"/>
            <a:chOff x="368300" y="762000"/>
            <a:chExt cx="5422900" cy="636032"/>
          </a:xfrm>
        </p:grpSpPr>
        <p:sp>
          <p:nvSpPr>
            <p:cNvPr id="12" name="TextBox 11"/>
            <p:cNvSpPr txBox="1"/>
            <p:nvPr/>
          </p:nvSpPr>
          <p:spPr>
            <a:xfrm>
              <a:off x="368300" y="1028700"/>
              <a:ext cx="3352800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Melt or accumulation rate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95800" y="762000"/>
              <a:ext cx="1295400" cy="381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12" idx="3"/>
              <a:endCxn id="13" idx="1"/>
            </p:cNvCxnSpPr>
            <p:nvPr/>
          </p:nvCxnSpPr>
          <p:spPr>
            <a:xfrm flipV="1">
              <a:off x="3721100" y="952500"/>
              <a:ext cx="774700" cy="26086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28600" y="3835400"/>
            <a:ext cx="4343400" cy="1955800"/>
            <a:chOff x="749300" y="1016000"/>
            <a:chExt cx="4343400" cy="1955800"/>
          </a:xfrm>
        </p:grpSpPr>
        <p:sp>
          <p:nvSpPr>
            <p:cNvPr id="17" name="TextBox 16"/>
            <p:cNvSpPr txBox="1"/>
            <p:nvPr/>
          </p:nvSpPr>
          <p:spPr>
            <a:xfrm>
              <a:off x="749300" y="1016000"/>
              <a:ext cx="3352800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Historical years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95800" y="1028700"/>
              <a:ext cx="596900" cy="19431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>
              <a:stCxn id="17" idx="3"/>
              <a:endCxn id="18" idx="1"/>
            </p:cNvCxnSpPr>
            <p:nvPr/>
          </p:nvCxnSpPr>
          <p:spPr>
            <a:xfrm>
              <a:off x="4102100" y="1200666"/>
              <a:ext cx="393700" cy="79958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28599" y="4358164"/>
            <a:ext cx="7543801" cy="1585436"/>
            <a:chOff x="659745" y="1386364"/>
            <a:chExt cx="4432955" cy="1585436"/>
          </a:xfrm>
        </p:grpSpPr>
        <p:sp>
          <p:nvSpPr>
            <p:cNvPr id="24" name="TextBox 23"/>
            <p:cNvSpPr txBox="1"/>
            <p:nvPr/>
          </p:nvSpPr>
          <p:spPr>
            <a:xfrm>
              <a:off x="659745" y="1386364"/>
              <a:ext cx="1970203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Analogue years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95800" y="1847850"/>
              <a:ext cx="596900" cy="11239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>
              <a:stCxn id="24" idx="3"/>
              <a:endCxn id="25" idx="1"/>
            </p:cNvCxnSpPr>
            <p:nvPr/>
          </p:nvCxnSpPr>
          <p:spPr>
            <a:xfrm>
              <a:off x="2629948" y="1571030"/>
              <a:ext cx="1865853" cy="83879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6542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0184" t="3908" r="14630" b="38519"/>
          <a:stretch/>
        </p:blipFill>
        <p:spPr>
          <a:xfrm>
            <a:off x="0" y="0"/>
            <a:ext cx="2819400" cy="24901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66799" y="762000"/>
            <a:ext cx="314036" cy="2133600"/>
            <a:chOff x="990600" y="3276599"/>
            <a:chExt cx="304800" cy="2133600"/>
          </a:xfrm>
        </p:grpSpPr>
        <p:sp>
          <p:nvSpPr>
            <p:cNvPr id="13" name="Oval 12"/>
            <p:cNvSpPr/>
            <p:nvPr/>
          </p:nvSpPr>
          <p:spPr>
            <a:xfrm>
              <a:off x="990600" y="3276599"/>
              <a:ext cx="304800" cy="36195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14" name="Straight Arrow Connector 13"/>
            <p:cNvCxnSpPr>
              <a:stCxn id="13" idx="6"/>
            </p:cNvCxnSpPr>
            <p:nvPr/>
          </p:nvCxnSpPr>
          <p:spPr>
            <a:xfrm flipH="1">
              <a:off x="990600" y="3457574"/>
              <a:ext cx="304800" cy="1952625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209800" y="685800"/>
            <a:ext cx="2400300" cy="466725"/>
            <a:chOff x="990600" y="3171824"/>
            <a:chExt cx="2810439" cy="466725"/>
          </a:xfrm>
        </p:grpSpPr>
        <p:sp>
          <p:nvSpPr>
            <p:cNvPr id="25" name="Oval 24"/>
            <p:cNvSpPr/>
            <p:nvPr/>
          </p:nvSpPr>
          <p:spPr>
            <a:xfrm>
              <a:off x="990600" y="3276599"/>
              <a:ext cx="304800" cy="36195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26" name="Straight Arrow Connector 25"/>
            <p:cNvCxnSpPr>
              <a:stCxn id="25" idx="6"/>
            </p:cNvCxnSpPr>
            <p:nvPr/>
          </p:nvCxnSpPr>
          <p:spPr>
            <a:xfrm flipV="1">
              <a:off x="1295400" y="3171824"/>
              <a:ext cx="2505639" cy="285750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057400" y="1047750"/>
            <a:ext cx="3048000" cy="2076450"/>
            <a:chOff x="990600" y="3276599"/>
            <a:chExt cx="2958357" cy="2076450"/>
          </a:xfrm>
        </p:grpSpPr>
        <p:sp>
          <p:nvSpPr>
            <p:cNvPr id="29" name="Oval 28"/>
            <p:cNvSpPr/>
            <p:nvPr/>
          </p:nvSpPr>
          <p:spPr>
            <a:xfrm>
              <a:off x="990600" y="3276599"/>
              <a:ext cx="304800" cy="36195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30" name="Straight Arrow Connector 29"/>
            <p:cNvCxnSpPr>
              <a:stCxn id="29" idx="6"/>
            </p:cNvCxnSpPr>
            <p:nvPr/>
          </p:nvCxnSpPr>
          <p:spPr>
            <a:xfrm>
              <a:off x="1295400" y="3457574"/>
              <a:ext cx="2653557" cy="1895475"/>
            </a:xfrm>
            <a:prstGeom prst="straightConnector1">
              <a:avLst/>
            </a:prstGeom>
            <a:ln w="88900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8800"/>
            <a:ext cx="4610100" cy="307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0"/>
            <a:ext cx="4381500" cy="292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0" y="3429000"/>
            <a:ext cx="43053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1485900"/>
            <a:ext cx="5657850" cy="3771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84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Snow: </a:t>
            </a:r>
            <a:b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Upper Green Basin (above Flaming Gorge)</a:t>
            </a:r>
          </a:p>
        </p:txBody>
      </p:sp>
      <p:sp>
        <p:nvSpPr>
          <p:cNvPr id="8" name="Oval 7"/>
          <p:cNvSpPr/>
          <p:nvPr/>
        </p:nvSpPr>
        <p:spPr>
          <a:xfrm>
            <a:off x="1066800" y="1447800"/>
            <a:ext cx="609600" cy="7239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676400" y="1809750"/>
            <a:ext cx="1752600" cy="36195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86200" y="1809750"/>
            <a:ext cx="1676400" cy="93345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Yampa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116138"/>
            <a:ext cx="609600" cy="550862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362200" y="2391569"/>
            <a:ext cx="914400" cy="50007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295400"/>
            <a:ext cx="588645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Duchesne River Basin</a:t>
            </a:r>
          </a:p>
        </p:txBody>
      </p:sp>
      <p:sp>
        <p:nvSpPr>
          <p:cNvPr id="8" name="Oval 7"/>
          <p:cNvSpPr/>
          <p:nvPr/>
        </p:nvSpPr>
        <p:spPr>
          <a:xfrm>
            <a:off x="1066800" y="2286001"/>
            <a:ext cx="457200" cy="407988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524000" y="2489995"/>
            <a:ext cx="1752600" cy="43656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5842000" cy="38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Colorado </a:t>
            </a:r>
            <a:r>
              <a:rPr lang="en-US" sz="3200" dirty="0" err="1" smtClean="0">
                <a:ea typeface="ＭＳ Ｐゴシック" pitchFamily="-105" charset="-128"/>
                <a:cs typeface="ＭＳ Ｐゴシック" pitchFamily="-105" charset="-128"/>
              </a:rPr>
              <a:t>Mainstem</a:t>
            </a:r>
            <a:r>
              <a:rPr lang="en-US" sz="3200" dirty="0" smtClean="0">
                <a:ea typeface="ＭＳ Ｐゴシック" pitchFamily="-105" charset="-128"/>
                <a:cs typeface="ＭＳ Ｐゴシック" pitchFamily="-105" charset="-128"/>
              </a:rPr>
              <a:t> (above Cameo)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438400"/>
            <a:ext cx="609600" cy="6477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362200" y="2762250"/>
            <a:ext cx="9144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600200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4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19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Gunnison Basin</a:t>
            </a:r>
          </a:p>
        </p:txBody>
      </p:sp>
      <p:sp>
        <p:nvSpPr>
          <p:cNvPr id="8" name="Oval 7"/>
          <p:cNvSpPr/>
          <p:nvPr/>
        </p:nvSpPr>
        <p:spPr>
          <a:xfrm>
            <a:off x="1752600" y="2763838"/>
            <a:ext cx="457200" cy="436561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2209800" y="2765429"/>
            <a:ext cx="1066800" cy="216690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96999"/>
            <a:ext cx="5867400" cy="391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04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San Juan Basin</a:t>
            </a:r>
          </a:p>
        </p:txBody>
      </p:sp>
      <p:sp>
        <p:nvSpPr>
          <p:cNvPr id="8" name="Oval 7"/>
          <p:cNvSpPr/>
          <p:nvPr/>
        </p:nvSpPr>
        <p:spPr>
          <a:xfrm>
            <a:off x="1600200" y="3200400"/>
            <a:ext cx="609600" cy="3048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2209800" y="3352800"/>
            <a:ext cx="685800" cy="1588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447800"/>
            <a:ext cx="60579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Bear River Basin</a:t>
            </a:r>
          </a:p>
        </p:txBody>
      </p:sp>
      <p:sp>
        <p:nvSpPr>
          <p:cNvPr id="8" name="Oval 7"/>
          <p:cNvSpPr/>
          <p:nvPr/>
        </p:nvSpPr>
        <p:spPr>
          <a:xfrm>
            <a:off x="685800" y="1651529"/>
            <a:ext cx="533400" cy="634471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19200" y="2057400"/>
            <a:ext cx="1981200" cy="3175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295400"/>
            <a:ext cx="5867400" cy="391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Outline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Recent and Upcoming  Weather Review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Snow States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Streamflow forecasts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52400" y="6432550"/>
            <a:ext cx="8686800" cy="36988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pitchFamily="-105" charset="0"/>
              </a:rPr>
              <a:t>Web Reference: www.cbrfc.noaa.gov/wsup/pub2/map/html/cbrfc</a:t>
            </a:r>
            <a:r>
              <a:rPr lang="en-US" dirty="0" smtClean="0">
                <a:latin typeface="Calibri" pitchFamily="-105" charset="0"/>
              </a:rPr>
              <a:t>.1.2011.</a:t>
            </a:r>
            <a:r>
              <a:rPr lang="en-US" dirty="0">
                <a:latin typeface="Calibri" pitchFamily="-105" charset="0"/>
              </a:rPr>
              <a:t>html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87500"/>
            <a:ext cx="42672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Weber River Basin</a:t>
            </a:r>
          </a:p>
        </p:txBody>
      </p:sp>
      <p:sp>
        <p:nvSpPr>
          <p:cNvPr id="8" name="Oval 7"/>
          <p:cNvSpPr/>
          <p:nvPr/>
        </p:nvSpPr>
        <p:spPr>
          <a:xfrm>
            <a:off x="850900" y="2132014"/>
            <a:ext cx="368300" cy="458786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1219200" y="2297115"/>
            <a:ext cx="1841500" cy="64292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120" y="1295400"/>
            <a:ext cx="5755479" cy="38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222" b="37593"/>
          <a:stretch/>
        </p:blipFill>
        <p:spPr>
          <a:xfrm>
            <a:off x="-205741" y="1447800"/>
            <a:ext cx="3234317" cy="2438400"/>
          </a:xfrm>
          <a:prstGeom prst="rect">
            <a:avLst/>
          </a:prstGeom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http://www.cbrfc.noaa.gov/station/sweplot/sweplot.cgi???open</a:t>
            </a: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Snow:</a:t>
            </a:r>
            <a:b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ea typeface="ＭＳ Ｐゴシック" pitchFamily="-105" charset="-128"/>
                <a:cs typeface="ＭＳ Ｐゴシック" pitchFamily="-105" charset="-128"/>
              </a:rPr>
              <a:t>Six Creeks in Salt Lake County</a:t>
            </a:r>
          </a:p>
        </p:txBody>
      </p:sp>
      <p:sp>
        <p:nvSpPr>
          <p:cNvPr id="8" name="Oval 7"/>
          <p:cNvSpPr/>
          <p:nvPr/>
        </p:nvSpPr>
        <p:spPr>
          <a:xfrm>
            <a:off x="838200" y="2265363"/>
            <a:ext cx="228600" cy="325437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1066800" y="2427288"/>
            <a:ext cx="1981200" cy="3175"/>
          </a:xfrm>
          <a:prstGeom prst="straightConnector1">
            <a:avLst/>
          </a:prstGeom>
          <a:ln w="88900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367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Snow Maps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52400" y="6273800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http://www.nohrsc.nws.gov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0200" cy="2710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62200"/>
            <a:ext cx="5435600" cy="271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74" y="4114801"/>
            <a:ext cx="5264126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Weather Forecast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9130" y="4272677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is coming!!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Above normal temperatures today, tomorrow, Friday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Slight cooling for Utah over the weekend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Colorado stays warm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990600"/>
            <a:ext cx="3886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&lt;- Today (Thursday)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Saturday PM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                          Tuesday PM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0" y="767984"/>
            <a:ext cx="4462229" cy="3340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69" y="2582843"/>
            <a:ext cx="4087730" cy="3051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4169047"/>
            <a:ext cx="3581400" cy="26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6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0" y="0"/>
            <a:ext cx="91599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Wednesday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54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22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Thursday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66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Friday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20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7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Saturday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20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8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Sunday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20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Tuesday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2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8176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8446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022600" y="6432550"/>
            <a:ext cx="58166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http://www.cbrfc.noaa.gov</a:t>
            </a:r>
          </a:p>
        </p:txBody>
      </p:sp>
      <p:pic>
        <p:nvPicPr>
          <p:cNvPr id="1638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8176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0"/>
            <a:ext cx="17970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400"/>
            <a:ext cx="175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2971800"/>
            <a:ext cx="184504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971800"/>
            <a:ext cx="18430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234" y="2438400"/>
            <a:ext cx="2698731" cy="3128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0"/>
            <a:ext cx="5915025" cy="6858000"/>
          </a:xfrm>
          <a:prstGeom prst="rect">
            <a:avLst/>
          </a:prstGeom>
          <a:ln w="508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45561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23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01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Forecast Precipitation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52400" y="6427788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</a:t>
            </a:r>
            <a:r>
              <a:rPr lang="en-US" sz="1400">
                <a:latin typeface="Calibri" pitchFamily="-105" charset="0"/>
                <a:hlinkClick r:id="rId2"/>
              </a:rPr>
              <a:t>www.hpc.noaa.gov</a:t>
            </a:r>
            <a:r>
              <a:rPr lang="en-US" sz="1400">
                <a:latin typeface="Calibri" pitchFamily="-105" charset="0"/>
              </a:rPr>
              <a:t> </a:t>
            </a: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0" y="5227459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05" charset="0"/>
              <a:buChar char="•"/>
            </a:pPr>
            <a:r>
              <a:rPr lang="en-US" dirty="0" smtClean="0"/>
              <a:t>Showery weather pattern associated with low pressures</a:t>
            </a:r>
          </a:p>
          <a:p>
            <a:pPr>
              <a:buFont typeface="Arial" pitchFamily="-105" charset="0"/>
              <a:buChar char="•"/>
            </a:pPr>
            <a:r>
              <a:rPr lang="en-US" dirty="0" smtClean="0"/>
              <a:t>Drier next week</a:t>
            </a:r>
          </a:p>
          <a:p>
            <a:pPr>
              <a:buFont typeface="Arial" pitchFamily="-105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99" y="1219200"/>
            <a:ext cx="427099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975" y="1231900"/>
            <a:ext cx="4757025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376" y="2133600"/>
            <a:ext cx="4701624" cy="436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9530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La Nina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152400" y="6427788"/>
            <a:ext cx="8686800" cy="30638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Calibri" charset="0"/>
              </a:rPr>
              <a:t>Web Reference: </a:t>
            </a:r>
            <a:r>
              <a:rPr lang="en-US" sz="1400">
                <a:latin typeface="Calibri" charset="0"/>
                <a:hlinkClick r:id="rId2"/>
              </a:rPr>
              <a:t>http://www.cpc.noaa.gov</a:t>
            </a:r>
            <a:r>
              <a:rPr lang="en-US" sz="1400">
                <a:latin typeface="Calibri" charset="0"/>
              </a:rPr>
              <a:t> and iri.columbia.edu/climate/ENSO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04900"/>
            <a:ext cx="4419600" cy="5203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8100"/>
            <a:ext cx="2438400" cy="2759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84" y="2955518"/>
            <a:ext cx="398771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Peak Flow Forecasts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343400" cy="5257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 smtClean="0">
                <a:ea typeface="ＭＳ Ｐゴシック" charset="-128"/>
              </a:rPr>
              <a:t>Long Lead Peak Flow Forecasts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Snowmelt Mean Daily Maximum Flow </a:t>
            </a:r>
            <a:r>
              <a:rPr lang="en-US" sz="1400" dirty="0" smtClean="0">
                <a:ea typeface="ＭＳ Ｐゴシック" charset="-128"/>
              </a:rPr>
              <a:t>(April-July)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Probabilistic Forecasts</a:t>
            </a:r>
          </a:p>
          <a:p>
            <a:pPr lvl="1">
              <a:buFontTx/>
              <a:buNone/>
              <a:defRPr/>
            </a:pPr>
            <a:r>
              <a:rPr lang="en-US" sz="1800" dirty="0" smtClean="0"/>
              <a:t>	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Exceedence</a:t>
            </a:r>
            <a:r>
              <a:rPr lang="en-US" sz="1400" dirty="0" smtClean="0">
                <a:latin typeface="+mn-lt"/>
              </a:rPr>
              <a:t> Probabilities -10%,25%,50%, 75%, 90%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Issued (at least) monthly from March-June (this year weekly starting April 19)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~60 forecast points – some unregulated, some regulated</a:t>
            </a:r>
          </a:p>
          <a:p>
            <a:pPr marL="0" indent="0">
              <a:buNone/>
              <a:defRPr/>
            </a:pPr>
            <a:endParaRPr lang="en-US" sz="2400" dirty="0" smtClean="0">
              <a:ea typeface="ＭＳ Ｐゴシック" charset="-128"/>
            </a:endParaRPr>
          </a:p>
          <a:p>
            <a:pPr>
              <a:buNone/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1340B9F-66AD-4716-821F-BE357F564894}" type="slidenum">
              <a:rPr lang="en-US" smtClean="0">
                <a:latin typeface="TradeGothicBoldTwo"/>
                <a:ea typeface="ＭＳ Ｐゴシック" pitchFamily="34" charset="-128"/>
              </a:rPr>
              <a:pPr/>
              <a:t>34</a:t>
            </a:fld>
            <a:endParaRPr lang="en-US" smtClean="0">
              <a:latin typeface="TradeGothicBoldTwo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48200" y="914400"/>
            <a:ext cx="0" cy="5807075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00600" y="1066800"/>
            <a:ext cx="434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05" charset="0"/>
              <a:buNone/>
              <a:defRPr/>
            </a:pPr>
            <a:r>
              <a:rPr lang="en-US" sz="2400" b="1" dirty="0" smtClean="0">
                <a:ea typeface="ＭＳ Ｐゴシック" charset="-128"/>
              </a:rPr>
              <a:t>Daily Forecasts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Full Hydrograph out 14 days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charset="-128"/>
              </a:rPr>
              <a:t>Includes temperature (10 days) and precipitation (5 days) forecast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 smtClean="0">
                <a:ea typeface="ＭＳ Ｐゴシック" charset="-128"/>
              </a:rPr>
              <a:t>Includes any knowledge of future regulation (e.g. reservoir release)</a:t>
            </a:r>
            <a:endParaRPr lang="en-US" sz="600" dirty="0" smtClean="0">
              <a:ea typeface="ＭＳ Ｐゴシック" charset="-128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Single value forecast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Issued daily by 10am MDT and updated throughout day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>
                <a:ea typeface="ＭＳ Ｐゴシック" charset="-128"/>
              </a:rPr>
              <a:t>~450 forecast points</a:t>
            </a:r>
          </a:p>
          <a:p>
            <a:pPr marL="0" indent="0">
              <a:buFont typeface="Arial" pitchFamily="-105" charset="0"/>
              <a:buNone/>
              <a:defRPr/>
            </a:pPr>
            <a:endParaRPr lang="en-US" sz="2400" dirty="0" smtClean="0">
              <a:ea typeface="ＭＳ Ｐゴシック" charset="-128"/>
            </a:endParaRPr>
          </a:p>
          <a:p>
            <a:pPr>
              <a:buFont typeface="Arial" pitchFamily="-105" charset="0"/>
              <a:buNone/>
              <a:defRPr/>
            </a:pPr>
            <a:endParaRPr lang="en-US" dirty="0" smtClean="0">
              <a:ea typeface="ＭＳ Ｐゴシック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1066800"/>
            <a:ext cx="4191000" cy="5181600"/>
            <a:chOff x="152400" y="1066800"/>
            <a:chExt cx="4191000" cy="5181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1000" y="1066800"/>
              <a:ext cx="3962400" cy="51816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52400" y="1066800"/>
              <a:ext cx="4191000" cy="51054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Spring Weather Really Matters</a:t>
            </a:r>
            <a:br>
              <a:rPr lang="en-US" sz="3600" dirty="0" smtClean="0"/>
            </a:br>
            <a:r>
              <a:rPr lang="en-US" sz="3600" dirty="0" smtClean="0"/>
              <a:t>(and has mitigated high flows this year)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Runoff characteristics are largely determined by the day-to-day spring weather. </a:t>
            </a:r>
          </a:p>
          <a:p>
            <a:pPr lvl="1"/>
            <a:r>
              <a:rPr lang="en-US" dirty="0" smtClean="0"/>
              <a:t>While large snow pack years increase chances for flooding, it is not an inevitability</a:t>
            </a:r>
          </a:p>
          <a:p>
            <a:pPr lvl="1"/>
            <a:r>
              <a:rPr lang="en-US" dirty="0" smtClean="0"/>
              <a:t>Small snow pack years (like last year) can flood with the right sequence of spring temperatures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5562600" cy="370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373966"/>
            <a:ext cx="5245100" cy="34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20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CBRFC Website Mini Tutorial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31800" y="1181100"/>
            <a:ext cx="3911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Current website</a:t>
            </a:r>
          </a:p>
          <a:p>
            <a:pPr lvl="1"/>
            <a:r>
              <a:rPr lang="en-US" dirty="0" smtClean="0"/>
              <a:t>Extensive in scope</a:t>
            </a:r>
          </a:p>
          <a:p>
            <a:pPr lvl="1"/>
            <a:r>
              <a:rPr lang="en-US" dirty="0" smtClean="0"/>
              <a:t>Slower, cumbersome</a:t>
            </a:r>
          </a:p>
          <a:p>
            <a:pPr lvl="1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309426" y="3124200"/>
            <a:ext cx="1624774" cy="12192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68" b="-485"/>
          <a:stretch/>
        </p:blipFill>
        <p:spPr>
          <a:xfrm>
            <a:off x="4143849" y="1338263"/>
            <a:ext cx="5000151" cy="4381500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3200400"/>
            <a:ext cx="3124200" cy="3860313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3810000" y="4038600"/>
            <a:ext cx="2996375" cy="3048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07674" y="609600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www.cbrfc.noaa.gov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4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CBRFC Website Mini Tutorial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31800" y="1181100"/>
            <a:ext cx="46101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“Beta” website</a:t>
            </a:r>
          </a:p>
          <a:p>
            <a:pPr lvl="1"/>
            <a:r>
              <a:rPr lang="en-US" sz="1800" dirty="0" smtClean="0"/>
              <a:t>Faster</a:t>
            </a:r>
          </a:p>
          <a:p>
            <a:pPr lvl="1"/>
            <a:r>
              <a:rPr lang="en-US" sz="1800" dirty="0" smtClean="0"/>
              <a:t>Easier access to key information</a:t>
            </a:r>
          </a:p>
          <a:p>
            <a:pPr lvl="1"/>
            <a:r>
              <a:rPr lang="en-US" sz="1800" dirty="0" smtClean="0"/>
              <a:t>Actively being developed</a:t>
            </a:r>
          </a:p>
          <a:p>
            <a:pPr lvl="1"/>
            <a:endParaRPr lang="en-US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309426" y="3124200"/>
            <a:ext cx="1624774" cy="12192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00600" y="6280666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www.cbrfc.noaa.gov</a:t>
            </a:r>
            <a:r>
              <a:rPr lang="en-US" dirty="0" smtClean="0"/>
              <a:t>/</a:t>
            </a:r>
            <a:r>
              <a:rPr lang="en-US" dirty="0" err="1" smtClean="0"/>
              <a:t>gmap</a:t>
            </a:r>
            <a:r>
              <a:rPr lang="en-US" dirty="0" smtClean="0"/>
              <a:t>/cmap2.php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620" y="1181099"/>
            <a:ext cx="4018379" cy="45259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4419600" y="2743200"/>
            <a:ext cx="1905000" cy="17526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64" y="2743200"/>
            <a:ext cx="39943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2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47" y="634248"/>
            <a:ext cx="5629053" cy="5798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Forecast Hydrographs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82900" y="6433066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 reference: </a:t>
            </a:r>
            <a:r>
              <a:rPr lang="en-US" dirty="0" err="1" smtClean="0"/>
              <a:t>www.cbrfc.noaa.gov</a:t>
            </a:r>
            <a:r>
              <a:rPr lang="en-US" dirty="0" smtClean="0"/>
              <a:t>/</a:t>
            </a:r>
            <a:r>
              <a:rPr lang="en-US" dirty="0" err="1" smtClean="0"/>
              <a:t>gmap</a:t>
            </a:r>
            <a:r>
              <a:rPr lang="en-US" dirty="0" smtClean="0"/>
              <a:t>/</a:t>
            </a:r>
            <a:r>
              <a:rPr lang="en-US" dirty="0" err="1" smtClean="0"/>
              <a:t>cmap.php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8600" y="3962400"/>
            <a:ext cx="4876800" cy="914400"/>
            <a:chOff x="76200" y="2667000"/>
            <a:chExt cx="4876800" cy="914400"/>
          </a:xfrm>
        </p:grpSpPr>
        <p:sp>
          <p:nvSpPr>
            <p:cNvPr id="12" name="Rectangle 11"/>
            <p:cNvSpPr/>
            <p:nvPr/>
          </p:nvSpPr>
          <p:spPr>
            <a:xfrm>
              <a:off x="2730500" y="2667000"/>
              <a:ext cx="2222500" cy="914400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2743200"/>
              <a:ext cx="1828800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Observed </a:t>
              </a:r>
              <a:r>
                <a:rPr lang="en-US" dirty="0" err="1" smtClean="0"/>
                <a:t>streamflow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05000" y="3200400"/>
              <a:ext cx="990600" cy="1891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57600" y="3698101"/>
            <a:ext cx="3886200" cy="2280503"/>
            <a:chOff x="685800" y="2667000"/>
            <a:chExt cx="3886200" cy="2280503"/>
          </a:xfrm>
        </p:grpSpPr>
        <p:sp>
          <p:nvSpPr>
            <p:cNvPr id="16" name="Rectangle 15"/>
            <p:cNvSpPr/>
            <p:nvPr/>
          </p:nvSpPr>
          <p:spPr>
            <a:xfrm>
              <a:off x="2133600" y="2667000"/>
              <a:ext cx="2438400" cy="914400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" y="4578171"/>
              <a:ext cx="1828800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Daily forecast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514600" y="3389531"/>
              <a:ext cx="381000" cy="13451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165753" y="1048306"/>
            <a:ext cx="1828800" cy="2990294"/>
            <a:chOff x="7165753" y="1048306"/>
            <a:chExt cx="1828800" cy="2990294"/>
          </a:xfrm>
        </p:grpSpPr>
        <p:sp>
          <p:nvSpPr>
            <p:cNvPr id="19" name="TextBox 18"/>
            <p:cNvSpPr txBox="1"/>
            <p:nvPr/>
          </p:nvSpPr>
          <p:spPr>
            <a:xfrm>
              <a:off x="7165753" y="1048306"/>
              <a:ext cx="1828800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Flood Stage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7241953" y="1417638"/>
              <a:ext cx="1140047" cy="26209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241953" y="4204217"/>
            <a:ext cx="1828800" cy="1959053"/>
            <a:chOff x="7241953" y="4204217"/>
            <a:chExt cx="1828800" cy="1959053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7241953" y="4204217"/>
              <a:ext cx="1216247" cy="15897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241953" y="5793938"/>
              <a:ext cx="1828800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Bankfull</a:t>
              </a:r>
              <a:endParaRPr lang="en-US" dirty="0" smtClean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1300" y="1434068"/>
            <a:ext cx="7035800" cy="1536700"/>
            <a:chOff x="241300" y="1434068"/>
            <a:chExt cx="7035800" cy="1536700"/>
          </a:xfrm>
        </p:grpSpPr>
        <p:sp>
          <p:nvSpPr>
            <p:cNvPr id="28" name="Rectangle 27"/>
            <p:cNvSpPr/>
            <p:nvPr/>
          </p:nvSpPr>
          <p:spPr>
            <a:xfrm>
              <a:off x="2933700" y="2688967"/>
              <a:ext cx="4343400" cy="281801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1300" y="1434068"/>
              <a:ext cx="1828800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Forecast Creation Time</a:t>
              </a:r>
              <a:endParaRPr lang="en-US" dirty="0"/>
            </a:p>
          </p:txBody>
        </p:sp>
        <p:cxnSp>
          <p:nvCxnSpPr>
            <p:cNvPr id="30" name="Straight Arrow Connector 29"/>
            <p:cNvCxnSpPr>
              <a:endCxn id="28" idx="1"/>
            </p:cNvCxnSpPr>
            <p:nvPr/>
          </p:nvCxnSpPr>
          <p:spPr>
            <a:xfrm>
              <a:off x="1676400" y="2080399"/>
              <a:ext cx="1257300" cy="7494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93453" y="5764767"/>
            <a:ext cx="3235547" cy="539403"/>
            <a:chOff x="241300" y="1434068"/>
            <a:chExt cx="3235547" cy="539403"/>
          </a:xfrm>
        </p:grpSpPr>
        <p:sp>
          <p:nvSpPr>
            <p:cNvPr id="34" name="Rectangle 33"/>
            <p:cNvSpPr/>
            <p:nvPr/>
          </p:nvSpPr>
          <p:spPr>
            <a:xfrm>
              <a:off x="2292794" y="1691670"/>
              <a:ext cx="1184053" cy="281801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1300" y="1434068"/>
              <a:ext cx="1828800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Link to old plot</a:t>
              </a:r>
              <a:endParaRPr lang="en-US" dirty="0"/>
            </a:p>
          </p:txBody>
        </p:sp>
        <p:cxnSp>
          <p:nvCxnSpPr>
            <p:cNvPr id="36" name="Straight Arrow Connector 35"/>
            <p:cNvCxnSpPr>
              <a:stCxn id="35" idx="3"/>
              <a:endCxn id="34" idx="1"/>
            </p:cNvCxnSpPr>
            <p:nvPr/>
          </p:nvCxnSpPr>
          <p:spPr>
            <a:xfrm>
              <a:off x="2070100" y="1618734"/>
              <a:ext cx="222694" cy="213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04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5267924"/>
            <a:ext cx="4089400" cy="1143000"/>
          </a:xfrm>
        </p:spPr>
        <p:txBody>
          <a:bodyPr/>
          <a:lstStyle/>
          <a:p>
            <a:r>
              <a:rPr lang="en-US" dirty="0" smtClean="0"/>
              <a:t>Last 30 days Precipitation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3403600"/>
            <a:ext cx="50800" cy="5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3556000"/>
            <a:ext cx="50800" cy="5080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022600" y="6432550"/>
            <a:ext cx="58166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Calibri" pitchFamily="-105" charset="0"/>
              </a:rPr>
              <a:t>Web Reference: http:/</a:t>
            </a:r>
            <a:r>
              <a:rPr lang="en-US" sz="1400" dirty="0" smtClean="0">
                <a:latin typeface="Calibri" pitchFamily="-105" charset="0"/>
              </a:rPr>
              <a:t>/</a:t>
            </a:r>
            <a:r>
              <a:rPr lang="en-US" sz="1400" dirty="0" err="1" smtClean="0">
                <a:latin typeface="Calibri" pitchFamily="-105" charset="0"/>
              </a:rPr>
              <a:t>water.weather.gov/precip</a:t>
            </a:r>
            <a:endParaRPr lang="en-US" sz="1400" dirty="0">
              <a:latin typeface="Calibri" pitchFamily="-10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3708400"/>
            <a:ext cx="50800" cy="5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3860800"/>
            <a:ext cx="50800" cy="5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93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34" b="15639"/>
          <a:stretch/>
        </p:blipFill>
        <p:spPr>
          <a:xfrm>
            <a:off x="533400" y="-76200"/>
            <a:ext cx="8229600" cy="10693400"/>
          </a:xfrm>
        </p:spPr>
      </p:pic>
    </p:spTree>
    <p:extLst>
      <p:ext uri="{BB962C8B-B14F-4D97-AF65-F5344CB8AC3E}">
        <p14:creationId xmlns:p14="http://schemas.microsoft.com/office/powerpoint/2010/main" val="733141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7528" b="27130"/>
          <a:stretch/>
        </p:blipFill>
        <p:spPr>
          <a:xfrm>
            <a:off x="0" y="-685800"/>
            <a:ext cx="8229600" cy="7954963"/>
          </a:xfrm>
        </p:spPr>
      </p:pic>
    </p:spTree>
    <p:extLst>
      <p:ext uri="{BB962C8B-B14F-4D97-AF65-F5344CB8AC3E}">
        <p14:creationId xmlns:p14="http://schemas.microsoft.com/office/powerpoint/2010/main" val="2945457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Current Forecasts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28066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24 Forecasts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89" y="1371600"/>
            <a:ext cx="4038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768" t="3955" r="12995" b="36723"/>
          <a:stretch/>
        </p:blipFill>
        <p:spPr>
          <a:xfrm>
            <a:off x="152400" y="1854200"/>
            <a:ext cx="3708400" cy="4056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616053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16 daily  Forecasts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1550432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458" y="762000"/>
            <a:ext cx="3784515" cy="3771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00200" y="914400"/>
            <a:ext cx="838200" cy="23368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880" y="-1"/>
            <a:ext cx="5481320" cy="3425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581400"/>
            <a:ext cx="533400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458" y="762000"/>
            <a:ext cx="3784515" cy="3771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71600" y="1955800"/>
            <a:ext cx="457200" cy="495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60" y="0"/>
            <a:ext cx="5222240" cy="326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80" y="3505200"/>
            <a:ext cx="540512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1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762000"/>
            <a:ext cx="3784515" cy="3771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24000" y="2819400"/>
            <a:ext cx="562611" cy="6667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0"/>
            <a:ext cx="5181600" cy="323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840" y="3581400"/>
            <a:ext cx="524256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762000"/>
            <a:ext cx="3784515" cy="3771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66800" y="3048000"/>
            <a:ext cx="562611" cy="6667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"/>
            <a:ext cx="5245100" cy="3278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820" y="3505200"/>
            <a:ext cx="536448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762000"/>
            <a:ext cx="3784515" cy="3771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66800" y="3048000"/>
            <a:ext cx="562611" cy="66675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4290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3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43000"/>
            <a:ext cx="3657600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66800" y="1752600"/>
            <a:ext cx="990600" cy="11811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40" y="0"/>
            <a:ext cx="5242560" cy="32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0" y="3429000"/>
            <a:ext cx="54864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43000"/>
            <a:ext cx="3657600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0" y="2933700"/>
            <a:ext cx="1524000" cy="11811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0"/>
            <a:ext cx="54864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4290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939800"/>
            <a:ext cx="4584700" cy="5315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505200" cy="1143000"/>
          </a:xfrm>
        </p:spPr>
        <p:txBody>
          <a:bodyPr/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52500"/>
            <a:ext cx="5104448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43000"/>
            <a:ext cx="3657600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52600" y="3124200"/>
            <a:ext cx="914400" cy="876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0"/>
            <a:ext cx="518160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300" y="34290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43000"/>
            <a:ext cx="3657600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90600" y="3124200"/>
            <a:ext cx="914400" cy="876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00" y="0"/>
            <a:ext cx="5499100" cy="3436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1" y="3436938"/>
            <a:ext cx="5473699" cy="3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43000"/>
            <a:ext cx="3657600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90600" y="3124200"/>
            <a:ext cx="914400" cy="8763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0"/>
            <a:ext cx="5295900" cy="3309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476624"/>
            <a:ext cx="54102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7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116" y="1600200"/>
            <a:ext cx="4946316" cy="281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90800" y="2209800"/>
            <a:ext cx="9144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9" y="0"/>
            <a:ext cx="5283199" cy="3301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0" y="3505200"/>
            <a:ext cx="5273040" cy="329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116" y="1600200"/>
            <a:ext cx="4946316" cy="281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66800" y="2578100"/>
            <a:ext cx="9144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-25400"/>
            <a:ext cx="542544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0" y="3417887"/>
            <a:ext cx="5412740" cy="3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4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116" y="1600200"/>
            <a:ext cx="4946316" cy="281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8200" y="3200400"/>
            <a:ext cx="9144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980" y="0"/>
            <a:ext cx="5468619" cy="3417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818" y="3417886"/>
            <a:ext cx="5504181" cy="34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0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95400"/>
            <a:ext cx="3732493" cy="34401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76400" y="2465386"/>
            <a:ext cx="9144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-26986"/>
            <a:ext cx="5422900" cy="3389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878" y="3379786"/>
            <a:ext cx="5544822" cy="34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95400"/>
            <a:ext cx="3732493" cy="34401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76400" y="2465386"/>
            <a:ext cx="9144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78" y="0"/>
            <a:ext cx="5506722" cy="34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9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95400"/>
            <a:ext cx="3732493" cy="34401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76400" y="2922586"/>
            <a:ext cx="16002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5400"/>
            <a:ext cx="5562600" cy="3476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760" y="3276600"/>
            <a:ext cx="573024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5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95400"/>
            <a:ext cx="3732493" cy="34401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76400" y="2922586"/>
            <a:ext cx="16002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5400"/>
            <a:ext cx="5562600" cy="3476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760" y="3276600"/>
            <a:ext cx="573024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799" r="-349"/>
          <a:stretch/>
        </p:blipFill>
        <p:spPr>
          <a:xfrm>
            <a:off x="685479" y="38099"/>
            <a:ext cx="7893620" cy="34516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9743"/>
            <a:ext cx="9144000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8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95400"/>
            <a:ext cx="3732493" cy="34401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76400" y="2922586"/>
            <a:ext cx="16002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60" y="3276600"/>
            <a:ext cx="573024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95400"/>
            <a:ext cx="3732493" cy="34401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71600" y="4114800"/>
            <a:ext cx="1600200" cy="914400"/>
          </a:xfrm>
          <a:prstGeom prst="ellipse">
            <a:avLst/>
          </a:prstGeom>
          <a:noFill/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0"/>
            <a:ext cx="5575300" cy="3484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980" y="3484562"/>
            <a:ext cx="5214619" cy="32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Experimental:</a:t>
            </a:r>
            <a:br>
              <a:rPr lang="en-US" sz="3600" dirty="0" smtClean="0"/>
            </a:br>
            <a:r>
              <a:rPr lang="en-US" sz="3600" dirty="0" smtClean="0"/>
              <a:t>Peak Flow Forecast Evolution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8728" y="59436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 reference: http://</a:t>
            </a:r>
            <a:r>
              <a:rPr lang="en-US" dirty="0" err="1"/>
              <a:t>www.cbrfc.noaa.gov</a:t>
            </a:r>
            <a:r>
              <a:rPr lang="en-US" dirty="0"/>
              <a:t>/</a:t>
            </a:r>
            <a:r>
              <a:rPr lang="en-US" dirty="0" err="1"/>
              <a:t>devel</a:t>
            </a:r>
            <a:r>
              <a:rPr lang="en-US" dirty="0"/>
              <a:t>/</a:t>
            </a:r>
            <a:r>
              <a:rPr lang="en-US" dirty="0" err="1"/>
              <a:t>dly_peak</a:t>
            </a:r>
            <a:r>
              <a:rPr lang="en-US" dirty="0"/>
              <a:t>/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600200"/>
            <a:ext cx="361856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Daily long lead peak forecasts from ESP reflect changing weather forecasts and hydrology.</a:t>
            </a:r>
          </a:p>
          <a:p>
            <a:r>
              <a:rPr lang="en-US" sz="1800" dirty="0" smtClean="0"/>
              <a:t>Started in late May and comparing to official forecasts</a:t>
            </a:r>
          </a:p>
          <a:p>
            <a:r>
              <a:rPr lang="en-US" sz="1800" dirty="0" smtClean="0"/>
              <a:t>Little Cottonwood Creek (top)</a:t>
            </a:r>
          </a:p>
          <a:p>
            <a:r>
              <a:rPr lang="en-US" sz="1800" dirty="0" smtClean="0"/>
              <a:t>Yampa near </a:t>
            </a:r>
            <a:r>
              <a:rPr lang="en-US" sz="1800" dirty="0" err="1" smtClean="0"/>
              <a:t>Deerlodge</a:t>
            </a:r>
            <a:r>
              <a:rPr lang="en-US" sz="1800" dirty="0" smtClean="0"/>
              <a:t> (bottom)</a:t>
            </a:r>
          </a:p>
          <a:p>
            <a:endParaRPr lang="en-US" sz="1800" dirty="0" smtClean="0"/>
          </a:p>
          <a:p>
            <a:r>
              <a:rPr lang="en-US" sz="1800" dirty="0" smtClean="0"/>
              <a:t>Comments welcome</a:t>
            </a:r>
          </a:p>
          <a:p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597" b="597"/>
          <a:stretch>
            <a:fillRect/>
          </a:stretch>
        </p:blipFill>
        <p:spPr>
          <a:xfrm>
            <a:off x="4101169" y="1117600"/>
            <a:ext cx="5042831" cy="27733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328" y="3962400"/>
            <a:ext cx="5016672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2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Daily Ensembles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828800"/>
            <a:ext cx="33655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Ensemble forecasts that incorporate weather forecasts are run daily for Upper Colorado Basin forecast points</a:t>
            </a:r>
          </a:p>
          <a:p>
            <a:endParaRPr lang="en-US" dirty="0"/>
          </a:p>
          <a:p>
            <a:r>
              <a:rPr lang="en-US" dirty="0" smtClean="0"/>
              <a:t>Prototype web tool available</a:t>
            </a:r>
          </a:p>
          <a:p>
            <a:endParaRPr lang="en-US" dirty="0"/>
          </a:p>
          <a:p>
            <a:r>
              <a:rPr lang="en-US" dirty="0" smtClean="0"/>
              <a:t>Does NOT work correctly downstream of reservoirs yet</a:t>
            </a:r>
          </a:p>
          <a:p>
            <a:endParaRPr lang="en-US" dirty="0"/>
          </a:p>
          <a:p>
            <a:r>
              <a:rPr lang="en-US" dirty="0" smtClean="0"/>
              <a:t>NOT available for the Great Basin yet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URL: </a:t>
            </a:r>
            <a:r>
              <a:rPr lang="en-US" dirty="0" err="1" smtClean="0"/>
              <a:t>www.cbrfc.noaa.gov</a:t>
            </a:r>
            <a:r>
              <a:rPr lang="en-US" dirty="0" smtClean="0"/>
              <a:t>/</a:t>
            </a:r>
            <a:r>
              <a:rPr lang="en-US" dirty="0" err="1" smtClean="0"/>
              <a:t>devel</a:t>
            </a:r>
            <a:r>
              <a:rPr lang="en-US" dirty="0" smtClean="0"/>
              <a:t>/</a:t>
            </a:r>
            <a:r>
              <a:rPr lang="en-US" dirty="0" err="1" smtClean="0"/>
              <a:t>hefs</a:t>
            </a:r>
            <a:endParaRPr lang="en-US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661" t="13629" b="13629"/>
          <a:stretch/>
        </p:blipFill>
        <p:spPr>
          <a:xfrm>
            <a:off x="4152900" y="1430338"/>
            <a:ext cx="4828183" cy="4713107"/>
          </a:xfrm>
        </p:spPr>
      </p:pic>
    </p:spTree>
    <p:extLst>
      <p:ext uri="{BB962C8B-B14F-4D97-AF65-F5344CB8AC3E}">
        <p14:creationId xmlns:p14="http://schemas.microsoft.com/office/powerpoint/2010/main" val="1319117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Flood Warnings, Watches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41" b="-3970"/>
          <a:stretch/>
        </p:blipFill>
        <p:spPr>
          <a:xfrm>
            <a:off x="5029200" y="1574800"/>
            <a:ext cx="3815301" cy="42418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600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05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NWS Weather Offices are responsible for setting flood stage and issuing flood warnings and watches based on CBRFC forecasts. Key personnel for snow melt floods:</a:t>
            </a:r>
          </a:p>
          <a:p>
            <a:pPr lvl="1"/>
            <a:r>
              <a:rPr lang="en-US" sz="1600" dirty="0" smtClean="0"/>
              <a:t>Salt Lake City – Brian </a:t>
            </a:r>
            <a:r>
              <a:rPr lang="en-US" sz="1600" dirty="0" err="1" smtClean="0"/>
              <a:t>McInerney</a:t>
            </a:r>
            <a:endParaRPr lang="en-US" sz="1600" dirty="0" smtClean="0"/>
          </a:p>
          <a:p>
            <a:pPr lvl="1"/>
            <a:r>
              <a:rPr lang="en-US" sz="1600" dirty="0" smtClean="0"/>
              <a:t>Grand Junction – </a:t>
            </a:r>
            <a:r>
              <a:rPr lang="en-US" sz="1600" dirty="0" err="1" smtClean="0"/>
              <a:t>Aldis</a:t>
            </a:r>
            <a:r>
              <a:rPr lang="en-US" sz="1600" dirty="0" smtClean="0"/>
              <a:t> </a:t>
            </a:r>
            <a:r>
              <a:rPr lang="en-US" sz="1600" dirty="0" err="1" smtClean="0"/>
              <a:t>Strautins</a:t>
            </a:r>
            <a:endParaRPr lang="en-US" sz="1600" dirty="0" smtClean="0"/>
          </a:p>
          <a:p>
            <a:pPr lvl="1"/>
            <a:r>
              <a:rPr lang="en-US" sz="1600" dirty="0" smtClean="0"/>
              <a:t>Riverton – Jim Fahey</a:t>
            </a:r>
          </a:p>
          <a:p>
            <a:pPr lvl="1"/>
            <a:r>
              <a:rPr lang="en-US" sz="1600" dirty="0" smtClean="0"/>
              <a:t>Boulder – </a:t>
            </a:r>
            <a:r>
              <a:rPr lang="en-US" sz="1600" dirty="0" err="1" smtClean="0"/>
              <a:t>Treste</a:t>
            </a:r>
            <a:r>
              <a:rPr lang="en-US" sz="1600" dirty="0" smtClean="0"/>
              <a:t> </a:t>
            </a:r>
            <a:r>
              <a:rPr lang="en-US" sz="1600" dirty="0" err="1" smtClean="0"/>
              <a:t>Huse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377259"/>
            <a:ext cx="3225800" cy="4961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8807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Peak Flow Decision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000" dirty="0" smtClean="0"/>
              <a:t>Many rivers peaking this weekend</a:t>
            </a:r>
          </a:p>
          <a:p>
            <a:r>
              <a:rPr lang="en-US" sz="2000" dirty="0" smtClean="0"/>
              <a:t>Daily forecasts posted by ~10am MDT each (and updated later during the day). When temperatures are forecast to warm, </a:t>
            </a:r>
            <a:r>
              <a:rPr lang="en-US" sz="2000" b="1" dirty="0" smtClean="0">
                <a:solidFill>
                  <a:srgbClr val="FF0000"/>
                </a:solidFill>
              </a:rPr>
              <a:t>please check here for the latest peak flow forecasts. </a:t>
            </a:r>
            <a:endParaRPr lang="en-US" sz="2000" dirty="0" smtClean="0"/>
          </a:p>
          <a:p>
            <a:r>
              <a:rPr lang="en-US" sz="2000" dirty="0" smtClean="0"/>
              <a:t>“beta” website developments:</a:t>
            </a:r>
          </a:p>
          <a:p>
            <a:pPr lvl="1"/>
            <a:r>
              <a:rPr lang="en-US" sz="2000" dirty="0" smtClean="0"/>
              <a:t>SNOTEL percentiles</a:t>
            </a:r>
          </a:p>
          <a:p>
            <a:pPr lvl="1"/>
            <a:r>
              <a:rPr lang="en-US" sz="2000" dirty="0" smtClean="0"/>
              <a:t>Simplified peak flow chart</a:t>
            </a:r>
          </a:p>
          <a:p>
            <a:pPr lvl="1"/>
            <a:r>
              <a:rPr lang="en-US" sz="2000" dirty="0" smtClean="0"/>
              <a:t>Publication referencing forecasts above historic peaks</a:t>
            </a:r>
          </a:p>
          <a:p>
            <a:pPr lvl="1"/>
            <a:r>
              <a:rPr lang="en-US" sz="2000" dirty="0" smtClean="0"/>
              <a:t>New peak flow forecast points added</a:t>
            </a:r>
          </a:p>
          <a:p>
            <a:r>
              <a:rPr lang="en-US" sz="2000" dirty="0" smtClean="0"/>
              <a:t>Webinars: One more?? Thursday June 30 at 1pm??</a:t>
            </a:r>
          </a:p>
          <a:p>
            <a:r>
              <a:rPr lang="en-US" sz="2000" dirty="0" smtClean="0"/>
              <a:t>Discussion:</a:t>
            </a:r>
          </a:p>
          <a:p>
            <a:pPr lvl="1"/>
            <a:r>
              <a:rPr lang="en-US" sz="2000" dirty="0" smtClean="0"/>
              <a:t>Anything else you need??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CBRFC Blog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635686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Blog.citizen.apps.gov</a:t>
            </a:r>
            <a:r>
              <a:rPr lang="en-US" dirty="0" smtClean="0"/>
              <a:t>/</a:t>
            </a:r>
            <a:r>
              <a:rPr lang="en-US" dirty="0" err="1" smtClean="0"/>
              <a:t>cbrfc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186833"/>
            <a:ext cx="5105400" cy="51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61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-296863"/>
            <a:ext cx="8229600" cy="1143001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CBRFC Contacts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45634" y="846138"/>
            <a:ext cx="4648200" cy="1219200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Basin Focal Points (Available to discuss forecasts: 801.524.5130)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Upper Colorado: Brenda Alcorn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Green: Ashley Nielson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San Juan / Gunnison: Tracy Cox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Great Basin: Brent Bernard</a:t>
            </a:r>
          </a:p>
          <a:p>
            <a:pPr lvl="1"/>
            <a:r>
              <a:rPr lang="en-US" sz="1600" dirty="0" smtClean="0">
                <a:ea typeface="ＭＳ Ｐゴシック" pitchFamily="-105" charset="-128"/>
                <a:cs typeface="ＭＳ Ｐゴシック" pitchFamily="-105" charset="-128"/>
              </a:rPr>
              <a:t>Lower Colorado (below Lake Powell): Greg Smith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34" y="990600"/>
            <a:ext cx="4378998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7"/>
          <p:cNvGrpSpPr>
            <a:grpSpLocks/>
          </p:cNvGrpSpPr>
          <p:nvPr/>
        </p:nvGrpSpPr>
        <p:grpSpPr bwMode="auto">
          <a:xfrm>
            <a:off x="1143000" y="2438400"/>
            <a:ext cx="6591300" cy="2020888"/>
            <a:chOff x="720" y="2352"/>
            <a:chExt cx="4152" cy="1273"/>
          </a:xfrm>
        </p:grpSpPr>
        <p:pic>
          <p:nvPicPr>
            <p:cNvPr id="45060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6" y="2352"/>
              <a:ext cx="936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1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2352"/>
              <a:ext cx="77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TextBox 3"/>
            <p:cNvSpPr txBox="1">
              <a:spLocks noChangeArrowheads="1"/>
            </p:cNvSpPr>
            <p:nvPr/>
          </p:nvSpPr>
          <p:spPr bwMode="auto">
            <a:xfrm>
              <a:off x="720" y="2352"/>
              <a:ext cx="4152" cy="12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endParaRPr lang="en-US" b="1">
                <a:latin typeface="Calibri" pitchFamily="-105" charset="0"/>
              </a:endParaRPr>
            </a:p>
            <a:p>
              <a:pPr algn="ctr"/>
              <a:r>
                <a:rPr lang="en-US" b="1">
                  <a:latin typeface="Calibri" pitchFamily="-105" charset="0"/>
                </a:rPr>
                <a:t>Kevin Werner</a:t>
              </a:r>
            </a:p>
            <a:p>
              <a:pPr algn="ctr"/>
              <a:endParaRPr lang="en-US" b="1">
                <a:latin typeface="Calibri" pitchFamily="-105" charset="0"/>
              </a:endParaRPr>
            </a:p>
            <a:p>
              <a:pPr algn="ctr"/>
              <a:r>
                <a:rPr lang="en-US">
                  <a:latin typeface="Calibri" pitchFamily="-105" charset="0"/>
                </a:rPr>
                <a:t>CBRFC Service Coordination Hydrologist</a:t>
              </a:r>
            </a:p>
            <a:p>
              <a:pPr algn="ctr"/>
              <a:r>
                <a:rPr lang="en-US">
                  <a:latin typeface="Calibri" pitchFamily="-105" charset="0"/>
                </a:rPr>
                <a:t>Phone: 801.524.5130</a:t>
              </a:r>
            </a:p>
            <a:p>
              <a:pPr algn="ctr"/>
              <a:r>
                <a:rPr lang="en-US">
                  <a:latin typeface="Calibri" pitchFamily="-105" charset="0"/>
                </a:rPr>
                <a:t>Email: </a:t>
              </a:r>
              <a:r>
                <a:rPr lang="en-US">
                  <a:latin typeface="Calibri" pitchFamily="-105" charset="0"/>
                  <a:hlinkClick r:id="rId4"/>
                </a:rPr>
                <a:t>kevin.werner@noaa</a:t>
              </a:r>
              <a:r>
                <a:rPr lang="en-US">
                  <a:latin typeface="Calibri" pitchFamily="-105" charset="0"/>
                </a:rPr>
                <a:t>.gov</a:t>
              </a:r>
            </a:p>
          </p:txBody>
        </p:sp>
      </p:grp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838200" y="381000"/>
            <a:ext cx="762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105" charset="0"/>
              </a:rPr>
              <a:t>Feedback, Questions, Concerns always welcome….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152400" y="6550025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http://www.cbrfc.noaa.gov/gmap/gmapm.php?scon=checked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6832600" y="12700"/>
            <a:ext cx="233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400" dirty="0"/>
              <a:t>Snow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4864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	June 9						June 22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828800"/>
            <a:ext cx="3873500" cy="2983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35249"/>
            <a:ext cx="3620258" cy="3215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1121" r="13779" b="38000"/>
          <a:stretch>
            <a:fillRect/>
          </a:stretch>
        </p:blipFill>
        <p:spPr>
          <a:xfrm>
            <a:off x="381000" y="572869"/>
            <a:ext cx="272034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196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June 2                   June 9 						June 22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681" t="2964" r="12865" b="39073"/>
          <a:stretch/>
        </p:blipFill>
        <p:spPr>
          <a:xfrm>
            <a:off x="3276600" y="1447800"/>
            <a:ext cx="2308860" cy="255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204569"/>
            <a:ext cx="4787900" cy="36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643" t="3572" r="13096" b="29166"/>
          <a:stretch/>
        </p:blipFill>
        <p:spPr>
          <a:xfrm>
            <a:off x="5867400" y="1474569"/>
            <a:ext cx="28702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6248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 sites showing highest value for today!!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457200"/>
            <a:ext cx="4787900" cy="36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643" t="3572" r="13096" b="29166"/>
          <a:stretch/>
        </p:blipFill>
        <p:spPr>
          <a:xfrm>
            <a:off x="1752600" y="990600"/>
            <a:ext cx="4876800" cy="4876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19297</TotalTime>
  <Words>1092</Words>
  <Application>Microsoft Macintosh PowerPoint</Application>
  <PresentationFormat>On-screen Show (4:3)</PresentationFormat>
  <Paragraphs>169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CBRFC June 22  Forecast Webinar  Please Mute Your Phones: *6</vt:lpstr>
      <vt:lpstr>Outline</vt:lpstr>
      <vt:lpstr>PowerPoint Presentation</vt:lpstr>
      <vt:lpstr>Last 30 days Precipitation</vt:lpstr>
      <vt:lpstr>Temperature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Snow:  Upper Green Basin (above Flaming Gorge)</vt:lpstr>
      <vt:lpstr>Snow: Yampa</vt:lpstr>
      <vt:lpstr>Snow: Duchesne River Basin</vt:lpstr>
      <vt:lpstr>Snow: Colorado Mainstem (above Cameo)</vt:lpstr>
      <vt:lpstr>Snow: Gunnison Basin</vt:lpstr>
      <vt:lpstr>Snow: San Juan Basin</vt:lpstr>
      <vt:lpstr>Snow: Bear River Basin</vt:lpstr>
      <vt:lpstr>Snow: Weber River Basin</vt:lpstr>
      <vt:lpstr>Snow: Six Creeks in Salt Lake County</vt:lpstr>
      <vt:lpstr>Snow Maps</vt:lpstr>
      <vt:lpstr>Weather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Forecast Precipitation</vt:lpstr>
      <vt:lpstr>Forecast Temperature</vt:lpstr>
      <vt:lpstr>La Nina</vt:lpstr>
      <vt:lpstr>Peak Flow Forecasts</vt:lpstr>
      <vt:lpstr>Spring Weather Really Matters (and has mitigated high flows this year)</vt:lpstr>
      <vt:lpstr>PowerPoint Presentation</vt:lpstr>
      <vt:lpstr>CBRFC Website Mini Tutorial</vt:lpstr>
      <vt:lpstr>CBRFC Website Mini Tutorial</vt:lpstr>
      <vt:lpstr>Forecast Hydrographs</vt:lpstr>
      <vt:lpstr>PowerPoint Presentation</vt:lpstr>
      <vt:lpstr>PowerPoint Presentation</vt:lpstr>
      <vt:lpstr>Current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Experimental: Peak Flow Forecast Evolution</vt:lpstr>
      <vt:lpstr>Experimental Daily Ensembles</vt:lpstr>
      <vt:lpstr>NWS Flood Warnings, Watches</vt:lpstr>
      <vt:lpstr>Peak Flow Decision Support</vt:lpstr>
      <vt:lpstr>CBRFC Blog</vt:lpstr>
      <vt:lpstr>CBRFC Contacts</vt:lpstr>
      <vt:lpstr>PowerPoint Presentation</vt:lpstr>
    </vt:vector>
  </TitlesOfParts>
  <Company>NWS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CBRFC March 2009 Water Supply Webinar</dc:title>
  <dc:creator>kvw</dc:creator>
  <cp:lastModifiedBy>Kevin Werner</cp:lastModifiedBy>
  <cp:revision>123</cp:revision>
  <dcterms:created xsi:type="dcterms:W3CDTF">2011-06-02T14:18:25Z</dcterms:created>
  <dcterms:modified xsi:type="dcterms:W3CDTF">2011-06-22T19:58:31Z</dcterms:modified>
</cp:coreProperties>
</file>