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5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976" r:id="rId3"/>
    <p:sldId id="945" r:id="rId4"/>
    <p:sldId id="987" r:id="rId5"/>
    <p:sldId id="953" r:id="rId6"/>
    <p:sldId id="937" r:id="rId7"/>
    <p:sldId id="970" r:id="rId8"/>
    <p:sldId id="986" r:id="rId9"/>
    <p:sldId id="946" r:id="rId10"/>
    <p:sldId id="947" r:id="rId11"/>
    <p:sldId id="988" r:id="rId12"/>
    <p:sldId id="982" r:id="rId13"/>
    <p:sldId id="977" r:id="rId14"/>
    <p:sldId id="978" r:id="rId15"/>
    <p:sldId id="979" r:id="rId16"/>
    <p:sldId id="980" r:id="rId17"/>
    <p:sldId id="981" r:id="rId18"/>
    <p:sldId id="972" r:id="rId19"/>
    <p:sldId id="975" r:id="rId20"/>
    <p:sldId id="973" r:id="rId21"/>
    <p:sldId id="954" r:id="rId22"/>
    <p:sldId id="990" r:id="rId23"/>
    <p:sldId id="989" r:id="rId24"/>
    <p:sldId id="968" r:id="rId25"/>
    <p:sldId id="963" r:id="rId26"/>
    <p:sldId id="969" r:id="rId27"/>
    <p:sldId id="925" r:id="rId28"/>
    <p:sldId id="919" r:id="rId29"/>
    <p:sldId id="918" r:id="rId30"/>
    <p:sldId id="916" r:id="rId31"/>
    <p:sldId id="923" r:id="rId32"/>
    <p:sldId id="971" r:id="rId33"/>
    <p:sldId id="928" r:id="rId34"/>
    <p:sldId id="929" r:id="rId35"/>
    <p:sldId id="933" r:id="rId36"/>
    <p:sldId id="930" r:id="rId37"/>
    <p:sldId id="935" r:id="rId38"/>
    <p:sldId id="938" r:id="rId39"/>
    <p:sldId id="940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6699"/>
    <a:srgbClr val="CC9900"/>
    <a:srgbClr val="003399"/>
    <a:srgbClr val="FF3300"/>
    <a:srgbClr val="D0A070"/>
    <a:srgbClr val="3366CC"/>
    <a:srgbClr val="990000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053" autoAdjust="0"/>
    <p:restoredTop sz="79138" autoAdjust="0"/>
  </p:normalViewPr>
  <p:slideViewPr>
    <p:cSldViewPr>
      <p:cViewPr varScale="1">
        <p:scale>
          <a:sx n="130" d="100"/>
          <a:sy n="130" d="100"/>
        </p:scale>
        <p:origin x="-2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handoutMaster" Target="handoutMasters/handout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6" tIns="47499" rIns="94996" bIns="4749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6" tIns="47499" rIns="94996" bIns="4749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6" tIns="47499" rIns="94996" bIns="4749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6" tIns="47499" rIns="94996" bIns="4749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B21E2BCA-C670-4B8E-A916-0BE002D3A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6" tIns="47499" rIns="94996" bIns="4749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6" tIns="47499" rIns="94996" bIns="4749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6" tIns="47499" rIns="94996" bIns="47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6" tIns="47499" rIns="94996" bIns="4749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6" tIns="47499" rIns="94996" bIns="4749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FA22CB19-F8E8-45B6-A49A-F480D0E1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5654-3279-4377-8DA9-45C94B6E6E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r>
              <a:rPr lang="en-US" dirty="0" smtClean="0">
                <a:solidFill>
                  <a:schemeClr val="bg1"/>
                </a:solidFill>
              </a:rPr>
              <a:t>Currently, UC operators manually input operations (releases) into the 24-Mo Study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5654-3279-4377-8DA9-45C94B6E6E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r>
              <a:rPr lang="en-US" dirty="0" smtClean="0">
                <a:solidFill>
                  <a:schemeClr val="bg1"/>
                </a:solidFill>
              </a:rPr>
              <a:t>Currently, UC operators manually input operations (releases) into the 24-Mo Study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5654-3279-4377-8DA9-45C94B6E6E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5654-3279-4377-8DA9-45C94B6E6E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5654-3279-4377-8DA9-45C94B6E6E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5654-3279-4377-8DA9-45C94B6E6E7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getting much more complex</a:t>
            </a:r>
            <a:r>
              <a:rPr lang="en-US" baseline="0" dirty="0" smtClean="0"/>
              <a:t> questions 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7C3DB-9B00-4708-B9AC-1AA7CC5E0796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55AF-8121-4795-87DE-A175F7E7891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68C22-B85E-4297-B323-4BC4EA2564B0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F92E2-F8D8-4F78-81F5-BD1753A97772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7C0EE-D47C-4305-A7CD-044D337CDD49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25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and 75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percentile seem reasonable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Tentative plan to start</a:t>
            </a:r>
            <a:r>
              <a:rPr lang="en-US" sz="2400" baseline="0" dirty="0" smtClean="0">
                <a:solidFill>
                  <a:schemeClr val="bg1"/>
                </a:solidFill>
              </a:rPr>
              <a:t> doing this in August 2010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Maintenance issues, power issues, not represented in CRSS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E.g., the reasonable max inflow scenario does not translate to the reasonable max elevation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75654-3279-4377-8DA9-45C94B6E6E7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1E9F-4654-414C-8E63-B504F067E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F036-0DDE-49EB-8428-42FBA95CE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CDD4-036C-4685-9279-7E6A0530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778A7-12E2-4433-AA6F-FD4FC55B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6D1F-B45C-432A-9D09-DA6E29239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CCF5-7D8D-48F9-8376-D754838D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5EF3-604A-4860-AB45-6DB0B644F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C091-23FC-46C7-8792-A57AC6AB1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4A29-1E90-4779-BF63-76382D0EE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7B92-FFFA-48A2-AC1C-770D70121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CB31-C69F-4124-97F8-E071561AA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C37A-9BF3-4A99-999D-8A0B31A34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F489A1-BBFC-456B-B688-145DA7D3B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en.wikipedia.org/wiki/File:SanJuanRiver2006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8305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Reclamation Mid-Term Operational Modeling 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Seasonal to Year-Two Colorado River </a:t>
            </a:r>
            <a:r>
              <a:rPr lang="en-US" sz="2800" b="1" dirty="0" err="1" smtClean="0">
                <a:solidFill>
                  <a:schemeClr val="bg1"/>
                </a:solidFill>
              </a:rPr>
              <a:t>Streamflow</a:t>
            </a:r>
            <a:r>
              <a:rPr lang="en-US" sz="2800" b="1" dirty="0" smtClean="0">
                <a:solidFill>
                  <a:schemeClr val="bg1"/>
                </a:solidFill>
              </a:rPr>
              <a:t> Prediction Workshop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CBRFC March 21-22, 2011</a:t>
            </a:r>
            <a:endParaRPr lang="en-US" sz="2000" b="1" i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5874603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Katrina Grantz, </a:t>
            </a:r>
            <a:r>
              <a:rPr lang="en-US" sz="1400" dirty="0" smtClean="0">
                <a:solidFill>
                  <a:schemeClr val="bg1"/>
                </a:solidFill>
              </a:rPr>
              <a:t>PhD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Upper Colorado Region Hydraulic Engineer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24-Month Study: Demands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Upper Basin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Implicit in unregulated inflow forecast 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Based on assumptions in RFC models (consider historic and current use patterns)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Adjusts for wet/dry years</a:t>
            </a:r>
          </a:p>
          <a:p>
            <a:pPr lvl="1"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Lower Basin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Actual approved water orders for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year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</a:rPr>
              <a:t>adjusted for ICS, paybacks, etc</a:t>
            </a:r>
          </a:p>
          <a:p>
            <a:pPr lvl="1"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0723" name="Picture 3" descr="T:\WRG\Reservoir Operations\Presentations\images\dam_cryst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3222625" cy="2217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24-Month Study: Output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72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AOP (written document)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24-Month Study Report (mostly tabular data), monthly update to the AOP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4186333" cy="28411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05200"/>
            <a:ext cx="362483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Mid-Term Operations Model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1534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24-Month Study currently a deterministic model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Upper Basin driven primarily by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most probable inflow forecast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Lower Basin driven by scheduled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demands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Need to better quantify range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of possible operations in the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Colorado River Basin 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728" y="2362200"/>
            <a:ext cx="3138143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Mid-Term Operations Model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959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Model currently in development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Based on current 24-Month Study model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Accomodates</a:t>
            </a:r>
            <a:r>
              <a:rPr lang="en-US" sz="2800" dirty="0" smtClean="0">
                <a:solidFill>
                  <a:schemeClr val="bg1"/>
                </a:solidFill>
              </a:rPr>
              <a:t> ensemble forecast rather than most probable inflow forecast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Uses “rules” (prioritized logic) to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set UC reservoir releases rather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than manually set by operators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pic>
        <p:nvPicPr>
          <p:cNvPr id="80900" name="Picture 4" descr="ColRiver2-21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839" y="4092575"/>
            <a:ext cx="2910761" cy="207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4582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Model input is range of probable inflows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CBRFC’s ESP forecasts (30 traces) will drive first and second years of model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Ongoing research to develop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forecasting techniques for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beyond 2 years (2-10 yrs)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dirty="0" smtClean="0">
                <a:solidFill>
                  <a:schemeClr val="bg1"/>
                </a:solidFill>
              </a:rPr>
              <a:t>Mid-Term Operations Model</a:t>
            </a:r>
          </a:p>
          <a:p>
            <a:pPr eaLnBrk="0" hangingPunct="0"/>
            <a:r>
              <a:rPr lang="en-US" sz="3600" dirty="0" smtClean="0">
                <a:solidFill>
                  <a:schemeClr val="bg1"/>
                </a:solidFill>
              </a:rPr>
              <a:t>Inflows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4759" name="Picture 7" descr="Gunnison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313" y="4114799"/>
            <a:ext cx="2941287" cy="210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7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Model currently uses unregulated inflow ESP forecasts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Depletions are implicit in the forecast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Eventually want to move to natural inflow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Explicitly model water use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dirty="0" smtClean="0">
                <a:solidFill>
                  <a:schemeClr val="bg1"/>
                </a:solidFill>
              </a:rPr>
              <a:t>Mid-Term Operations Model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Inflows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9" descr="aerial-GC-Pernick2-175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21112"/>
            <a:ext cx="3429000" cy="235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Rules have been written, tested, and verified  to set releases for all upper basin reservoirs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Good exercise, added documentation, transparency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Lower basin reservoirs are demand driven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No new rules needed to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be written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dirty="0" smtClean="0">
                <a:solidFill>
                  <a:schemeClr val="bg1"/>
                </a:solidFill>
              </a:rPr>
              <a:t>Mid-Term Operations Model </a:t>
            </a:r>
            <a:r>
              <a:rPr lang="en-US" sz="3600" dirty="0" smtClean="0">
                <a:solidFill>
                  <a:schemeClr val="bg1"/>
                </a:solidFill>
              </a:rPr>
              <a:t>Operations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3972" name="Picture 4" descr="DSC_09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11330"/>
            <a:ext cx="3429000" cy="2279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678363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dirty="0" smtClean="0">
                <a:solidFill>
                  <a:schemeClr val="bg1"/>
                </a:solidFill>
              </a:rPr>
              <a:t>Mid-Term Probabilistic Ops Model </a:t>
            </a:r>
            <a:r>
              <a:rPr lang="en-US" sz="3600" dirty="0" err="1" smtClean="0">
                <a:solidFill>
                  <a:schemeClr val="bg1"/>
                </a:solidFill>
              </a:rPr>
              <a:t>Model</a:t>
            </a:r>
            <a:r>
              <a:rPr lang="en-US" sz="3600" dirty="0" smtClean="0">
                <a:solidFill>
                  <a:schemeClr val="bg1"/>
                </a:solidFill>
              </a:rPr>
              <a:t> validation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600201"/>
            <a:ext cx="426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Compared 24-MS official results against MTOM to verify reservoir rules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Evaluated min, most, max model runs for months in 2010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Evaluated elevations and releases using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017" y="1447800"/>
            <a:ext cx="4196983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dirty="0" smtClean="0">
                <a:solidFill>
                  <a:schemeClr val="bg1"/>
                </a:solidFill>
              </a:rPr>
              <a:t>Mid-Term Operations Model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066800"/>
            <a:ext cx="506067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7837" y="2209800"/>
            <a:ext cx="5044802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371600"/>
            <a:ext cx="4648200" cy="477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dirty="0" smtClean="0">
                <a:solidFill>
                  <a:schemeClr val="bg1"/>
                </a:solidFill>
              </a:rPr>
              <a:t>Mid-Term Operations Model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0"/>
            <a:ext cx="4941888" cy="50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Reclamation Operational Modeling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1534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“Mid-Term” operations for the Colorado River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Operations of major reservoirs in the monthly to 2-year and beyond timeframe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 operational models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24-Month Study (deterministic, official)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Mid-Term Ops Model (probabilistic,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additional analysis)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ColBasin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728872"/>
            <a:ext cx="2451991" cy="3436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dirty="0" smtClean="0">
                <a:solidFill>
                  <a:schemeClr val="bg1"/>
                </a:solidFill>
              </a:rPr>
              <a:t>Mid-Term Operations Model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71600"/>
            <a:ext cx="4648200" cy="477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Questions we hope to better answer…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Back-to-back 8.23 years? Probability of equalization </a:t>
            </a:r>
            <a:r>
              <a:rPr lang="en-US" sz="2800" i="1" dirty="0" smtClean="0">
                <a:solidFill>
                  <a:schemeClr val="bg1"/>
                </a:solidFill>
              </a:rPr>
              <a:t>next</a:t>
            </a:r>
            <a:r>
              <a:rPr lang="en-US" sz="2800" dirty="0" smtClean="0">
                <a:solidFill>
                  <a:schemeClr val="bg1"/>
                </a:solidFill>
              </a:rPr>
              <a:t> year?  Balancing?  Shortage?  What about two years out?</a:t>
            </a:r>
          </a:p>
          <a:p>
            <a:pPr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Mid-Term Ops Model: Expected Output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72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Probabilistic information and plots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Range of reservoir elevations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Range of reservoir releases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Probability of equalization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Probability of lower basin shortages</a:t>
            </a:r>
          </a:p>
          <a:p>
            <a:pPr eaLnBrk="1" hangingPunct="1"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Colorado River Hydrology Workgroup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to improve Reclamation’s operations and planning on Colorado River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Focus on “applied” research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Extra Slides Follow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Regulated Inflow vs. Unregulated Inflow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1"/>
            <a:ext cx="598612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ESP run – CDF Powell WY Release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6858000" cy="497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Probability of Equalization Estimate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Current Methodology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EQ_Probability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9063"/>
            <a:ext cx="662781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EQ_Probability_2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19063"/>
            <a:ext cx="662940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724400" y="5181600"/>
            <a:ext cx="1066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9906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</a:rPr>
              <a:t>24-Month Study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724400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Reservoir Operations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12 major reservoirs (9 UB, 3 LB)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Monthly </a:t>
            </a:r>
            <a:r>
              <a:rPr lang="en-US" sz="2800" dirty="0" err="1" smtClean="0">
                <a:solidFill>
                  <a:schemeClr val="bg1"/>
                </a:solidFill>
              </a:rPr>
              <a:t>timestep</a:t>
            </a:r>
            <a:r>
              <a:rPr lang="en-US" sz="2800" dirty="0" smtClean="0">
                <a:solidFill>
                  <a:schemeClr val="bg1"/>
                </a:solidFill>
              </a:rPr>
              <a:t>, ~2 years, updated monthly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Used for best guess at mid-term reservoir conditions </a:t>
            </a:r>
            <a:r>
              <a:rPr lang="en-US" sz="2400" dirty="0" smtClean="0">
                <a:solidFill>
                  <a:schemeClr val="bg1"/>
                </a:solidFill>
              </a:rPr>
              <a:t>(storage, elevation, release, hydropower)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U:\BasinPics\24MoStudy_all.bmp"/>
          <p:cNvPicPr>
            <a:picLocks noChangeAspect="1" noChangeArrowheads="1"/>
          </p:cNvPicPr>
          <p:nvPr/>
        </p:nvPicPr>
        <p:blipFill>
          <a:blip r:embed="rId3" cstate="print"/>
          <a:srcRect r="16250"/>
          <a:stretch>
            <a:fillRect/>
          </a:stretch>
        </p:blipFill>
        <p:spPr bwMode="auto">
          <a:xfrm>
            <a:off x="5105400" y="914400"/>
            <a:ext cx="3894152" cy="5353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EQ_Probability_5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19063"/>
            <a:ext cx="662940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724400" y="5105400"/>
            <a:ext cx="1066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EQ_Probability_7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19063"/>
            <a:ext cx="662940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295400" y="5562600"/>
            <a:ext cx="20574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31215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00600" y="3125788"/>
            <a:ext cx="3124200" cy="2209800"/>
            <a:chOff x="4800600" y="3124994"/>
            <a:chExt cx="3124200" cy="2209800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3925094" y="4229100"/>
              <a:ext cx="2209800" cy="1588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800600" y="4952206"/>
              <a:ext cx="3124200" cy="3048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55% Probability of Equalization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29200" y="16002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Distribution of Observed Inflow Volumes for Remainder of WY (Provided by RFC and Based on ESP Model Output)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200400" y="1752600"/>
            <a:ext cx="1981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/>
          <p:nvPr/>
        </p:nvGrpSpPr>
        <p:grpSpPr>
          <a:xfrm>
            <a:off x="1447800" y="2819400"/>
            <a:ext cx="3581400" cy="1371600"/>
            <a:chOff x="1447800" y="2819400"/>
            <a:chExt cx="3581400" cy="137160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447800" y="2819400"/>
              <a:ext cx="3581400" cy="306388"/>
              <a:chOff x="1447800" y="2819400"/>
              <a:chExt cx="3581400" cy="306388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1447800" y="3124200"/>
                <a:ext cx="3581400" cy="1588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/>
              <p:cNvSpPr/>
              <p:nvPr/>
            </p:nvSpPr>
            <p:spPr>
              <a:xfrm>
                <a:off x="1447800" y="2819400"/>
                <a:ext cx="2209800" cy="2286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9.52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MAF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>
              <a:off x="1447800" y="3198812"/>
              <a:ext cx="3276600" cy="9921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Volume determined from October 2009 Most Probable 24-Month Study.  Volume required to trigger Equalization in WY2010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Additional Analysis Request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SWE </a:t>
            </a:r>
            <a:r>
              <a:rPr lang="en-US" sz="3600" dirty="0" smtClean="0">
                <a:solidFill>
                  <a:schemeClr val="bg1"/>
                </a:solidFill>
                <a:sym typeface="Wingdings" pitchFamily="2" charset="2"/>
              </a:rPr>
              <a:t> Equalization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Upper Basin SWE </a:t>
            </a:r>
            <a:r>
              <a:rPr lang="en-US" sz="3600" dirty="0" smtClean="0">
                <a:solidFill>
                  <a:schemeClr val="bg1"/>
                </a:solidFill>
                <a:sym typeface="Wingdings" pitchFamily="2" charset="2"/>
              </a:rPr>
              <a:t> Powell</a:t>
            </a:r>
            <a:r>
              <a:rPr lang="en-US" sz="3600" dirty="0" smtClean="0">
                <a:solidFill>
                  <a:schemeClr val="bg1"/>
                </a:solidFill>
              </a:rPr>
              <a:t> Unregulated Inflow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95397"/>
            <a:ext cx="3200400" cy="3581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Significant error in April 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SWE – Inflow relationship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Need this info well before April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187981"/>
            <a:ext cx="5283275" cy="390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What we can provide: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3352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Regulated inflow volume that would likely trigger equalization 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% of average inflows to Powell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that (</a:t>
            </a:r>
            <a:r>
              <a:rPr lang="en-US" i="1" dirty="0" smtClean="0">
                <a:solidFill>
                  <a:schemeClr val="bg1"/>
                </a:solidFill>
              </a:rPr>
              <a:t>if forecasted in April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could trigger equalization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Stakeholders can relate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that to other variables</a:t>
            </a:r>
          </a:p>
          <a:p>
            <a:pPr lvl="1"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4273" name="Picture 1" descr="T:\WRG\Reservoir Operations\Presentations\images\Pow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970912"/>
            <a:ext cx="2743200" cy="3229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Additional Analysis Request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24-Mo Study out-year min and max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Min and Max Runs - Current Practice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91600" cy="4038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Run in August, October, January, April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Min and Max probable inflows for current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year only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Current year: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and 90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percentile official unregulated UB inflow forecast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Out-year: average historic (1976-2005) UB inflows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LB side inflows use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and 90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percentile of last 5 years (current year) and 5-yr </a:t>
            </a:r>
            <a:r>
              <a:rPr lang="en-US" dirty="0" err="1" smtClean="0">
                <a:solidFill>
                  <a:schemeClr val="bg1"/>
                </a:solidFill>
              </a:rPr>
              <a:t>avg</a:t>
            </a:r>
            <a:r>
              <a:rPr lang="en-US" dirty="0" smtClean="0">
                <a:solidFill>
                  <a:schemeClr val="bg1"/>
                </a:solidFill>
              </a:rPr>
              <a:t> (out-year)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Min and Max Runs - Request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3505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Continue Min and Max probable analysis into the out-year 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Current year: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and 90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forecast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Out-year: 25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and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historic (1976-2005) inflows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Simulates dry year following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dry year and wet year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following wet year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ColRiver2-21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947" y="4191000"/>
            <a:ext cx="2697453" cy="192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Quick Analysis of Natural Flows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5181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Considered bottom 10%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top 10% natural flow at Lee’s Ferry (1906-2007)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Following year: wet, normal, or dry (</a:t>
            </a:r>
            <a:r>
              <a:rPr lang="en-US" sz="2400" dirty="0" err="1" smtClean="0">
                <a:solidFill>
                  <a:schemeClr val="bg1"/>
                </a:solidFill>
              </a:rPr>
              <a:t>terciles</a:t>
            </a:r>
            <a:r>
              <a:rPr lang="en-US" sz="2400" dirty="0" smtClean="0">
                <a:solidFill>
                  <a:schemeClr val="bg1"/>
                </a:solidFill>
              </a:rPr>
              <a:t>)?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Makes sense to take min/max analysis into out year (for more reasons than one…)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905000" y="3124200"/>
          <a:ext cx="3200400" cy="2133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/>
                <a:gridCol w="15240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Dry </a:t>
                      </a:r>
                      <a:r>
                        <a:rPr lang="en-US" dirty="0" smtClean="0">
                          <a:solidFill>
                            <a:srgbClr val="CC9900"/>
                          </a:solidFill>
                          <a:sym typeface="Wingdings" pitchFamily="2" charset="2"/>
                        </a:rPr>
                        <a:t> Dry</a:t>
                      </a:r>
                    </a:p>
                    <a:p>
                      <a:r>
                        <a:rPr lang="en-US" dirty="0" smtClean="0">
                          <a:solidFill>
                            <a:srgbClr val="CC9900"/>
                          </a:solidFill>
                          <a:sym typeface="Wingdings" pitchFamily="2" charset="2"/>
                        </a:rPr>
                        <a:t>Dry  Norm</a:t>
                      </a:r>
                    </a:p>
                    <a:p>
                      <a:r>
                        <a:rPr lang="en-US" dirty="0" smtClean="0">
                          <a:solidFill>
                            <a:srgbClr val="CC9900"/>
                          </a:solidFill>
                          <a:sym typeface="Wingdings" pitchFamily="2" charset="2"/>
                        </a:rPr>
                        <a:t>Dry  Wet</a:t>
                      </a:r>
                      <a:endParaRPr lang="en-US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6 (of 10)</a:t>
                      </a:r>
                    </a:p>
                    <a:p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2 (of 10)</a:t>
                      </a:r>
                    </a:p>
                    <a:p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2 (of 10)</a:t>
                      </a:r>
                      <a:endParaRPr lang="en-US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99"/>
                          </a:solidFill>
                        </a:rPr>
                        <a:t>Wet </a:t>
                      </a:r>
                      <a:r>
                        <a:rPr lang="en-US" b="1" dirty="0" smtClean="0">
                          <a:solidFill>
                            <a:srgbClr val="336699"/>
                          </a:solidFill>
                          <a:sym typeface="Wingdings" pitchFamily="2" charset="2"/>
                        </a:rPr>
                        <a:t> Dry</a:t>
                      </a:r>
                    </a:p>
                    <a:p>
                      <a:r>
                        <a:rPr lang="en-US" b="1" dirty="0" smtClean="0">
                          <a:solidFill>
                            <a:srgbClr val="336699"/>
                          </a:solidFill>
                          <a:sym typeface="Wingdings" pitchFamily="2" charset="2"/>
                        </a:rPr>
                        <a:t>Wet  Norm</a:t>
                      </a:r>
                    </a:p>
                    <a:p>
                      <a:r>
                        <a:rPr lang="en-US" b="1" dirty="0" smtClean="0">
                          <a:solidFill>
                            <a:srgbClr val="336699"/>
                          </a:solidFill>
                          <a:sym typeface="Wingdings" pitchFamily="2" charset="2"/>
                        </a:rPr>
                        <a:t>Wet  Wet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99"/>
                          </a:solidFill>
                        </a:rPr>
                        <a:t>0 (of 10)</a:t>
                      </a:r>
                    </a:p>
                    <a:p>
                      <a:r>
                        <a:rPr lang="en-US" b="1" dirty="0" smtClean="0">
                          <a:solidFill>
                            <a:srgbClr val="336699"/>
                          </a:solidFill>
                        </a:rPr>
                        <a:t>6 (of 10)</a:t>
                      </a:r>
                    </a:p>
                    <a:p>
                      <a:r>
                        <a:rPr lang="en-US" b="1" dirty="0" smtClean="0">
                          <a:solidFill>
                            <a:srgbClr val="336699"/>
                          </a:solidFill>
                        </a:rPr>
                        <a:t>4 (of 10)</a:t>
                      </a:r>
                      <a:endParaRPr lang="en-US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9906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</a:rPr>
              <a:t>24-Month Study: </a:t>
            </a:r>
            <a:r>
              <a:rPr lang="en-US" sz="3600" dirty="0" smtClean="0">
                <a:solidFill>
                  <a:schemeClr val="bg1"/>
                </a:solidFill>
              </a:rPr>
              <a:t>“Official model”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Annual Operating Plan (AOP) for all reservoirs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Determines operating tier for Lake Powell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August run of the 24-Month Study (sometimes April)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Official model projection for determining Lower Basin shortages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Secretary declares a shortage</a:t>
            </a:r>
          </a:p>
          <a:p>
            <a:pPr lvl="1"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5" descr="aerial-GC-Pernick2-175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95800"/>
            <a:ext cx="2648206" cy="181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820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3 categories of model assumptions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Inflows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Reservoir operations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Demands</a:t>
            </a:r>
          </a:p>
          <a:p>
            <a:pPr lvl="1"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3657600" cy="25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24 Month Study: Inflows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35052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Upper Basin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Forecasted inflows issued by RFC/NRCS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Unregulated inflow 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1 trace 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(3 if min/max month)</a:t>
            </a:r>
          </a:p>
          <a:p>
            <a:pPr eaLnBrk="1" hangingPunct="1"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Lower Basin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5-year average for side inflows</a:t>
            </a:r>
          </a:p>
          <a:p>
            <a:pPr lvl="1" eaLnBrk="1" hangingPunct="1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300px-SanJuanRiver2006">
            <a:hlinkClick r:id="rId3" tooltip="Rafting the San Juan river between Bluff, UT and Mexican Hat, Utah with Mexican Hat in the background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1074" y="4114800"/>
            <a:ext cx="2974326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5528"/>
            <a:ext cx="8779765" cy="44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lvl="0" algn="l"/>
            <a:r>
              <a:rPr lang="en-US" sz="4000" dirty="0" smtClean="0">
                <a:solidFill>
                  <a:schemeClr val="bg1"/>
                </a:solidFill>
              </a:rPr>
              <a:t>24-Month Study: UB </a:t>
            </a:r>
            <a:r>
              <a:rPr lang="en-US" sz="3600" dirty="0" smtClean="0">
                <a:solidFill>
                  <a:schemeClr val="bg1"/>
                </a:solidFill>
              </a:rPr>
              <a:t>Inflows and Model Run Duration (Most Probable)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lvl="0" algn="l"/>
            <a:r>
              <a:rPr lang="en-US" sz="4000" dirty="0" smtClean="0">
                <a:solidFill>
                  <a:schemeClr val="bg1"/>
                </a:solidFill>
              </a:rPr>
              <a:t>24-Month Study: UB </a:t>
            </a:r>
            <a:r>
              <a:rPr lang="en-US" sz="3600" dirty="0" smtClean="0">
                <a:solidFill>
                  <a:schemeClr val="bg1"/>
                </a:solidFill>
              </a:rPr>
              <a:t>Inflows and Model Run Duration (Max/Min </a:t>
            </a:r>
            <a:r>
              <a:rPr lang="en-US" sz="3600" dirty="0" err="1" smtClean="0">
                <a:solidFill>
                  <a:schemeClr val="bg1"/>
                </a:solidFill>
              </a:rPr>
              <a:t>Prob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64030"/>
            <a:ext cx="8610600" cy="46081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24-Month Study: Reservoir Operations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Up-to-date operations input by reservoir operators each month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Manual process: for each reservoir evaluate inflows, set releases,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re-evaluate (sometimes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 iterative process)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Coordination between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Powell and Mead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32769" name="Picture 1" descr="T:\WRG\Reservoir Operations\Presentations\images\GreenRiverbelowFlamingGorgeDam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17358</TotalTime>
  <Words>1225</Words>
  <Application>Microsoft Macintosh PowerPoint</Application>
  <PresentationFormat>On-screen Show (4:3)</PresentationFormat>
  <Paragraphs>187</Paragraphs>
  <Slides>39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Slide 1</vt:lpstr>
      <vt:lpstr>Reclamation Operational Modeling Overview</vt:lpstr>
      <vt:lpstr>24-Month Study</vt:lpstr>
      <vt:lpstr>24-Month Study: “Official model”</vt:lpstr>
      <vt:lpstr>3 categories of model assumptions</vt:lpstr>
      <vt:lpstr>24 Month Study: Inflows</vt:lpstr>
      <vt:lpstr>24-Month Study: UB Inflows and Model Run Duration (Most Probable)</vt:lpstr>
      <vt:lpstr>24-Month Study: UB Inflows and Model Run Duration (Max/Min Prob)</vt:lpstr>
      <vt:lpstr>24-Month Study: Reservoir Operations</vt:lpstr>
      <vt:lpstr>24-Month Study: Demands</vt:lpstr>
      <vt:lpstr>24-Month Study: Output</vt:lpstr>
      <vt:lpstr>Mid-Term Operations Model Motivation</vt:lpstr>
      <vt:lpstr>Mid-Term Operations Model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Questions we hope to better answer…</vt:lpstr>
      <vt:lpstr>Mid-Term Ops Model: Expected Output</vt:lpstr>
      <vt:lpstr>Colorado River Hydrology Workgroup</vt:lpstr>
      <vt:lpstr>Extra Slides Follow </vt:lpstr>
      <vt:lpstr>Regulated Inflow vs. Unregulated Inflow</vt:lpstr>
      <vt:lpstr>ESP run – CDF Powell WY Release</vt:lpstr>
      <vt:lpstr>Probability of Equalization Estimate  Current Methodology </vt:lpstr>
      <vt:lpstr>Slide 28</vt:lpstr>
      <vt:lpstr>Slide 29</vt:lpstr>
      <vt:lpstr>Slide 30</vt:lpstr>
      <vt:lpstr>Slide 31</vt:lpstr>
      <vt:lpstr>Slide 32</vt:lpstr>
      <vt:lpstr>Additional Analysis Request SWE  Equalization </vt:lpstr>
      <vt:lpstr>Upper Basin SWE  Powell Unregulated Inflow </vt:lpstr>
      <vt:lpstr>What we can provide:</vt:lpstr>
      <vt:lpstr>Additional Analysis Request 24-Mo Study out-year min and max </vt:lpstr>
      <vt:lpstr>Min and Max Runs - Current Practice </vt:lpstr>
      <vt:lpstr>Min and Max Runs - Request</vt:lpstr>
      <vt:lpstr>Quick Analysis of Natural Flows</vt:lpstr>
    </vt:vector>
  </TitlesOfParts>
  <Company>usbr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Kevin Werner</cp:lastModifiedBy>
  <cp:revision>1006</cp:revision>
  <dcterms:created xsi:type="dcterms:W3CDTF">2011-03-21T16:28:22Z</dcterms:created>
  <dcterms:modified xsi:type="dcterms:W3CDTF">2011-03-21T16:28:40Z</dcterms:modified>
</cp:coreProperties>
</file>