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99" r:id="rId3"/>
    <p:sldId id="256" r:id="rId4"/>
    <p:sldId id="296" r:id="rId5"/>
    <p:sldId id="297" r:id="rId6"/>
    <p:sldId id="298" r:id="rId7"/>
    <p:sldId id="272" r:id="rId8"/>
    <p:sldId id="300" r:id="rId9"/>
    <p:sldId id="273" r:id="rId10"/>
    <p:sldId id="274" r:id="rId11"/>
    <p:sldId id="275" r:id="rId12"/>
    <p:sldId id="276" r:id="rId13"/>
    <p:sldId id="292" r:id="rId14"/>
    <p:sldId id="293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4E01-742F-46AE-B5EB-2E08E6889A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46453-3FE0-477D-B7C3-CB1B75D7B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1) During the winter a Low Pressure system located over the Pacific North West.  This system typically brings us the large-scale frontal passages which, when passing over the Rockies, dump most of our yearly snow.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2) The Storm tracks entering this system are driven by the East Asian Jet Stream.  In the mid-pacific, the jet stream weakens and bifurcates: Part of the storm tracks head north into the northwestern low, while another part turns south entering the US via Mexico.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arenR"/>
            </a:pPr>
            <a:r>
              <a:rPr lang="en-US">
                <a:latin typeface="Calibri" charset="0"/>
              </a:rPr>
              <a:t>The top skill scores from the previous table are plotted on a map of the Colorado River Basin. </a:t>
            </a:r>
          </a:p>
          <a:p>
            <a:pPr marL="228600" indent="-228600">
              <a:buFontTx/>
              <a:buAutoNum type="arabicParenR"/>
            </a:pPr>
            <a:r>
              <a:rPr lang="en-US">
                <a:latin typeface="Calibri" charset="0"/>
              </a:rPr>
              <a:t>This shows that Alternative 2 performed the best</a:t>
            </a:r>
          </a:p>
          <a:p>
            <a:pPr marL="228600" indent="-228600">
              <a:buFontTx/>
              <a:buAutoNum type="arabicParenR"/>
            </a:pPr>
            <a:r>
              <a:rPr lang="en-US">
                <a:latin typeface="Calibri" charset="0"/>
              </a:rPr>
              <a:t>All maps show that the upper Green and San Juan rivers as well as the lower basin do not respond well to this forecasting technique.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491E16-0DCB-3941-9ECB-D3FBBE2EDF43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arenR"/>
            </a:pPr>
            <a:r>
              <a:rPr lang="en-US">
                <a:latin typeface="Calibri" charset="0"/>
              </a:rPr>
              <a:t>Plots of the relative error time series better display the period of success and failure of this forecast technique</a:t>
            </a:r>
          </a:p>
          <a:p>
            <a:pPr marL="228600" indent="-228600">
              <a:buFontTx/>
              <a:buAutoNum type="arabicParenR"/>
            </a:pPr>
            <a:r>
              <a:rPr lang="en-US">
                <a:latin typeface="Calibri" charset="0"/>
              </a:rPr>
              <a:t>The highlighted regions are periods of below average streamflow on the Colorado River Basin</a:t>
            </a:r>
          </a:p>
          <a:p>
            <a:pPr marL="228600" indent="-228600">
              <a:buFontTx/>
              <a:buAutoNum type="arabicParenR"/>
            </a:pPr>
            <a:r>
              <a:rPr lang="en-US">
                <a:latin typeface="Calibri" charset="0"/>
              </a:rPr>
              <a:t>Unsuccessful periods coincide with low flow periods.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694B58-906D-714D-8962-B4D1FA70030D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arenR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Started with the desire to understand the anecdotal observations of a 10-20 year cycle in the Intermountain west climate.</a:t>
            </a:r>
          </a:p>
          <a:p>
            <a:pPr marL="228600" indent="-228600">
              <a:buFontTx/>
              <a:buAutoNum type="arabicParenR" startAt="2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Identified that Precipitation and SST data have a 10-20 year cycle</a:t>
            </a:r>
          </a:p>
          <a:p>
            <a:pPr marL="228600" indent="-228600">
              <a:buFontTx/>
              <a:buAutoNum type="arabicParenR" startAt="2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Also, the SST Cycle leads the precipitation cycle by three years</a:t>
            </a:r>
          </a:p>
          <a:p>
            <a:pPr marL="228600" indent="-228600">
              <a:buFontTx/>
              <a:buAutoNum type="arabicParenR" startAt="2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The majority of the SST variance is highly correlated with the NINO4 region.</a:t>
            </a:r>
          </a:p>
          <a:p>
            <a:pPr>
              <a:defRPr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59FC69-F28C-3343-911E-C6447DC51E74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arenR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First mode of stream function </a:t>
            </a:r>
            <a:r>
              <a:rPr lang="en-US" dirty="0" err="1" smtClean="0">
                <a:ea typeface="ＭＳ Ｐゴシック"/>
                <a:cs typeface="ＭＳ Ｐゴシック"/>
              </a:rPr>
              <a:t>desmotnrates</a:t>
            </a:r>
            <a:r>
              <a:rPr lang="en-US" dirty="0" smtClean="0">
                <a:ea typeface="ＭＳ Ｐゴシック"/>
                <a:cs typeface="ＭＳ Ｐゴシック"/>
              </a:rPr>
              <a:t> a Wave number 1 pattern that is responsible for pushing synoptic scale frontal passages in the atmosphere.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First mode is highly correlated, and in phase, with SST signal.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Second mode identifies a short wave train originating  in the western tropical </a:t>
            </a:r>
            <a:r>
              <a:rPr lang="en-US" dirty="0" err="1" smtClean="0">
                <a:ea typeface="ＭＳ Ｐゴシック"/>
                <a:cs typeface="ＭＳ Ｐゴシック"/>
              </a:rPr>
              <a:t>pacifc</a:t>
            </a:r>
            <a:r>
              <a:rPr lang="en-US" dirty="0" smtClean="0">
                <a:ea typeface="ＭＳ Ｐゴシック"/>
                <a:cs typeface="ＭＳ Ｐゴシック"/>
              </a:rPr>
              <a:t> and terminating in the northwest U.S./Canada.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Second mode is highly correlated with precipitation cycle.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Since the </a:t>
            </a:r>
            <a:r>
              <a:rPr lang="en-US" dirty="0" err="1" smtClean="0">
                <a:ea typeface="ＭＳ Ｐゴシック"/>
                <a:cs typeface="ＭＳ Ｐゴシック"/>
              </a:rPr>
              <a:t>streamfunction</a:t>
            </a:r>
            <a:r>
              <a:rPr lang="en-US" dirty="0" smtClean="0">
                <a:ea typeface="ＭＳ Ｐゴシック"/>
                <a:cs typeface="ＭＳ Ｐゴシック"/>
              </a:rPr>
              <a:t> demonstrates the lagged correlation between SSTs and precipitation, then we have a physical connection between the Ocean and the Intermountain west</a:t>
            </a:r>
          </a:p>
          <a:p>
            <a:pPr>
              <a:defRPr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BF484E-EEAA-4046-AD5B-0D425F331283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1) During the winter a Low Pressure system located over the Pacific North West.  This system typically brings us the large-scale frontal passages which, when passing over the Rockies, dump most of our yearly snow.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2) The Storm tracks entering this system are driven by the East Asian Jet Stream.  In the mid-pacific, the jet stream weakens and bifurcates: Part of the storm tracks head north into the northwestern low, while another part turns south entering the US via Mexico.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04" name="Group 2"/>
          <p:cNvGrpSpPr>
            <a:grpSpLocks/>
          </p:cNvGrpSpPr>
          <p:nvPr userDrawn="1"/>
        </p:nvGrpSpPr>
        <p:grpSpPr bwMode="auto">
          <a:xfrm>
            <a:off x="685800" y="2133600"/>
            <a:ext cx="7924800" cy="1600200"/>
            <a:chOff x="432" y="1344"/>
            <a:chExt cx="4992" cy="1008"/>
          </a:xfrm>
        </p:grpSpPr>
        <p:sp>
          <p:nvSpPr>
            <p:cNvPr id="13" name="Rectangle 3"/>
            <p:cNvSpPr>
              <a:spLocks noChangeArrowheads="1"/>
            </p:cNvSpPr>
            <p:nvPr userDrawn="1"/>
          </p:nvSpPr>
          <p:spPr bwMode="auto">
            <a:xfrm>
              <a:off x="528" y="1440"/>
              <a:ext cx="4896" cy="9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 userDrawn="1"/>
          </p:nvSpPr>
          <p:spPr bwMode="auto">
            <a:xfrm>
              <a:off x="432" y="1344"/>
              <a:ext cx="489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Cambria" charset="0"/>
                <a:cs typeface="Italic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latin typeface="Cambria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F912FAB-77F2-F04F-A30F-F0BC218AE3A5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158157-B1A8-764D-B26F-E1379C35BB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383D4-404C-8F4D-B769-24FA3CA65737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4AC14-0983-6343-AD70-E5F9D66FC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22953-BB62-E64B-B8D9-BE6B3451853D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C8236-C482-7241-B57D-606994B662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6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0975-2774-004C-AAF0-7A94CD3FBF51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8749E-7442-9C4F-B708-FD1887BC8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198C6-CCCC-644B-AC0C-DCDE613ABA80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51237-AB82-374B-BD5B-0DEC822DB7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2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8E522-2C5C-4D4A-B7B3-EE743529FE13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7E4E-EB87-CA44-A543-6AFA0720F7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7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2F452-08C0-6B4E-9329-B98ACD12A3D4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A552D-C537-3F46-AA28-1009EE00F5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3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ABFB9-5E47-A94D-9901-458CFD4BDC59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6D0B2-30F8-0747-8B1B-DD9DF347BD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1AA67-93FB-A347-8B87-7B8D06DD708F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D6E97-57F5-1640-A538-019F25DFA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111CA-3215-924B-B56C-1B31CE2A9456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ABC60-FAD5-0B45-A603-8DB9F46E66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3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919E5-E239-FF4D-BAFD-EAD4DD528EF5}" type="datetime1">
              <a:rPr lang="en-US">
                <a:solidFill>
                  <a:srgbClr val="000000"/>
                </a:solidFill>
              </a:rPr>
              <a:pPr/>
              <a:t>3/22/11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109D8-CCE6-6641-A732-3AC8124ADE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791D7-C56B-4F40-8193-F27B4EA9DE76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DE42-6506-4932-BAB5-63D51BA78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252EB-B5DD-AC40-9510-6C825B49686D}" type="datetime1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3/22/11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1">
                <a:latin typeface="Cambri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F86F37-ECE7-234A-8DA2-7CB76A301EE2}" type="slidenum">
              <a:rPr lang="en-US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457200" y="228600"/>
            <a:ext cx="0" cy="259080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228600" y="1524000"/>
            <a:ext cx="44958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381000" y="152400"/>
            <a:ext cx="0" cy="259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 userDrawn="1"/>
        </p:nvSpPr>
        <p:spPr bwMode="auto">
          <a:xfrm>
            <a:off x="152400" y="1447800"/>
            <a:ext cx="449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7" descr="unlv-red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714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  <a:ea typeface="ＭＳ Ｐゴシック" charset="0"/>
          <a:cs typeface="Italic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  <a:ea typeface="ＭＳ Ｐゴシック" charset="0"/>
          <a:cs typeface="Italic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  <a:ea typeface="ＭＳ Ｐゴシック" charset="0"/>
          <a:cs typeface="Italic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  <a:ea typeface="ＭＳ Ｐゴシック" charset="0"/>
          <a:cs typeface="Italic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ea typeface="Italic" pitchFamily="2" charset="0"/>
          <a:cs typeface="Italic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ea typeface="Italic" pitchFamily="2" charset="0"/>
          <a:cs typeface="Italic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ea typeface="Italic" pitchFamily="2" charset="0"/>
          <a:cs typeface="Italic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ea typeface="Italic" pitchFamily="2" charset="0"/>
          <a:cs typeface="Italic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v"/>
        <a:defRPr sz="2800">
          <a:solidFill>
            <a:srgbClr val="595959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rgbClr val="595959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95959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595959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533400"/>
            <a:ext cx="87630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Colorado River Basin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Long Lead Forecasting Research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cs typeface="Times New Roman" charset="0"/>
              </a:rPr>
              <a:t>Tom Piechota (UNLV)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cs typeface="Times New Roman" charset="0"/>
              </a:rPr>
              <a:t>Kenneth Lamb (UNLV)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cs typeface="Times New Roman" charset="0"/>
              </a:rPr>
              <a:t>Glenn Tootle (University of Tennessee)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cs typeface="Times New Roman" charset="0"/>
              </a:rPr>
              <a:t>Tyrel</a:t>
            </a:r>
            <a:r>
              <a:rPr lang="en-US" sz="2400" b="1" dirty="0" smtClean="0">
                <a:cs typeface="Times New Roman" charset="0"/>
              </a:rPr>
              <a:t> </a:t>
            </a:r>
            <a:r>
              <a:rPr lang="en-US" sz="2400" b="1" dirty="0" err="1" smtClean="0">
                <a:cs typeface="Times New Roman" charset="0"/>
              </a:rPr>
              <a:t>Soukup</a:t>
            </a:r>
            <a:r>
              <a:rPr lang="en-US" sz="2400" b="1" dirty="0" smtClean="0">
                <a:cs typeface="Times New Roman" charset="0"/>
              </a:rPr>
              <a:t> </a:t>
            </a:r>
            <a:r>
              <a:rPr lang="en-US" sz="2400" b="1" dirty="0">
                <a:cs typeface="Times New Roman" charset="0"/>
              </a:rPr>
              <a:t>(University of Tennessee)</a:t>
            </a:r>
            <a:endParaRPr lang="en-US" sz="2400" b="1" dirty="0" smtClean="0"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cs typeface="Times New Roman" charset="0"/>
              </a:rPr>
              <a:t>Oubeid</a:t>
            </a:r>
            <a:r>
              <a:rPr lang="en-US" sz="2400" b="1" dirty="0" smtClean="0">
                <a:cs typeface="Times New Roman" charset="0"/>
              </a:rPr>
              <a:t> Aziz </a:t>
            </a:r>
            <a:r>
              <a:rPr lang="en-US" sz="2400" b="1" dirty="0">
                <a:cs typeface="Times New Roman" charset="0"/>
              </a:rPr>
              <a:t>(University of Tennessee)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66800" y="5117094"/>
            <a:ext cx="70866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i="1" dirty="0">
              <a:cs typeface="Times New Roman" charset="0"/>
            </a:endParaRPr>
          </a:p>
          <a:p>
            <a:pPr algn="ctr" eaLnBrk="0" hangingPunct="0"/>
            <a:r>
              <a:rPr lang="en-US" dirty="0" smtClean="0">
                <a:cs typeface="Times New Roman" charset="0"/>
              </a:rPr>
              <a:t>U.S. Bureau of Reclamation</a:t>
            </a:r>
          </a:p>
          <a:p>
            <a:pPr algn="ctr" eaLnBrk="0" hangingPunct="0"/>
            <a:r>
              <a:rPr lang="en-US" dirty="0" smtClean="0">
                <a:cs typeface="Times New Roman" charset="0"/>
              </a:rPr>
              <a:t>National Oceanic and Atmospheric Administration</a:t>
            </a:r>
          </a:p>
          <a:p>
            <a:pPr algn="ctr" eaLnBrk="0" hangingPunct="0"/>
            <a:r>
              <a:rPr lang="en-US" dirty="0" smtClean="0">
                <a:cs typeface="Times New Roman" charset="0"/>
              </a:rPr>
              <a:t>National </a:t>
            </a:r>
            <a:r>
              <a:rPr lang="en-US" dirty="0">
                <a:cs typeface="Times New Roman" charset="0"/>
              </a:rPr>
              <a:t>Science Foundation</a:t>
            </a:r>
          </a:p>
          <a:p>
            <a:pPr algn="ctr" eaLnBrk="0" hangingPunct="0"/>
            <a:r>
              <a:rPr lang="en-US" dirty="0" smtClean="0">
                <a:cs typeface="Times New Roman" charset="0"/>
              </a:rPr>
              <a:t>Wyoming Water Development Commission</a:t>
            </a:r>
            <a:endParaRPr lang="en-US" dirty="0">
              <a:cs typeface="Times New Roman" charset="0"/>
            </a:endParaRPr>
          </a:p>
          <a:p>
            <a:pPr algn="ctr" eaLnBrk="0" hangingPunct="0"/>
            <a:endParaRPr lang="en-US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228600" y="4267200"/>
            <a:ext cx="4343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4572000" y="6019800"/>
            <a:ext cx="4343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691313" cy="5532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50532" name="Text Box 11"/>
          <p:cNvSpPr txBox="1">
            <a:spLocks noChangeArrowheads="1"/>
          </p:cNvSpPr>
          <p:nvPr/>
        </p:nvSpPr>
        <p:spPr bwMode="auto">
          <a:xfrm>
            <a:off x="2133600" y="59436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63300"/>
                </a:solidFill>
                <a:latin typeface="Times New Roman" pitchFamily="18" charset="0"/>
              </a:rPr>
              <a:t>Example: 20% chance (80% risk) of exceeding 190,000 acre-feet (Average monthly volume summed for the 4 months of interest)</a:t>
            </a:r>
          </a:p>
        </p:txBody>
      </p:sp>
      <p:sp>
        <p:nvSpPr>
          <p:cNvPr id="150533" name="Line 10"/>
          <p:cNvSpPr>
            <a:spLocks noChangeShapeType="1"/>
          </p:cNvSpPr>
          <p:nvPr/>
        </p:nvSpPr>
        <p:spPr bwMode="auto">
          <a:xfrm flipV="1">
            <a:off x="3048000" y="4343400"/>
            <a:ext cx="457200" cy="15240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200" b="1">
                <a:latin typeface="Times New Roman" pitchFamily="18" charset="0"/>
              </a:rPr>
              <a:t>Streamflow Forecast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Research Question #3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6803" t="16327" r="52381" b="5306"/>
          <a:stretch>
            <a:fillRect/>
          </a:stretch>
        </p:blipFill>
        <p:spPr bwMode="auto">
          <a:xfrm>
            <a:off x="914400" y="304800"/>
            <a:ext cx="754380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Research Question #1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66" t="10667" r="62034" b="4000"/>
          <a:stretch>
            <a:fillRect/>
          </a:stretch>
        </p:blipFill>
        <p:spPr bwMode="auto">
          <a:xfrm>
            <a:off x="152400" y="685800"/>
            <a:ext cx="3124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9333" y="633626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McCabe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Dettinger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(2002)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Colorado River Basin (UT, CO) Snowpack</a:t>
            </a:r>
          </a:p>
        </p:txBody>
      </p:sp>
      <p:pic>
        <p:nvPicPr>
          <p:cNvPr id="7" name="Picture 6" descr="2009WRR008053 Figure 4 (22 Dec 09).tif"/>
          <p:cNvPicPr>
            <a:picLocks noChangeAspect="1"/>
          </p:cNvPicPr>
          <p:nvPr/>
        </p:nvPicPr>
        <p:blipFill>
          <a:blip r:embed="rId3" cstate="print"/>
          <a:srcRect r="38529"/>
          <a:stretch>
            <a:fillRect/>
          </a:stretch>
        </p:blipFill>
        <p:spPr>
          <a:xfrm>
            <a:off x="4571999" y="609600"/>
            <a:ext cx="4029115" cy="563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71907" y="632460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Aziz et al. (2010)</a:t>
            </a:r>
          </a:p>
        </p:txBody>
      </p:sp>
      <p:sp>
        <p:nvSpPr>
          <p:cNvPr id="11" name="Oval 10"/>
          <p:cNvSpPr/>
          <p:nvPr/>
        </p:nvSpPr>
        <p:spPr>
          <a:xfrm>
            <a:off x="1752600" y="31242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3124200"/>
            <a:ext cx="51167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rgbClr val="4D4D4D"/>
                </a:solidFill>
              </a:rPr>
              <a:t>0 – 2 Year Forecasting of Colorado River</a:t>
            </a:r>
            <a:br>
              <a:rPr lang="en-US" sz="3200" b="1">
                <a:solidFill>
                  <a:srgbClr val="4D4D4D"/>
                </a:solidFill>
              </a:rPr>
            </a:br>
            <a:r>
              <a:rPr lang="en-US" sz="3200" b="1">
                <a:solidFill>
                  <a:srgbClr val="4D4D4D"/>
                </a:solidFill>
              </a:rPr>
              <a:t>Water Volume</a:t>
            </a:r>
            <a:endParaRPr lang="en-US" sz="3200">
              <a:solidFill>
                <a:srgbClr val="4D4D4D"/>
              </a:solidFill>
              <a:cs typeface="Times New Roman" charset="0"/>
            </a:endParaRPr>
          </a:p>
        </p:txBody>
      </p:sp>
      <p:pic>
        <p:nvPicPr>
          <p:cNvPr id="82948" name="Picture 17" descr="unlv-red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2209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Slide Number Placeholder 6"/>
          <p:cNvSpPr txBox="1">
            <a:spLocks noGrp="1"/>
          </p:cNvSpPr>
          <p:nvPr/>
        </p:nvSpPr>
        <p:spPr bwMode="auto">
          <a:xfrm>
            <a:off x="6934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138DEF9-86A2-0546-8B8A-9AE8CA343AAA}" type="slidenum">
              <a:rPr lang="en-US" sz="1400" b="0" i="1" smtClean="0">
                <a:solidFill>
                  <a:srgbClr val="000000"/>
                </a:solidFill>
                <a:latin typeface="Cambria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400" b="0" i="1" smtClean="0">
              <a:solidFill>
                <a:srgbClr val="000000"/>
              </a:solidFill>
              <a:latin typeface="Cambria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0386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mbria" charset="0"/>
                <a:ea typeface="ＭＳ Ｐゴシック" charset="0"/>
                <a:cs typeface="Arial" charset="0"/>
              </a:rPr>
              <a:t>Prepared by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mbria" charset="0"/>
                <a:ea typeface="ＭＳ Ｐゴシック" charset="0"/>
                <a:cs typeface="Arial" charset="0"/>
              </a:rPr>
              <a:t>Kenneth Lamb, Tom Piechota, Simon Wang,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mbria" charset="0"/>
                <a:ea typeface="ＭＳ Ｐゴシック" charset="0"/>
                <a:cs typeface="Arial" charset="0"/>
              </a:rPr>
              <a:t>Sajjad Ahmad, AJ Kahlra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charset="0"/>
              <a:buNone/>
            </a:pPr>
            <a:endParaRPr lang="en-US" sz="2000" b="1" smtClean="0">
              <a:solidFill>
                <a:srgbClr val="7F7F7F"/>
              </a:solidFill>
              <a:latin typeface="Cambria" charset="0"/>
              <a:ea typeface="ＭＳ Ｐゴシック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" charset="0"/>
              <a:buNone/>
            </a:pPr>
            <a:endParaRPr lang="en-US" sz="2000" smtClean="0">
              <a:solidFill>
                <a:srgbClr val="7F7F7F"/>
              </a:solidFill>
              <a:latin typeface="Cambria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Statistical Forecast Model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Support Vector Machine (SVM) </a:t>
            </a:r>
          </a:p>
          <a:p>
            <a:pPr lvl="1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Neural Network – Statistical Learning Model </a:t>
            </a:r>
          </a:p>
          <a:p>
            <a:pPr lvl="1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Inputs: Calendar year mean SOI, PDO, NAO, AMO</a:t>
            </a:r>
          </a:p>
          <a:p>
            <a:pPr lvl="1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Predictand:  Following year precipitation</a:t>
            </a:r>
          </a:p>
          <a:p>
            <a:pPr lvl="1"/>
            <a:r>
              <a:rPr lang="en-US">
                <a:solidFill>
                  <a:srgbClr val="595959"/>
                </a:solidFill>
                <a:latin typeface="Garamond" charset="0"/>
                <a:cs typeface="Arial" charset="0"/>
              </a:rPr>
              <a:t>Performance Measure: RMSE Standard Ratio of Deviation (RSR)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SVM Results – Upper CRB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  <a:latin typeface="Cambria" charset="0"/>
              <a:cs typeface="Arial" charset="0"/>
            </a:endParaRPr>
          </a:p>
        </p:txBody>
      </p:sp>
      <p:grpSp>
        <p:nvGrpSpPr>
          <p:cNvPr id="78852" name="Group 16"/>
          <p:cNvGrpSpPr>
            <a:grpSpLocks/>
          </p:cNvGrpSpPr>
          <p:nvPr/>
        </p:nvGrpSpPr>
        <p:grpSpPr bwMode="auto">
          <a:xfrm>
            <a:off x="1066800" y="1600200"/>
            <a:ext cx="6858000" cy="5257800"/>
            <a:chOff x="660" y="748"/>
            <a:chExt cx="4572" cy="3572"/>
          </a:xfrm>
        </p:grpSpPr>
        <p:grpSp>
          <p:nvGrpSpPr>
            <p:cNvPr id="78853" name="Group 10"/>
            <p:cNvGrpSpPr>
              <a:grpSpLocks noChangeAspect="1"/>
            </p:cNvGrpSpPr>
            <p:nvPr/>
          </p:nvGrpSpPr>
          <p:grpSpPr bwMode="auto">
            <a:xfrm>
              <a:off x="660" y="748"/>
              <a:ext cx="4572" cy="3572"/>
              <a:chOff x="0" y="135"/>
              <a:chExt cx="5184" cy="4050"/>
            </a:xfrm>
          </p:grpSpPr>
          <p:pic>
            <p:nvPicPr>
              <p:cNvPr id="78854" name="Picture 6" descr="threeosc_rs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6" b="62236"/>
              <a:stretch>
                <a:fillRect/>
              </a:stretch>
            </p:blipFill>
            <p:spPr bwMode="auto">
              <a:xfrm>
                <a:off x="0" y="135"/>
                <a:ext cx="5184" cy="1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55" name="Picture 5" descr="threeosc_cor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6" b="62236"/>
              <a:stretch>
                <a:fillRect/>
              </a:stretch>
            </p:blipFill>
            <p:spPr bwMode="auto">
              <a:xfrm>
                <a:off x="0" y="1509"/>
                <a:ext cx="5184" cy="1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856" name="Picture 4" descr="threeosc_ns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69" b="62315"/>
              <a:stretch>
                <a:fillRect/>
              </a:stretch>
            </p:blipFill>
            <p:spPr bwMode="auto">
              <a:xfrm>
                <a:off x="0" y="2847"/>
                <a:ext cx="5184" cy="1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57" name="Oval 13"/>
            <p:cNvSpPr>
              <a:spLocks noChangeArrowheads="1"/>
            </p:cNvSpPr>
            <p:nvPr/>
          </p:nvSpPr>
          <p:spPr bwMode="auto">
            <a:xfrm>
              <a:off x="1008" y="864"/>
              <a:ext cx="672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Garamond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858" name="Oval 14"/>
            <p:cNvSpPr>
              <a:spLocks noChangeArrowheads="1"/>
            </p:cNvSpPr>
            <p:nvPr/>
          </p:nvSpPr>
          <p:spPr bwMode="auto">
            <a:xfrm>
              <a:off x="1008" y="1968"/>
              <a:ext cx="672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Garamond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859" name="Oval 15"/>
            <p:cNvSpPr>
              <a:spLocks noChangeArrowheads="1"/>
            </p:cNvSpPr>
            <p:nvPr/>
          </p:nvSpPr>
          <p:spPr bwMode="auto">
            <a:xfrm>
              <a:off x="1008" y="3216"/>
              <a:ext cx="672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Garamond" charset="0"/>
                <a:ea typeface="ＭＳ Ｐゴシック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SVM Results – Lower CRB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  <a:latin typeface="Cambria" charset="0"/>
              <a:cs typeface="Arial" charset="0"/>
            </a:endParaRPr>
          </a:p>
        </p:txBody>
      </p:sp>
      <p:grpSp>
        <p:nvGrpSpPr>
          <p:cNvPr id="79876" name="Group 11"/>
          <p:cNvGrpSpPr>
            <a:grpSpLocks/>
          </p:cNvGrpSpPr>
          <p:nvPr/>
        </p:nvGrpSpPr>
        <p:grpSpPr bwMode="auto">
          <a:xfrm>
            <a:off x="762000" y="1524000"/>
            <a:ext cx="7543800" cy="5257800"/>
            <a:chOff x="0" y="413"/>
            <a:chExt cx="5140" cy="3763"/>
          </a:xfrm>
        </p:grpSpPr>
        <p:pic>
          <p:nvPicPr>
            <p:cNvPr id="79877" name="Picture 4" descr="twoosc_rsr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8" r="49930" b="2400"/>
            <a:stretch>
              <a:fillRect/>
            </a:stretch>
          </p:blipFill>
          <p:spPr bwMode="auto">
            <a:xfrm>
              <a:off x="0" y="420"/>
              <a:ext cx="2596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78" name="Picture 5" descr="twoosc_ns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3" r="49930" b="2849"/>
            <a:stretch>
              <a:fillRect/>
            </a:stretch>
          </p:blipFill>
          <p:spPr bwMode="auto">
            <a:xfrm>
              <a:off x="2544" y="413"/>
              <a:ext cx="2596" cy="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9" name="Oval 7"/>
            <p:cNvSpPr>
              <a:spLocks noChangeArrowheads="1"/>
            </p:cNvSpPr>
            <p:nvPr/>
          </p:nvSpPr>
          <p:spPr bwMode="auto">
            <a:xfrm>
              <a:off x="4032" y="3360"/>
              <a:ext cx="864" cy="6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Garamond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880" name="Oval 8"/>
            <p:cNvSpPr>
              <a:spLocks noChangeArrowheads="1"/>
            </p:cNvSpPr>
            <p:nvPr/>
          </p:nvSpPr>
          <p:spPr bwMode="auto">
            <a:xfrm>
              <a:off x="1440" y="3360"/>
              <a:ext cx="864" cy="6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Garamond" charset="0"/>
                <a:ea typeface="ＭＳ Ｐゴシック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ge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b="10950"/>
          <a:stretch>
            <a:fillRect/>
          </a:stretch>
        </p:blipFill>
        <p:spPr bwMode="auto">
          <a:xfrm>
            <a:off x="914400" y="2362200"/>
            <a:ext cx="7467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Ocean-Atmosphere-Streamflow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During the winter months …</a:t>
            </a:r>
          </a:p>
        </p:txBody>
      </p: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5867400" y="3657600"/>
            <a:ext cx="254000" cy="762000"/>
            <a:chOff x="4160" y="2256"/>
            <a:chExt cx="160" cy="480"/>
          </a:xfrm>
        </p:grpSpPr>
        <p:sp>
          <p:nvSpPr>
            <p:cNvPr id="75784" name="Freeform 8"/>
            <p:cNvSpPr>
              <a:spLocks/>
            </p:cNvSpPr>
            <p:nvPr/>
          </p:nvSpPr>
          <p:spPr bwMode="auto">
            <a:xfrm>
              <a:off x="4160" y="2256"/>
              <a:ext cx="160" cy="480"/>
            </a:xfrm>
            <a:custGeom>
              <a:avLst/>
              <a:gdLst>
                <a:gd name="T0" fmla="*/ 0 w 112"/>
                <a:gd name="T1" fmla="*/ 0 h 480"/>
                <a:gd name="T2" fmla="*/ 96 w 112"/>
                <a:gd name="T3" fmla="*/ 288 h 480"/>
                <a:gd name="T4" fmla="*/ 96 w 112"/>
                <a:gd name="T5" fmla="*/ 432 h 480"/>
                <a:gd name="T6" fmla="*/ 48 w 112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80">
                  <a:moveTo>
                    <a:pt x="0" y="0"/>
                  </a:moveTo>
                  <a:cubicBezTo>
                    <a:pt x="40" y="108"/>
                    <a:pt x="80" y="216"/>
                    <a:pt x="96" y="288"/>
                  </a:cubicBezTo>
                  <a:cubicBezTo>
                    <a:pt x="112" y="360"/>
                    <a:pt x="104" y="400"/>
                    <a:pt x="96" y="432"/>
                  </a:cubicBezTo>
                  <a:cubicBezTo>
                    <a:pt x="88" y="464"/>
                    <a:pt x="56" y="472"/>
                    <a:pt x="48" y="48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4160" y="2256"/>
              <a:ext cx="160" cy="480"/>
            </a:xfrm>
            <a:custGeom>
              <a:avLst/>
              <a:gdLst>
                <a:gd name="T0" fmla="*/ 0 w 112"/>
                <a:gd name="T1" fmla="*/ 0 h 480"/>
                <a:gd name="T2" fmla="*/ 96 w 112"/>
                <a:gd name="T3" fmla="*/ 288 h 480"/>
                <a:gd name="T4" fmla="*/ 96 w 112"/>
                <a:gd name="T5" fmla="*/ 432 h 480"/>
                <a:gd name="T6" fmla="*/ 48 w 112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80">
                  <a:moveTo>
                    <a:pt x="0" y="0"/>
                  </a:moveTo>
                  <a:cubicBezTo>
                    <a:pt x="40" y="108"/>
                    <a:pt x="80" y="216"/>
                    <a:pt x="96" y="288"/>
                  </a:cubicBezTo>
                  <a:cubicBezTo>
                    <a:pt x="112" y="360"/>
                    <a:pt x="104" y="400"/>
                    <a:pt x="96" y="432"/>
                  </a:cubicBezTo>
                  <a:cubicBezTo>
                    <a:pt x="88" y="464"/>
                    <a:pt x="56" y="472"/>
                    <a:pt x="48" y="48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75804" name="AutoShape 28"/>
          <p:cNvSpPr>
            <a:spLocks noChangeArrowheads="1"/>
          </p:cNvSpPr>
          <p:nvPr/>
        </p:nvSpPr>
        <p:spPr bwMode="auto">
          <a:xfrm>
            <a:off x="1905000" y="4191000"/>
            <a:ext cx="12954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5806" name="Freeform 30"/>
          <p:cNvSpPr>
            <a:spLocks/>
          </p:cNvSpPr>
          <p:nvPr/>
        </p:nvSpPr>
        <p:spPr bwMode="auto">
          <a:xfrm>
            <a:off x="4953000" y="3733800"/>
            <a:ext cx="609600" cy="609600"/>
          </a:xfrm>
          <a:custGeom>
            <a:avLst/>
            <a:gdLst>
              <a:gd name="T0" fmla="*/ 0 w 576"/>
              <a:gd name="T1" fmla="*/ 448 h 448"/>
              <a:gd name="T2" fmla="*/ 192 w 576"/>
              <a:gd name="T3" fmla="*/ 64 h 448"/>
              <a:gd name="T4" fmla="*/ 576 w 576"/>
              <a:gd name="T5" fmla="*/ 6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448">
                <a:moveTo>
                  <a:pt x="0" y="448"/>
                </a:moveTo>
                <a:cubicBezTo>
                  <a:pt x="48" y="288"/>
                  <a:pt x="96" y="128"/>
                  <a:pt x="192" y="64"/>
                </a:cubicBezTo>
                <a:cubicBezTo>
                  <a:pt x="288" y="0"/>
                  <a:pt x="512" y="64"/>
                  <a:pt x="576" y="64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5807" name="Freeform 31"/>
          <p:cNvSpPr>
            <a:spLocks/>
          </p:cNvSpPr>
          <p:nvPr/>
        </p:nvSpPr>
        <p:spPr bwMode="auto">
          <a:xfrm>
            <a:off x="4953000" y="4343400"/>
            <a:ext cx="1828800" cy="419100"/>
          </a:xfrm>
          <a:custGeom>
            <a:avLst/>
            <a:gdLst>
              <a:gd name="T0" fmla="*/ 0 w 1344"/>
              <a:gd name="T1" fmla="*/ 0 h 264"/>
              <a:gd name="T2" fmla="*/ 336 w 1344"/>
              <a:gd name="T3" fmla="*/ 192 h 264"/>
              <a:gd name="T4" fmla="*/ 912 w 1344"/>
              <a:gd name="T5" fmla="*/ 240 h 264"/>
              <a:gd name="T6" fmla="*/ 1344 w 1344"/>
              <a:gd name="T7" fmla="*/ 4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264">
                <a:moveTo>
                  <a:pt x="0" y="0"/>
                </a:moveTo>
                <a:cubicBezTo>
                  <a:pt x="92" y="76"/>
                  <a:pt x="184" y="152"/>
                  <a:pt x="336" y="192"/>
                </a:cubicBezTo>
                <a:cubicBezTo>
                  <a:pt x="488" y="232"/>
                  <a:pt x="744" y="264"/>
                  <a:pt x="912" y="240"/>
                </a:cubicBezTo>
                <a:cubicBezTo>
                  <a:pt x="1080" y="216"/>
                  <a:pt x="1272" y="80"/>
                  <a:pt x="1344" y="48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75823" name="Group 47"/>
          <p:cNvGrpSpPr>
            <a:grpSpLocks/>
          </p:cNvGrpSpPr>
          <p:nvPr/>
        </p:nvGrpSpPr>
        <p:grpSpPr bwMode="auto">
          <a:xfrm>
            <a:off x="6232525" y="3581400"/>
            <a:ext cx="412750" cy="457200"/>
            <a:chOff x="3926" y="2256"/>
            <a:chExt cx="260" cy="288"/>
          </a:xfrm>
        </p:grpSpPr>
        <p:grpSp>
          <p:nvGrpSpPr>
            <p:cNvPr id="75814" name="Group 38"/>
            <p:cNvGrpSpPr>
              <a:grpSpLocks/>
            </p:cNvGrpSpPr>
            <p:nvPr/>
          </p:nvGrpSpPr>
          <p:grpSpPr bwMode="auto">
            <a:xfrm>
              <a:off x="3936" y="2256"/>
              <a:ext cx="250" cy="202"/>
              <a:chOff x="3936" y="2256"/>
              <a:chExt cx="250" cy="202"/>
            </a:xfrm>
          </p:grpSpPr>
          <p:sp>
            <p:nvSpPr>
              <p:cNvPr id="75808" name="AutoShape 32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809" name="AutoShape 33"/>
              <p:cNvSpPr>
                <a:spLocks noChangeArrowheads="1"/>
              </p:cNvSpPr>
              <p:nvPr/>
            </p:nvSpPr>
            <p:spPr bwMode="auto">
              <a:xfrm>
                <a:off x="4032" y="2304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810" name="AutoShape 34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811" name="AutoShape 35"/>
              <p:cNvSpPr>
                <a:spLocks noChangeArrowheads="1"/>
              </p:cNvSpPr>
              <p:nvPr/>
            </p:nvSpPr>
            <p:spPr bwMode="auto">
              <a:xfrm>
                <a:off x="4032" y="2400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812" name="AutoShape 36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813" name="AutoShape 37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5817" name="AutoShape 41"/>
            <p:cNvSpPr>
              <a:spLocks noChangeArrowheads="1"/>
            </p:cNvSpPr>
            <p:nvPr/>
          </p:nvSpPr>
          <p:spPr bwMode="auto">
            <a:xfrm>
              <a:off x="3926" y="2438"/>
              <a:ext cx="58" cy="58"/>
            </a:xfrm>
            <a:prstGeom prst="sun">
              <a:avLst>
                <a:gd name="adj" fmla="val 2500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818" name="AutoShape 42"/>
            <p:cNvSpPr>
              <a:spLocks noChangeArrowheads="1"/>
            </p:cNvSpPr>
            <p:nvPr/>
          </p:nvSpPr>
          <p:spPr bwMode="auto">
            <a:xfrm>
              <a:off x="4022" y="2486"/>
              <a:ext cx="58" cy="58"/>
            </a:xfrm>
            <a:prstGeom prst="sun">
              <a:avLst>
                <a:gd name="adj" fmla="val 2500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821" name="AutoShape 45"/>
            <p:cNvSpPr>
              <a:spLocks noChangeArrowheads="1"/>
            </p:cNvSpPr>
            <p:nvPr/>
          </p:nvSpPr>
          <p:spPr bwMode="auto">
            <a:xfrm>
              <a:off x="4118" y="2438"/>
              <a:ext cx="58" cy="58"/>
            </a:xfrm>
            <a:prstGeom prst="sun">
              <a:avLst>
                <a:gd name="adj" fmla="val 2500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75827" name="Group 51"/>
          <p:cNvGrpSpPr>
            <a:grpSpLocks/>
          </p:cNvGrpSpPr>
          <p:nvPr/>
        </p:nvGrpSpPr>
        <p:grpSpPr bwMode="auto">
          <a:xfrm>
            <a:off x="5511800" y="3313113"/>
            <a:ext cx="584200" cy="496887"/>
            <a:chOff x="272" y="2807"/>
            <a:chExt cx="368" cy="313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304" y="283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L</a:t>
              </a:r>
            </a:p>
          </p:txBody>
        </p:sp>
        <p:sp>
          <p:nvSpPr>
            <p:cNvPr id="75825" name="Freeform 49"/>
            <p:cNvSpPr>
              <a:spLocks/>
            </p:cNvSpPr>
            <p:nvPr/>
          </p:nvSpPr>
          <p:spPr bwMode="auto">
            <a:xfrm>
              <a:off x="272" y="2807"/>
              <a:ext cx="144" cy="313"/>
            </a:xfrm>
            <a:custGeom>
              <a:avLst/>
              <a:gdLst>
                <a:gd name="T0" fmla="*/ 144 w 144"/>
                <a:gd name="T1" fmla="*/ 0 h 313"/>
                <a:gd name="T2" fmla="*/ 80 w 144"/>
                <a:gd name="T3" fmla="*/ 8 h 313"/>
                <a:gd name="T4" fmla="*/ 0 w 144"/>
                <a:gd name="T5" fmla="*/ 120 h 313"/>
                <a:gd name="T6" fmla="*/ 48 w 144"/>
                <a:gd name="T7" fmla="*/ 288 h 313"/>
                <a:gd name="T8" fmla="*/ 96 w 144"/>
                <a:gd name="T9" fmla="*/ 304 h 313"/>
                <a:gd name="T10" fmla="*/ 112 w 14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3">
                  <a:moveTo>
                    <a:pt x="144" y="0"/>
                  </a:moveTo>
                  <a:cubicBezTo>
                    <a:pt x="123" y="3"/>
                    <a:pt x="101" y="2"/>
                    <a:pt x="80" y="8"/>
                  </a:cubicBezTo>
                  <a:cubicBezTo>
                    <a:pt x="40" y="19"/>
                    <a:pt x="13" y="82"/>
                    <a:pt x="0" y="120"/>
                  </a:cubicBezTo>
                  <a:cubicBezTo>
                    <a:pt x="8" y="217"/>
                    <a:pt x="1" y="217"/>
                    <a:pt x="48" y="288"/>
                  </a:cubicBezTo>
                  <a:cubicBezTo>
                    <a:pt x="57" y="302"/>
                    <a:pt x="80" y="299"/>
                    <a:pt x="96" y="304"/>
                  </a:cubicBezTo>
                  <a:cubicBezTo>
                    <a:pt x="123" y="313"/>
                    <a:pt x="128" y="312"/>
                    <a:pt x="112" y="31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826" name="Freeform 50"/>
            <p:cNvSpPr>
              <a:spLocks/>
            </p:cNvSpPr>
            <p:nvPr/>
          </p:nvSpPr>
          <p:spPr bwMode="auto">
            <a:xfrm>
              <a:off x="456" y="2807"/>
              <a:ext cx="120" cy="312"/>
            </a:xfrm>
            <a:custGeom>
              <a:avLst/>
              <a:gdLst>
                <a:gd name="T0" fmla="*/ 0 w 120"/>
                <a:gd name="T1" fmla="*/ 312 h 312"/>
                <a:gd name="T2" fmla="*/ 88 w 120"/>
                <a:gd name="T3" fmla="*/ 280 h 312"/>
                <a:gd name="T4" fmla="*/ 120 w 120"/>
                <a:gd name="T5" fmla="*/ 208 h 312"/>
                <a:gd name="T6" fmla="*/ 0 w 120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312">
                  <a:moveTo>
                    <a:pt x="0" y="312"/>
                  </a:moveTo>
                  <a:cubicBezTo>
                    <a:pt x="37" y="305"/>
                    <a:pt x="58" y="300"/>
                    <a:pt x="88" y="280"/>
                  </a:cubicBezTo>
                  <a:cubicBezTo>
                    <a:pt x="97" y="254"/>
                    <a:pt x="111" y="234"/>
                    <a:pt x="120" y="208"/>
                  </a:cubicBezTo>
                  <a:cubicBezTo>
                    <a:pt x="113" y="134"/>
                    <a:pt x="105" y="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0751E-6 L 0.075 -0.0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L 0.20417 -1.1560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4" grpId="0" animBg="1"/>
      <p:bldP spid="75804" grpId="1" animBg="1"/>
      <p:bldP spid="75806" grpId="0" animBg="1"/>
      <p:bldP spid="758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Kenneth Data\Research\PhD\Writing\Phase3\Figures\Fig-5_GPH-SV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26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D:\Kenneth Data\Research\PhD\Writing\Phase3\Figures\Fig-7_WND-SVD.t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3775"/>
            <a:ext cx="42799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SVD/Correlation Results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BC74F6E-93B2-6B4D-8A17-832C199EA70A}" type="slidenum">
              <a:rPr lang="en-US" b="0">
                <a:solidFill>
                  <a:srgbClr val="000000"/>
                </a:solidFill>
                <a:latin typeface="Cambria" charset="0"/>
              </a:rPr>
              <a:pPr eaLnBrk="1" hangingPunct="1"/>
              <a:t>19</a:t>
            </a:fld>
            <a:endParaRPr lang="en-US" b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22534" name="Picture 2" descr="D:\Kenneth Data\Research\PhD\Writing\Phase3\Figures\Fig-3_SST-SVD.tif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297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D:\Kenneth Data\Research\PhD\Writing\Phase3\Figures\Fig-4_SST-SVD.t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297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6"/>
          <p:cNvSpPr txBox="1">
            <a:spLocks noChangeArrowheads="1"/>
          </p:cNvSpPr>
          <p:nvPr/>
        </p:nvSpPr>
        <p:spPr bwMode="auto">
          <a:xfrm>
            <a:off x="533400" y="1524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Simultaneous Year</a:t>
            </a: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2667000" y="1524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 Year Lag</a:t>
            </a: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4800600" y="1524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 Year Lag</a:t>
            </a:r>
          </a:p>
        </p:txBody>
      </p:sp>
      <p:sp>
        <p:nvSpPr>
          <p:cNvPr id="22539" name="TextBox 9"/>
          <p:cNvSpPr txBox="1">
            <a:spLocks noChangeArrowheads="1"/>
          </p:cNvSpPr>
          <p:nvPr/>
        </p:nvSpPr>
        <p:spPr bwMode="auto">
          <a:xfrm>
            <a:off x="7010400" y="1524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 Year Lag</a:t>
            </a:r>
          </a:p>
        </p:txBody>
      </p:sp>
      <p:pic>
        <p:nvPicPr>
          <p:cNvPr id="22540" name="Picture 3" descr="D:\Kenneth Data\Research\PhD\Writing\Phase3\Figures\Fig-6_GPH-SVD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291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" descr="D:\Kenneth Data\Research\PhD\Writing\Phase3\Figures\Fig-8_WND-SVD.tif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4279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33400" y="33528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33400" y="48006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667000" y="33528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667000" y="48006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800600" y="33528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4800600" y="48006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934200" y="33528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934200" y="48006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533400" y="19050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667000" y="19050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800600" y="19050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6934200" y="19050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54" name="TextBox 26"/>
          <p:cNvSpPr txBox="1">
            <a:spLocks noChangeArrowheads="1"/>
          </p:cNvSpPr>
          <p:nvPr/>
        </p:nvSpPr>
        <p:spPr bwMode="auto">
          <a:xfrm>
            <a:off x="533400" y="31242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500mb Geopotential Height </a:t>
            </a:r>
          </a:p>
        </p:txBody>
      </p:sp>
      <p:sp>
        <p:nvSpPr>
          <p:cNvPr id="22555" name="TextBox 27"/>
          <p:cNvSpPr txBox="1">
            <a:spLocks noChangeArrowheads="1"/>
          </p:cNvSpPr>
          <p:nvPr/>
        </p:nvSpPr>
        <p:spPr bwMode="auto">
          <a:xfrm>
            <a:off x="533400" y="45720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200mb Zonal Wind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" y="3124200"/>
            <a:ext cx="8763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1000" y="4648200"/>
            <a:ext cx="8763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8288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Tootle, G.A., A.K. Singh, T.C. Piechota and I.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Farnham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2007. Long Lead-Time Forecasting of U.S.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Streamflow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Using Partial Least Squares Regression.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ASCE Journal of Hydrologic Engineering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12(5), 442-451.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Soukup, T., O.A. Aziz, G.A. Tootle, S. Wulff and T. Piechota, 2009. Long-lead Time Streamflow Forecasting of the North Platte River Incorporating Oceanic-Atmospheric Climate Variability.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Journal of Hydrology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368(2009), 131-142.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Aziz, O.A., G.A. Tootle, S.T. Gray and T.C. Piechota, 2010. Identification of Pacific Ocean  Sea Surface Temperatures influences of Upper Colorado River Basin Snowpack.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Water Resources Research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46, W07536.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Lamb, K., T. Piechota, O. Aziz, G. Tootle, 2011. Establishing A Basis For Extending Long-Term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Streamflow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Forecasts In The Colorado River Basin.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ASCE Journal of Hydrologic Engineering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(In Press).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762000"/>
            <a:ext cx="87630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Recent Publications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Forecast Method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Weighted Resampling of Observed Naturalized Streamflow</a:t>
            </a:r>
          </a:p>
          <a:p>
            <a:pPr lvl="1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Split sample forecast verification alternatives</a:t>
            </a:r>
          </a:p>
          <a:p>
            <a:pPr lvl="2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1</a:t>
            </a:r>
            <a:r>
              <a:rPr lang="en-US" baseline="30000">
                <a:solidFill>
                  <a:srgbClr val="595959"/>
                </a:solidFill>
                <a:latin typeface="Cambria" charset="0"/>
                <a:cs typeface="Arial" charset="0"/>
              </a:rPr>
              <a:t>st</a:t>
            </a:r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 ~ 1976-2005 used to forecast 1906-1975</a:t>
            </a:r>
          </a:p>
          <a:p>
            <a:pPr lvl="2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2</a:t>
            </a:r>
            <a:r>
              <a:rPr lang="en-US" baseline="30000">
                <a:solidFill>
                  <a:srgbClr val="595959"/>
                </a:solidFill>
                <a:latin typeface="Cambria" charset="0"/>
                <a:cs typeface="Arial" charset="0"/>
              </a:rPr>
              <a:t>nd</a:t>
            </a:r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 ~1956-2005 used to forecast 1906-1955</a:t>
            </a:r>
          </a:p>
          <a:p>
            <a:pPr lvl="2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3</a:t>
            </a:r>
            <a:r>
              <a:rPr lang="en-US" baseline="30000">
                <a:solidFill>
                  <a:srgbClr val="595959"/>
                </a:solidFill>
                <a:latin typeface="Cambria" charset="0"/>
                <a:cs typeface="Arial" charset="0"/>
              </a:rPr>
              <a:t>rd</a:t>
            </a:r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 ~ 1906-1945 used to forecast 1956-2005</a:t>
            </a:r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  <a:sym typeface="Wingdings" charset="0"/>
              </a:rPr>
              <a:t> </a:t>
            </a:r>
            <a:endParaRPr lang="en-US">
              <a:solidFill>
                <a:srgbClr val="595959"/>
              </a:solidFill>
              <a:latin typeface="Cambria" charset="0"/>
              <a:cs typeface="Arial" charset="0"/>
            </a:endParaRPr>
          </a:p>
          <a:p>
            <a:pPr lvl="1"/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Weight based upon 3-month avg. SST of Hondo region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844C53-197E-C94C-A50B-B5D0DA05FAF4}" type="slidenum">
              <a:rPr lang="en-US" b="0">
                <a:solidFill>
                  <a:srgbClr val="000000"/>
                </a:solidFill>
                <a:latin typeface="Cambria" charset="0"/>
              </a:rPr>
              <a:pPr eaLnBrk="1" hangingPunct="1"/>
              <a:t>21</a:t>
            </a:fld>
            <a:endParaRPr lang="en-US" b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30723" name="Picture 2" descr="D:\Kenneth Data\Research\PhD\Writing\Phase2\Figures\Fig-3_LEPSmap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9438"/>
            <a:ext cx="413067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15240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charset="0"/>
                <a:cs typeface="Arial" charset="0"/>
              </a:rPr>
              <a:t>0 Lag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5240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charset="0"/>
                <a:cs typeface="Arial" charset="0"/>
              </a:rPr>
              <a:t>1-yr Lag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5240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charset="0"/>
                <a:cs typeface="Arial" charset="0"/>
              </a:rPr>
              <a:t>2-yr Lag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24384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charset="0"/>
                <a:cs typeface="Arial" charset="0"/>
              </a:rPr>
              <a:t>Alternative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9624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charset="0"/>
                <a:cs typeface="Arial" charset="0"/>
              </a:rPr>
              <a:t>Alternative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564991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mbria"/>
                <a:ea typeface="ＭＳ Ｐゴシック" charset="0"/>
                <a:cs typeface="Arial" charset="0"/>
              </a:rPr>
              <a:t>Alternative 3</a:t>
            </a:r>
          </a:p>
        </p:txBody>
      </p:sp>
      <p:sp>
        <p:nvSpPr>
          <p:cNvPr id="30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Forecast Skill Maps – LEPS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3142EC-9128-C949-B7A0-889557A05825}" type="slidenum">
              <a:rPr lang="en-US" b="0">
                <a:solidFill>
                  <a:srgbClr val="000000"/>
                </a:solidFill>
                <a:latin typeface="Cambria" charset="0"/>
              </a:rPr>
              <a:pPr eaLnBrk="1" hangingPunct="1"/>
              <a:t>22</a:t>
            </a:fld>
            <a:endParaRPr lang="en-US" b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32771" name="Picture 3" descr="D:\Kenneth Data\Research\PhD\Writing\Phase2\Figures\Fig-5_REplot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0" r="48544" b="2824"/>
          <a:stretch>
            <a:fillRect/>
          </a:stretch>
        </p:blipFill>
        <p:spPr bwMode="auto">
          <a:xfrm>
            <a:off x="2590800" y="4141788"/>
            <a:ext cx="40386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D:\Kenneth Data\Research\PhD\Writing\Phase2\Figures\Fig-5_REplot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36"/>
          <a:stretch>
            <a:fillRect/>
          </a:stretch>
        </p:blipFill>
        <p:spPr bwMode="auto">
          <a:xfrm>
            <a:off x="609600" y="1676400"/>
            <a:ext cx="7848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Relative Error ~ Drought Comparison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Identifying Climate Cycles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CF241F-9718-BD42-855E-555B30989B5F}" type="slidenum">
              <a:rPr lang="en-US" b="0">
                <a:solidFill>
                  <a:srgbClr val="000000"/>
                </a:solidFill>
                <a:latin typeface="Cambria" charset="0"/>
              </a:rPr>
              <a:pPr eaLnBrk="1" hangingPunct="1"/>
              <a:t>23</a:t>
            </a:fld>
            <a:endParaRPr lang="en-US" b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7" b="-368"/>
          <a:stretch>
            <a:fillRect/>
          </a:stretch>
        </p:blipFill>
        <p:spPr>
          <a:xfrm>
            <a:off x="7239000" y="1266825"/>
            <a:ext cx="1400175" cy="559117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0"/>
            <a:ext cx="647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/>
                <a:ea typeface="Arial" charset="0"/>
                <a:cs typeface="Arial"/>
              </a:rPr>
              <a:t>10-20 year cycle in data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/>
                <a:ea typeface="Arial" charset="0"/>
                <a:cs typeface="Arial"/>
              </a:rPr>
              <a:t>PDO leads precipitation by 3 years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mbria"/>
                <a:ea typeface="Arial" charset="0"/>
                <a:cs typeface="Arial"/>
              </a:rPr>
              <a:t>SST cycle highly correlated with Nino4 region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6553200"/>
            <a:ext cx="472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0" smtClean="0">
                <a:solidFill>
                  <a:srgbClr val="000000"/>
                </a:solidFill>
              </a:rPr>
              <a:t>References: Wang et al, 2009; Wang et al 2010a. 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1" t="5473" r="-185" b="51485"/>
          <a:stretch>
            <a:fillRect/>
          </a:stretch>
        </p:blipFill>
        <p:spPr bwMode="auto">
          <a:xfrm>
            <a:off x="228600" y="3860800"/>
            <a:ext cx="6400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Pacific Ocean – Precipitation Lag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447A6C-C17D-1240-970F-76425459DA31}" type="slidenum">
              <a:rPr lang="en-US" b="0">
                <a:solidFill>
                  <a:srgbClr val="000000"/>
                </a:solidFill>
                <a:latin typeface="Cambria" charset="0"/>
              </a:rPr>
              <a:pPr eaLnBrk="1" hangingPunct="1"/>
              <a:t>24</a:t>
            </a:fld>
            <a:endParaRPr lang="en-US" b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743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914400" y="6396038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0" smtClean="0">
                <a:solidFill>
                  <a:srgbClr val="000000"/>
                </a:solidFill>
              </a:rPr>
              <a:t>Figure 2 - Wang et al (2010a). A transition-phase Teleconnection of the Pacific Quasi-Decadal Oscillation. </a:t>
            </a:r>
            <a:r>
              <a:rPr lang="en-US" sz="1200" b="0" i="1" smtClean="0">
                <a:solidFill>
                  <a:srgbClr val="000000"/>
                </a:solidFill>
              </a:rPr>
              <a:t>Clim Dyn </a:t>
            </a:r>
            <a:r>
              <a:rPr lang="en-US" sz="1200" b="0" smtClean="0">
                <a:solidFill>
                  <a:srgbClr val="000000"/>
                </a:solidFill>
              </a:rPr>
              <a:t>DOI 10.10007/s00382-009-0722-5.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32038" y="5105400"/>
            <a:ext cx="868362" cy="219075"/>
          </a:xfrm>
          <a:prstGeom prst="rect">
            <a:avLst/>
          </a:prstGeom>
          <a:solidFill>
            <a:srgbClr val="FFFF00">
              <a:alpha val="5098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04800" y="3886200"/>
            <a:ext cx="83058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6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ge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b="10950"/>
          <a:stretch>
            <a:fillRect/>
          </a:stretch>
        </p:blipFill>
        <p:spPr bwMode="auto">
          <a:xfrm>
            <a:off x="914400" y="2362200"/>
            <a:ext cx="7467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charset="0"/>
                <a:cs typeface="Italic" charset="0"/>
              </a:rPr>
              <a:t>Ocean-Atmosphere-Streamflow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  <a:latin typeface="Cambria" charset="0"/>
                <a:cs typeface="Arial" charset="0"/>
              </a:rPr>
              <a:t>Another physical basis for long-lead forecasting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5867400" y="3657600"/>
            <a:ext cx="254000" cy="762000"/>
            <a:chOff x="4160" y="2256"/>
            <a:chExt cx="160" cy="480"/>
          </a:xfrm>
        </p:grpSpPr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4160" y="2256"/>
              <a:ext cx="160" cy="480"/>
            </a:xfrm>
            <a:custGeom>
              <a:avLst/>
              <a:gdLst>
                <a:gd name="T0" fmla="*/ 0 w 112"/>
                <a:gd name="T1" fmla="*/ 0 h 480"/>
                <a:gd name="T2" fmla="*/ 96 w 112"/>
                <a:gd name="T3" fmla="*/ 288 h 480"/>
                <a:gd name="T4" fmla="*/ 96 w 112"/>
                <a:gd name="T5" fmla="*/ 432 h 480"/>
                <a:gd name="T6" fmla="*/ 48 w 112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80">
                  <a:moveTo>
                    <a:pt x="0" y="0"/>
                  </a:moveTo>
                  <a:cubicBezTo>
                    <a:pt x="40" y="108"/>
                    <a:pt x="80" y="216"/>
                    <a:pt x="96" y="288"/>
                  </a:cubicBezTo>
                  <a:cubicBezTo>
                    <a:pt x="112" y="360"/>
                    <a:pt x="104" y="400"/>
                    <a:pt x="96" y="432"/>
                  </a:cubicBezTo>
                  <a:cubicBezTo>
                    <a:pt x="88" y="464"/>
                    <a:pt x="56" y="472"/>
                    <a:pt x="48" y="48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4160" y="2256"/>
              <a:ext cx="160" cy="480"/>
            </a:xfrm>
            <a:custGeom>
              <a:avLst/>
              <a:gdLst>
                <a:gd name="T0" fmla="*/ 0 w 112"/>
                <a:gd name="T1" fmla="*/ 0 h 480"/>
                <a:gd name="T2" fmla="*/ 96 w 112"/>
                <a:gd name="T3" fmla="*/ 288 h 480"/>
                <a:gd name="T4" fmla="*/ 96 w 112"/>
                <a:gd name="T5" fmla="*/ 432 h 480"/>
                <a:gd name="T6" fmla="*/ 48 w 112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80">
                  <a:moveTo>
                    <a:pt x="0" y="0"/>
                  </a:moveTo>
                  <a:cubicBezTo>
                    <a:pt x="40" y="108"/>
                    <a:pt x="80" y="216"/>
                    <a:pt x="96" y="288"/>
                  </a:cubicBezTo>
                  <a:cubicBezTo>
                    <a:pt x="112" y="360"/>
                    <a:pt x="104" y="400"/>
                    <a:pt x="96" y="432"/>
                  </a:cubicBezTo>
                  <a:cubicBezTo>
                    <a:pt x="88" y="464"/>
                    <a:pt x="56" y="472"/>
                    <a:pt x="48" y="48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1905000" y="4191000"/>
            <a:ext cx="12954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>
            <a:off x="4953000" y="3733800"/>
            <a:ext cx="609600" cy="609600"/>
          </a:xfrm>
          <a:custGeom>
            <a:avLst/>
            <a:gdLst>
              <a:gd name="T0" fmla="*/ 0 w 576"/>
              <a:gd name="T1" fmla="*/ 448 h 448"/>
              <a:gd name="T2" fmla="*/ 192 w 576"/>
              <a:gd name="T3" fmla="*/ 64 h 448"/>
              <a:gd name="T4" fmla="*/ 576 w 576"/>
              <a:gd name="T5" fmla="*/ 6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448">
                <a:moveTo>
                  <a:pt x="0" y="448"/>
                </a:moveTo>
                <a:cubicBezTo>
                  <a:pt x="48" y="288"/>
                  <a:pt x="96" y="128"/>
                  <a:pt x="192" y="64"/>
                </a:cubicBezTo>
                <a:cubicBezTo>
                  <a:pt x="288" y="0"/>
                  <a:pt x="512" y="64"/>
                  <a:pt x="576" y="64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>
            <a:off x="4953000" y="4343400"/>
            <a:ext cx="1828800" cy="419100"/>
          </a:xfrm>
          <a:custGeom>
            <a:avLst/>
            <a:gdLst>
              <a:gd name="T0" fmla="*/ 0 w 1344"/>
              <a:gd name="T1" fmla="*/ 0 h 264"/>
              <a:gd name="T2" fmla="*/ 336 w 1344"/>
              <a:gd name="T3" fmla="*/ 192 h 264"/>
              <a:gd name="T4" fmla="*/ 912 w 1344"/>
              <a:gd name="T5" fmla="*/ 240 h 264"/>
              <a:gd name="T6" fmla="*/ 1344 w 1344"/>
              <a:gd name="T7" fmla="*/ 48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264">
                <a:moveTo>
                  <a:pt x="0" y="0"/>
                </a:moveTo>
                <a:cubicBezTo>
                  <a:pt x="92" y="76"/>
                  <a:pt x="184" y="152"/>
                  <a:pt x="336" y="192"/>
                </a:cubicBezTo>
                <a:cubicBezTo>
                  <a:pt x="488" y="232"/>
                  <a:pt x="744" y="264"/>
                  <a:pt x="912" y="240"/>
                </a:cubicBezTo>
                <a:cubicBezTo>
                  <a:pt x="1080" y="216"/>
                  <a:pt x="1272" y="80"/>
                  <a:pt x="1344" y="48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6232525" y="3581400"/>
            <a:ext cx="412750" cy="457200"/>
            <a:chOff x="3926" y="2256"/>
            <a:chExt cx="260" cy="288"/>
          </a:xfrm>
        </p:grpSpPr>
        <p:grpSp>
          <p:nvGrpSpPr>
            <p:cNvPr id="87052" name="Group 12"/>
            <p:cNvGrpSpPr>
              <a:grpSpLocks/>
            </p:cNvGrpSpPr>
            <p:nvPr/>
          </p:nvGrpSpPr>
          <p:grpSpPr bwMode="auto">
            <a:xfrm>
              <a:off x="3936" y="2256"/>
              <a:ext cx="250" cy="202"/>
              <a:chOff x="3936" y="2256"/>
              <a:chExt cx="250" cy="202"/>
            </a:xfrm>
          </p:grpSpPr>
          <p:sp>
            <p:nvSpPr>
              <p:cNvPr id="87053" name="AutoShape 13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054" name="AutoShape 14"/>
              <p:cNvSpPr>
                <a:spLocks noChangeArrowheads="1"/>
              </p:cNvSpPr>
              <p:nvPr/>
            </p:nvSpPr>
            <p:spPr bwMode="auto">
              <a:xfrm>
                <a:off x="4032" y="2304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055" name="AutoShape 15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056" name="AutoShape 16"/>
              <p:cNvSpPr>
                <a:spLocks noChangeArrowheads="1"/>
              </p:cNvSpPr>
              <p:nvPr/>
            </p:nvSpPr>
            <p:spPr bwMode="auto">
              <a:xfrm>
                <a:off x="4032" y="2400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057" name="AutoShape 17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058" name="AutoShape 18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58" cy="58"/>
              </a:xfrm>
              <a:prstGeom prst="sun">
                <a:avLst>
                  <a:gd name="adj" fmla="val 25000"/>
                </a:avLst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87059" name="AutoShape 19"/>
            <p:cNvSpPr>
              <a:spLocks noChangeArrowheads="1"/>
            </p:cNvSpPr>
            <p:nvPr/>
          </p:nvSpPr>
          <p:spPr bwMode="auto">
            <a:xfrm>
              <a:off x="3926" y="2438"/>
              <a:ext cx="58" cy="58"/>
            </a:xfrm>
            <a:prstGeom prst="sun">
              <a:avLst>
                <a:gd name="adj" fmla="val 2500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60" name="AutoShape 20"/>
            <p:cNvSpPr>
              <a:spLocks noChangeArrowheads="1"/>
            </p:cNvSpPr>
            <p:nvPr/>
          </p:nvSpPr>
          <p:spPr bwMode="auto">
            <a:xfrm>
              <a:off x="4022" y="2486"/>
              <a:ext cx="58" cy="58"/>
            </a:xfrm>
            <a:prstGeom prst="sun">
              <a:avLst>
                <a:gd name="adj" fmla="val 2500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61" name="AutoShape 21"/>
            <p:cNvSpPr>
              <a:spLocks noChangeArrowheads="1"/>
            </p:cNvSpPr>
            <p:nvPr/>
          </p:nvSpPr>
          <p:spPr bwMode="auto">
            <a:xfrm>
              <a:off x="4118" y="2438"/>
              <a:ext cx="58" cy="58"/>
            </a:xfrm>
            <a:prstGeom prst="sun">
              <a:avLst>
                <a:gd name="adj" fmla="val 25000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87062" name="Group 22"/>
          <p:cNvGrpSpPr>
            <a:grpSpLocks/>
          </p:cNvGrpSpPr>
          <p:nvPr/>
        </p:nvGrpSpPr>
        <p:grpSpPr bwMode="auto">
          <a:xfrm>
            <a:off x="5511800" y="3313113"/>
            <a:ext cx="584200" cy="496887"/>
            <a:chOff x="272" y="2807"/>
            <a:chExt cx="368" cy="313"/>
          </a:xfrm>
        </p:grpSpPr>
        <p:sp>
          <p:nvSpPr>
            <p:cNvPr id="87063" name="Text Box 23"/>
            <p:cNvSpPr txBox="1">
              <a:spLocks noChangeArrowheads="1"/>
            </p:cNvSpPr>
            <p:nvPr/>
          </p:nvSpPr>
          <p:spPr bwMode="auto">
            <a:xfrm>
              <a:off x="304" y="283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L</a:t>
              </a:r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auto">
            <a:xfrm>
              <a:off x="272" y="2807"/>
              <a:ext cx="144" cy="313"/>
            </a:xfrm>
            <a:custGeom>
              <a:avLst/>
              <a:gdLst>
                <a:gd name="T0" fmla="*/ 144 w 144"/>
                <a:gd name="T1" fmla="*/ 0 h 313"/>
                <a:gd name="T2" fmla="*/ 80 w 144"/>
                <a:gd name="T3" fmla="*/ 8 h 313"/>
                <a:gd name="T4" fmla="*/ 0 w 144"/>
                <a:gd name="T5" fmla="*/ 120 h 313"/>
                <a:gd name="T6" fmla="*/ 48 w 144"/>
                <a:gd name="T7" fmla="*/ 288 h 313"/>
                <a:gd name="T8" fmla="*/ 96 w 144"/>
                <a:gd name="T9" fmla="*/ 304 h 313"/>
                <a:gd name="T10" fmla="*/ 112 w 14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13">
                  <a:moveTo>
                    <a:pt x="144" y="0"/>
                  </a:moveTo>
                  <a:cubicBezTo>
                    <a:pt x="123" y="3"/>
                    <a:pt x="101" y="2"/>
                    <a:pt x="80" y="8"/>
                  </a:cubicBezTo>
                  <a:cubicBezTo>
                    <a:pt x="40" y="19"/>
                    <a:pt x="13" y="82"/>
                    <a:pt x="0" y="120"/>
                  </a:cubicBezTo>
                  <a:cubicBezTo>
                    <a:pt x="8" y="217"/>
                    <a:pt x="1" y="217"/>
                    <a:pt x="48" y="288"/>
                  </a:cubicBezTo>
                  <a:cubicBezTo>
                    <a:pt x="57" y="302"/>
                    <a:pt x="80" y="299"/>
                    <a:pt x="96" y="304"/>
                  </a:cubicBezTo>
                  <a:cubicBezTo>
                    <a:pt x="123" y="313"/>
                    <a:pt x="128" y="312"/>
                    <a:pt x="112" y="31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65" name="Freeform 25"/>
            <p:cNvSpPr>
              <a:spLocks/>
            </p:cNvSpPr>
            <p:nvPr/>
          </p:nvSpPr>
          <p:spPr bwMode="auto">
            <a:xfrm>
              <a:off x="456" y="2807"/>
              <a:ext cx="120" cy="312"/>
            </a:xfrm>
            <a:custGeom>
              <a:avLst/>
              <a:gdLst>
                <a:gd name="T0" fmla="*/ 0 w 120"/>
                <a:gd name="T1" fmla="*/ 312 h 312"/>
                <a:gd name="T2" fmla="*/ 88 w 120"/>
                <a:gd name="T3" fmla="*/ 280 h 312"/>
                <a:gd name="T4" fmla="*/ 120 w 120"/>
                <a:gd name="T5" fmla="*/ 208 h 312"/>
                <a:gd name="T6" fmla="*/ 0 w 120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312">
                  <a:moveTo>
                    <a:pt x="0" y="312"/>
                  </a:moveTo>
                  <a:cubicBezTo>
                    <a:pt x="37" y="305"/>
                    <a:pt x="58" y="300"/>
                    <a:pt x="88" y="280"/>
                  </a:cubicBezTo>
                  <a:cubicBezTo>
                    <a:pt x="97" y="254"/>
                    <a:pt x="111" y="234"/>
                    <a:pt x="120" y="208"/>
                  </a:cubicBezTo>
                  <a:cubicBezTo>
                    <a:pt x="113" y="134"/>
                    <a:pt x="105" y="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3581400" y="5334000"/>
            <a:ext cx="1524000" cy="376238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NINO 4</a:t>
            </a:r>
          </a:p>
        </p:txBody>
      </p:sp>
      <p:grpSp>
        <p:nvGrpSpPr>
          <p:cNvPr id="87076" name="Group 36"/>
          <p:cNvGrpSpPr>
            <a:grpSpLocks/>
          </p:cNvGrpSpPr>
          <p:nvPr/>
        </p:nvGrpSpPr>
        <p:grpSpPr bwMode="auto">
          <a:xfrm>
            <a:off x="2286000" y="3276600"/>
            <a:ext cx="3230563" cy="2355850"/>
            <a:chOff x="1440" y="2064"/>
            <a:chExt cx="2035" cy="1484"/>
          </a:xfrm>
        </p:grpSpPr>
        <p:sp>
          <p:nvSpPr>
            <p:cNvPr id="87068" name="Oval 28"/>
            <p:cNvSpPr>
              <a:spLocks noChangeArrowheads="1"/>
            </p:cNvSpPr>
            <p:nvPr/>
          </p:nvSpPr>
          <p:spPr bwMode="auto">
            <a:xfrm>
              <a:off x="1440" y="3072"/>
              <a:ext cx="480" cy="336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69" name="Oval 29"/>
            <p:cNvSpPr>
              <a:spLocks noChangeArrowheads="1"/>
            </p:cNvSpPr>
            <p:nvPr/>
          </p:nvSpPr>
          <p:spPr bwMode="auto">
            <a:xfrm>
              <a:off x="1920" y="2544"/>
              <a:ext cx="480" cy="336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2592" y="2064"/>
              <a:ext cx="480" cy="336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71" name="Freeform 31"/>
            <p:cNvSpPr>
              <a:spLocks/>
            </p:cNvSpPr>
            <p:nvPr/>
          </p:nvSpPr>
          <p:spPr bwMode="auto">
            <a:xfrm>
              <a:off x="1812" y="3307"/>
              <a:ext cx="436" cy="241"/>
            </a:xfrm>
            <a:custGeom>
              <a:avLst/>
              <a:gdLst>
                <a:gd name="T0" fmla="*/ 436 w 436"/>
                <a:gd name="T1" fmla="*/ 214 h 241"/>
                <a:gd name="T2" fmla="*/ 213 w 436"/>
                <a:gd name="T3" fmla="*/ 214 h 241"/>
                <a:gd name="T4" fmla="*/ 158 w 436"/>
                <a:gd name="T5" fmla="*/ 177 h 241"/>
                <a:gd name="T6" fmla="*/ 139 w 436"/>
                <a:gd name="T7" fmla="*/ 149 h 241"/>
                <a:gd name="T8" fmla="*/ 83 w 436"/>
                <a:gd name="T9" fmla="*/ 112 h 241"/>
                <a:gd name="T10" fmla="*/ 65 w 436"/>
                <a:gd name="T11" fmla="*/ 84 h 241"/>
                <a:gd name="T12" fmla="*/ 37 w 436"/>
                <a:gd name="T13" fmla="*/ 65 h 241"/>
                <a:gd name="T14" fmla="*/ 0 w 436"/>
                <a:gd name="T1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241">
                  <a:moveTo>
                    <a:pt x="436" y="214"/>
                  </a:moveTo>
                  <a:cubicBezTo>
                    <a:pt x="354" y="240"/>
                    <a:pt x="362" y="241"/>
                    <a:pt x="213" y="214"/>
                  </a:cubicBezTo>
                  <a:cubicBezTo>
                    <a:pt x="191" y="210"/>
                    <a:pt x="158" y="177"/>
                    <a:pt x="158" y="177"/>
                  </a:cubicBezTo>
                  <a:cubicBezTo>
                    <a:pt x="152" y="168"/>
                    <a:pt x="148" y="156"/>
                    <a:pt x="139" y="149"/>
                  </a:cubicBezTo>
                  <a:cubicBezTo>
                    <a:pt x="122" y="134"/>
                    <a:pt x="83" y="112"/>
                    <a:pt x="83" y="112"/>
                  </a:cubicBezTo>
                  <a:cubicBezTo>
                    <a:pt x="77" y="103"/>
                    <a:pt x="73" y="92"/>
                    <a:pt x="65" y="84"/>
                  </a:cubicBezTo>
                  <a:cubicBezTo>
                    <a:pt x="57" y="76"/>
                    <a:pt x="44" y="74"/>
                    <a:pt x="37" y="65"/>
                  </a:cubicBezTo>
                  <a:cubicBezTo>
                    <a:pt x="24" y="49"/>
                    <a:pt x="18" y="2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339966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auto">
            <a:xfrm>
              <a:off x="1834" y="2182"/>
              <a:ext cx="1641" cy="985"/>
            </a:xfrm>
            <a:custGeom>
              <a:avLst/>
              <a:gdLst>
                <a:gd name="T0" fmla="*/ 1641 w 1641"/>
                <a:gd name="T1" fmla="*/ 29 h 985"/>
                <a:gd name="T2" fmla="*/ 1529 w 1641"/>
                <a:gd name="T3" fmla="*/ 1 h 985"/>
                <a:gd name="T4" fmla="*/ 1269 w 1641"/>
                <a:gd name="T5" fmla="*/ 20 h 985"/>
                <a:gd name="T6" fmla="*/ 1065 w 1641"/>
                <a:gd name="T7" fmla="*/ 76 h 985"/>
                <a:gd name="T8" fmla="*/ 1009 w 1641"/>
                <a:gd name="T9" fmla="*/ 94 h 985"/>
                <a:gd name="T10" fmla="*/ 981 w 1641"/>
                <a:gd name="T11" fmla="*/ 103 h 985"/>
                <a:gd name="T12" fmla="*/ 897 w 1641"/>
                <a:gd name="T13" fmla="*/ 141 h 985"/>
                <a:gd name="T14" fmla="*/ 842 w 1641"/>
                <a:gd name="T15" fmla="*/ 168 h 985"/>
                <a:gd name="T16" fmla="*/ 702 w 1641"/>
                <a:gd name="T17" fmla="*/ 252 h 985"/>
                <a:gd name="T18" fmla="*/ 647 w 1641"/>
                <a:gd name="T19" fmla="*/ 289 h 985"/>
                <a:gd name="T20" fmla="*/ 619 w 1641"/>
                <a:gd name="T21" fmla="*/ 317 h 985"/>
                <a:gd name="T22" fmla="*/ 563 w 1641"/>
                <a:gd name="T23" fmla="*/ 354 h 985"/>
                <a:gd name="T24" fmla="*/ 516 w 1641"/>
                <a:gd name="T25" fmla="*/ 401 h 985"/>
                <a:gd name="T26" fmla="*/ 349 w 1641"/>
                <a:gd name="T27" fmla="*/ 568 h 985"/>
                <a:gd name="T28" fmla="*/ 312 w 1641"/>
                <a:gd name="T29" fmla="*/ 624 h 985"/>
                <a:gd name="T30" fmla="*/ 284 w 1641"/>
                <a:gd name="T31" fmla="*/ 642 h 985"/>
                <a:gd name="T32" fmla="*/ 210 w 1641"/>
                <a:gd name="T33" fmla="*/ 717 h 985"/>
                <a:gd name="T34" fmla="*/ 145 w 1641"/>
                <a:gd name="T35" fmla="*/ 791 h 985"/>
                <a:gd name="T36" fmla="*/ 89 w 1641"/>
                <a:gd name="T37" fmla="*/ 865 h 985"/>
                <a:gd name="T38" fmla="*/ 71 w 1641"/>
                <a:gd name="T39" fmla="*/ 893 h 985"/>
                <a:gd name="T40" fmla="*/ 43 w 1641"/>
                <a:gd name="T41" fmla="*/ 921 h 985"/>
                <a:gd name="T42" fmla="*/ 24 w 1641"/>
                <a:gd name="T43" fmla="*/ 958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1" h="985">
                  <a:moveTo>
                    <a:pt x="1641" y="29"/>
                  </a:moveTo>
                  <a:cubicBezTo>
                    <a:pt x="1613" y="20"/>
                    <a:pt x="1560" y="0"/>
                    <a:pt x="1529" y="1"/>
                  </a:cubicBezTo>
                  <a:cubicBezTo>
                    <a:pt x="1442" y="3"/>
                    <a:pt x="1269" y="20"/>
                    <a:pt x="1269" y="20"/>
                  </a:cubicBezTo>
                  <a:cubicBezTo>
                    <a:pt x="1199" y="34"/>
                    <a:pt x="1133" y="53"/>
                    <a:pt x="1065" y="76"/>
                  </a:cubicBezTo>
                  <a:cubicBezTo>
                    <a:pt x="1046" y="82"/>
                    <a:pt x="1028" y="88"/>
                    <a:pt x="1009" y="94"/>
                  </a:cubicBezTo>
                  <a:cubicBezTo>
                    <a:pt x="1000" y="97"/>
                    <a:pt x="981" y="103"/>
                    <a:pt x="981" y="103"/>
                  </a:cubicBezTo>
                  <a:cubicBezTo>
                    <a:pt x="953" y="122"/>
                    <a:pt x="927" y="126"/>
                    <a:pt x="897" y="141"/>
                  </a:cubicBezTo>
                  <a:cubicBezTo>
                    <a:pt x="830" y="174"/>
                    <a:pt x="906" y="147"/>
                    <a:pt x="842" y="168"/>
                  </a:cubicBezTo>
                  <a:cubicBezTo>
                    <a:pt x="797" y="198"/>
                    <a:pt x="754" y="235"/>
                    <a:pt x="702" y="252"/>
                  </a:cubicBezTo>
                  <a:cubicBezTo>
                    <a:pt x="610" y="344"/>
                    <a:pt x="728" y="235"/>
                    <a:pt x="647" y="289"/>
                  </a:cubicBezTo>
                  <a:cubicBezTo>
                    <a:pt x="636" y="296"/>
                    <a:pt x="629" y="309"/>
                    <a:pt x="619" y="317"/>
                  </a:cubicBezTo>
                  <a:cubicBezTo>
                    <a:pt x="601" y="331"/>
                    <a:pt x="563" y="354"/>
                    <a:pt x="563" y="354"/>
                  </a:cubicBezTo>
                  <a:cubicBezTo>
                    <a:pt x="524" y="411"/>
                    <a:pt x="567" y="356"/>
                    <a:pt x="516" y="401"/>
                  </a:cubicBezTo>
                  <a:cubicBezTo>
                    <a:pt x="458" y="453"/>
                    <a:pt x="404" y="513"/>
                    <a:pt x="349" y="568"/>
                  </a:cubicBezTo>
                  <a:cubicBezTo>
                    <a:pt x="333" y="584"/>
                    <a:pt x="324" y="605"/>
                    <a:pt x="312" y="624"/>
                  </a:cubicBezTo>
                  <a:cubicBezTo>
                    <a:pt x="306" y="633"/>
                    <a:pt x="293" y="635"/>
                    <a:pt x="284" y="642"/>
                  </a:cubicBezTo>
                  <a:cubicBezTo>
                    <a:pt x="254" y="667"/>
                    <a:pt x="242" y="695"/>
                    <a:pt x="210" y="717"/>
                  </a:cubicBezTo>
                  <a:cubicBezTo>
                    <a:pt x="167" y="781"/>
                    <a:pt x="191" y="760"/>
                    <a:pt x="145" y="791"/>
                  </a:cubicBezTo>
                  <a:cubicBezTo>
                    <a:pt x="133" y="828"/>
                    <a:pt x="122" y="844"/>
                    <a:pt x="89" y="865"/>
                  </a:cubicBezTo>
                  <a:cubicBezTo>
                    <a:pt x="83" y="874"/>
                    <a:pt x="78" y="884"/>
                    <a:pt x="71" y="893"/>
                  </a:cubicBezTo>
                  <a:cubicBezTo>
                    <a:pt x="63" y="903"/>
                    <a:pt x="50" y="910"/>
                    <a:pt x="43" y="921"/>
                  </a:cubicBezTo>
                  <a:cubicBezTo>
                    <a:pt x="0" y="985"/>
                    <a:pt x="54" y="928"/>
                    <a:pt x="24" y="958"/>
                  </a:cubicBezTo>
                </a:path>
              </a:pathLst>
            </a:custGeom>
            <a:noFill/>
            <a:ln w="38100" cap="flat">
              <a:solidFill>
                <a:srgbClr val="008000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0751E-6 L 0.075 -0.0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L 0.20417 -1.1560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8" grpId="1" animBg="1"/>
      <p:bldP spid="87049" grpId="0" animBg="1"/>
      <p:bldP spid="87050" grpId="0" animBg="1"/>
      <p:bldP spid="870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9144000" cy="14700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>
                <a:latin typeface="Cambria" charset="0"/>
                <a:cs typeface="Italic" charset="0"/>
              </a:rPr>
              <a:t>Questions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8761E5-86EE-624A-B49A-EA828199FB8E}" type="slidenum">
              <a:rPr lang="en-US" b="0">
                <a:solidFill>
                  <a:srgbClr val="000000"/>
                </a:solidFill>
                <a:latin typeface="Cambria" charset="0"/>
              </a:rPr>
              <a:pPr eaLnBrk="1" hangingPunct="1"/>
              <a:t>26</a:t>
            </a:fld>
            <a:endParaRPr lang="en-US" b="0">
              <a:solidFill>
                <a:srgbClr val="000000"/>
              </a:solidFill>
              <a:latin typeface="Cambria" charset="0"/>
            </a:endParaRPr>
          </a:p>
        </p:txBody>
      </p:sp>
      <p:pic>
        <p:nvPicPr>
          <p:cNvPr id="36869" name="Picture 2" descr="D:\Kenneth Data\Research\PhD\Writing\Phase2\Figures\Fig-3_LEPSmap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3067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D:\Kenneth Data\Research\PhD\Writing\Phase2\Figures\Fig-5_REplot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0" r="48544" b="2824"/>
          <a:stretch>
            <a:fillRect/>
          </a:stretch>
        </p:blipFill>
        <p:spPr bwMode="auto">
          <a:xfrm>
            <a:off x="4495800" y="1447800"/>
            <a:ext cx="42672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9" r="35056"/>
          <a:stretch>
            <a:fillRect/>
          </a:stretch>
        </p:blipFill>
        <p:spPr bwMode="auto">
          <a:xfrm>
            <a:off x="4343400" y="4038600"/>
            <a:ext cx="457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ChangeArrowheads="1"/>
          </p:cNvSpPr>
          <p:nvPr/>
        </p:nvSpPr>
        <p:spPr bwMode="auto">
          <a:xfrm>
            <a:off x="342900" y="228600"/>
            <a:ext cx="834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Long Lead-Time Forecasting of U.S. Streamflow Using Partial Least Squares </a:t>
            </a:r>
            <a:r>
              <a:rPr lang="en-US" sz="2800" b="1" dirty="0" smtClean="0">
                <a:solidFill>
                  <a:srgbClr val="FF0000"/>
                </a:solidFill>
              </a:rPr>
              <a:t>Regression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(Journal of Hydrologic Engineering, 2007)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2883" name="Rectangle 1027"/>
          <p:cNvSpPr>
            <a:spLocks noChangeArrowheads="1"/>
          </p:cNvSpPr>
          <p:nvPr/>
        </p:nvSpPr>
        <p:spPr bwMode="auto">
          <a:xfrm>
            <a:off x="-76200" y="16002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Data </a:t>
            </a:r>
            <a:r>
              <a:rPr lang="en-US" sz="2000" b="1" dirty="0"/>
              <a:t>Sets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- </a:t>
            </a:r>
            <a:r>
              <a:rPr lang="en-US" sz="1600" b="1" i="1" dirty="0"/>
              <a:t>Pacific &amp; Atlantic Ocean Sea Surface Temperatures (SSTs</a:t>
            </a:r>
            <a:r>
              <a:rPr lang="en-US" sz="1600" b="1" i="1" dirty="0" smtClean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1950 </a:t>
            </a:r>
            <a:r>
              <a:rPr lang="en-US" sz="1600" b="1" i="1" dirty="0"/>
              <a:t>-</a:t>
            </a:r>
            <a:r>
              <a:rPr lang="en-US" sz="1600" b="1" i="1" dirty="0" smtClean="0"/>
              <a:t>2001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April – September of previous year (-)</a:t>
            </a:r>
            <a:endParaRPr lang="en-US" sz="1600" b="1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2000" b="1" dirty="0"/>
              <a:t>- </a:t>
            </a:r>
            <a:r>
              <a:rPr lang="en-US" sz="1600" b="1" i="1" dirty="0"/>
              <a:t>Continental U.S. </a:t>
            </a:r>
            <a:r>
              <a:rPr lang="en-US" sz="1600" b="1" i="1" dirty="0" smtClean="0"/>
              <a:t>streamflow from USGS Unimpaired data (1950 – 2002)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1951 – 2002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Water year volume </a:t>
            </a:r>
            <a:endParaRPr lang="en-US" sz="1600" b="1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Methods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- </a:t>
            </a:r>
            <a:r>
              <a:rPr lang="en-US" sz="1600" b="1" i="1" dirty="0"/>
              <a:t>Partial Least Squares Regression (PLSR</a:t>
            </a:r>
            <a:r>
              <a:rPr lang="en-US" sz="1600" b="1" i="1" dirty="0" smtClean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 smtClean="0"/>
              <a:t>	- Based on optimized Principal Component Regression of two fields (SSTs and streamflow)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i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Contributions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- </a:t>
            </a:r>
            <a:r>
              <a:rPr lang="en-US" sz="1600" b="1" i="1" dirty="0"/>
              <a:t>Skillful long lead-time forecast of continental U.S. streamflow using SSTs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</a:t>
            </a:r>
            <a:r>
              <a:rPr lang="en-US" sz="2000" b="1" dirty="0" smtClean="0"/>
              <a:t>- </a:t>
            </a:r>
            <a:r>
              <a:rPr lang="en-US" sz="1600" b="1" i="1" dirty="0"/>
              <a:t>Calibration, Cross-validation and Uncertainty in model development</a:t>
            </a:r>
            <a:endParaRPr lang="en-US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i="1" dirty="0"/>
          </a:p>
        </p:txBody>
      </p:sp>
      <p:pic>
        <p:nvPicPr>
          <p:cNvPr id="4" name="Picture 4" descr="wkanom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>
            <a:fillRect/>
          </a:stretch>
        </p:blipFill>
        <p:spPr bwMode="auto">
          <a:xfrm>
            <a:off x="5486400" y="3810000"/>
            <a:ext cx="3048000" cy="22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6" descr="C:\Documents and Settings\Glenn\My Documents\UNLV\Research\Dissertation\Task A\Task A Maps - ArcMap\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0" r="3572" b="19620"/>
          <a:stretch>
            <a:fillRect/>
          </a:stretch>
        </p:blipFill>
        <p:spPr bwMode="auto">
          <a:xfrm>
            <a:off x="4953000" y="1847780"/>
            <a:ext cx="4191000" cy="18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9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07645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4930" name="Picture 2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t="18497" r="25610" b="25241"/>
          <a:stretch>
            <a:fillRect/>
          </a:stretch>
        </p:blipFill>
        <p:spPr bwMode="auto">
          <a:xfrm>
            <a:off x="4114800" y="881063"/>
            <a:ext cx="449580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019300" y="176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4932" name="Picture 4" descr="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t="17468" r="25610" b="25041"/>
          <a:stretch>
            <a:fillRect/>
          </a:stretch>
        </p:blipFill>
        <p:spPr bwMode="auto">
          <a:xfrm>
            <a:off x="457200" y="3657600"/>
            <a:ext cx="45720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04800" y="2286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PLSR Calibration Model </a:t>
            </a:r>
            <a:r>
              <a:rPr lang="en-US" sz="2400" b="1" dirty="0" smtClean="0">
                <a:solidFill>
                  <a:srgbClr val="FF0000"/>
                </a:solidFill>
              </a:rPr>
              <a:t>Results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(Leading April – September SSTs, Water Year Streamflow)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381000" y="1512888"/>
            <a:ext cx="373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Pacific Ocean SSTs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Streamflow Stations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(R</a:t>
            </a:r>
            <a:r>
              <a:rPr lang="en-US" sz="2400" b="1" baseline="30000">
                <a:solidFill>
                  <a:srgbClr val="0000FF"/>
                </a:solidFill>
              </a:rPr>
              <a:t>2</a:t>
            </a:r>
            <a:r>
              <a:rPr lang="en-US" sz="2400" b="1">
                <a:solidFill>
                  <a:srgbClr val="0000FF"/>
                </a:solidFill>
              </a:rPr>
              <a:t> &gt; 0.80)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4953000" y="4876800"/>
            <a:ext cx="3733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Atlantic Ocean SSTs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Streamflow Stations</a:t>
            </a:r>
          </a:p>
          <a:p>
            <a:pPr algn="ctr"/>
            <a:r>
              <a:rPr lang="en-US" sz="2400" b="1">
                <a:solidFill>
                  <a:srgbClr val="0000FF"/>
                </a:solidFill>
              </a:rPr>
              <a:t>(R</a:t>
            </a:r>
            <a:r>
              <a:rPr lang="en-US" sz="2400" b="1" baseline="30000">
                <a:solidFill>
                  <a:srgbClr val="0000FF"/>
                </a:solidFill>
              </a:rPr>
              <a:t>2</a:t>
            </a:r>
            <a:r>
              <a:rPr lang="en-US" sz="2400" b="1">
                <a:solidFill>
                  <a:srgbClr val="0000FF"/>
                </a:solidFill>
              </a:rPr>
              <a:t> &gt; 0.80)</a:t>
            </a:r>
          </a:p>
        </p:txBody>
      </p:sp>
      <p:grpSp>
        <p:nvGrpSpPr>
          <p:cNvPr id="124943" name="Group 15"/>
          <p:cNvGrpSpPr>
            <a:grpSpLocks/>
          </p:cNvGrpSpPr>
          <p:nvPr/>
        </p:nvGrpSpPr>
        <p:grpSpPr bwMode="auto">
          <a:xfrm>
            <a:off x="974725" y="2152650"/>
            <a:ext cx="4511675" cy="1497013"/>
            <a:chOff x="614" y="1356"/>
            <a:chExt cx="2842" cy="943"/>
          </a:xfrm>
        </p:grpSpPr>
        <p:sp>
          <p:nvSpPr>
            <p:cNvPr id="124941" name="Text Box 13"/>
            <p:cNvSpPr txBox="1">
              <a:spLocks noChangeArrowheads="1"/>
            </p:cNvSpPr>
            <p:nvPr/>
          </p:nvSpPr>
          <p:spPr bwMode="auto">
            <a:xfrm>
              <a:off x="614" y="1895"/>
              <a:ext cx="1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Upper Colorado River Basin</a:t>
              </a:r>
            </a:p>
            <a:p>
              <a:pPr algn="ctr"/>
              <a:r>
                <a:rPr lang="en-US"/>
                <a:t>(White River)</a:t>
              </a:r>
            </a:p>
          </p:txBody>
        </p:sp>
        <p:sp>
          <p:nvSpPr>
            <p:cNvPr id="124942" name="Line 14"/>
            <p:cNvSpPr>
              <a:spLocks noChangeShapeType="1"/>
            </p:cNvSpPr>
            <p:nvPr/>
          </p:nvSpPr>
          <p:spPr bwMode="auto">
            <a:xfrm flipV="1">
              <a:off x="2522" y="1356"/>
              <a:ext cx="934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345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620963" y="2201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652713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5956" name="Picture 4" descr="6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30214" r="19823" b="31862"/>
          <a:stretch>
            <a:fillRect/>
          </a:stretch>
        </p:blipFill>
        <p:spPr bwMode="auto">
          <a:xfrm>
            <a:off x="2362200" y="533400"/>
            <a:ext cx="4798528" cy="34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2255838" y="2141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5958" name="Picture 6" descr="Figure 6c Sh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7510" r="9073" b="9341"/>
          <a:stretch>
            <a:fillRect/>
          </a:stretch>
        </p:blipFill>
        <p:spPr bwMode="auto">
          <a:xfrm>
            <a:off x="2408238" y="4130675"/>
            <a:ext cx="46323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PLSR Cross-validation Model Results – White River</a:t>
            </a:r>
          </a:p>
        </p:txBody>
      </p:sp>
    </p:spTree>
    <p:extLst>
      <p:ext uri="{BB962C8B-B14F-4D97-AF65-F5344CB8AC3E}">
        <p14:creationId xmlns:p14="http://schemas.microsoft.com/office/powerpoint/2010/main" val="36429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 cstate="print"/>
          <a:srcRect l="4167" t="12666" r="47002" b="-4283"/>
          <a:stretch>
            <a:fillRect/>
          </a:stretch>
        </p:blipFill>
        <p:spPr bwMode="auto">
          <a:xfrm>
            <a:off x="2286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ChangeArrowheads="1"/>
          </p:cNvSpPr>
          <p:nvPr/>
        </p:nvSpPr>
        <p:spPr bwMode="auto">
          <a:xfrm>
            <a:off x="342900" y="228600"/>
            <a:ext cx="834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Long Lead-Time Streamflow Forecasting of the North Platte River Incorporating Oceanic-Atmospheric Climate Variability 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(Journal of Hydrology, 2009)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2883" name="Rectangle 1027"/>
          <p:cNvSpPr>
            <a:spLocks noChangeArrowheads="1"/>
          </p:cNvSpPr>
          <p:nvPr/>
        </p:nvSpPr>
        <p:spPr bwMode="auto">
          <a:xfrm>
            <a:off x="457200" y="16002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Data Sets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- </a:t>
            </a:r>
            <a:r>
              <a:rPr lang="en-US" sz="1600" b="1" i="1" dirty="0"/>
              <a:t>Pacific </a:t>
            </a:r>
            <a:r>
              <a:rPr lang="en-US" sz="1600" b="1" i="1" dirty="0" smtClean="0"/>
              <a:t>Ocean </a:t>
            </a:r>
            <a:r>
              <a:rPr lang="en-US" sz="1600" b="1" i="1" dirty="0"/>
              <a:t>Sea Surface Temperatures (SSTs</a:t>
            </a:r>
            <a:r>
              <a:rPr lang="en-US" sz="1600" b="1" i="1" dirty="0" smtClean="0"/>
              <a:t>) and 500 </a:t>
            </a:r>
            <a:r>
              <a:rPr lang="en-US" sz="1600" b="1" i="1" dirty="0" err="1" smtClean="0"/>
              <a:t>mb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geopotential</a:t>
            </a:r>
            <a:r>
              <a:rPr lang="en-US" sz="1600" b="1" i="1" dirty="0" smtClean="0"/>
              <a:t> heights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1948 </a:t>
            </a:r>
            <a:r>
              <a:rPr lang="en-US" sz="1600" b="1" i="1" dirty="0"/>
              <a:t>-</a:t>
            </a:r>
            <a:r>
              <a:rPr lang="en-US" sz="1600" b="1" i="1" dirty="0" smtClean="0"/>
              <a:t>2006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July - September of previous year (-)</a:t>
            </a:r>
            <a:endParaRPr lang="en-US" sz="1600" b="1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2000" b="1" dirty="0"/>
              <a:t>- </a:t>
            </a:r>
            <a:r>
              <a:rPr lang="en-US" sz="1600" b="1" i="1" dirty="0" smtClean="0"/>
              <a:t>North Platte River streamflow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1948 – 2006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/>
              <a:t>	</a:t>
            </a:r>
            <a:r>
              <a:rPr lang="en-US" sz="1600" b="1" i="1" dirty="0" smtClean="0"/>
              <a:t>	April – July volume  </a:t>
            </a:r>
            <a:endParaRPr lang="en-US" sz="1600" b="1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Methods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/>
              <a:t>	- </a:t>
            </a:r>
            <a:r>
              <a:rPr lang="en-US" sz="1600" b="1" i="1" dirty="0" smtClean="0"/>
              <a:t>Singular Value Decomposition for diagnostics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i="1" dirty="0" smtClean="0"/>
              <a:t>	- Non parametric </a:t>
            </a:r>
            <a:r>
              <a:rPr lang="en-US" sz="1600" b="1" i="1" dirty="0" err="1" smtClean="0"/>
              <a:t>exceedance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probablity</a:t>
            </a:r>
            <a:r>
              <a:rPr lang="en-US" sz="1600" b="1" i="1" dirty="0" smtClean="0"/>
              <a:t> forecasts (Piechota et al., 2001)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35293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4" descr="ty_thesis_overall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868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5734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248400" y="1295400"/>
            <a:ext cx="2438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Figure 2: Heterogeneous correlation map showing significant SST regions as related to NPRB streamflow stations for JAS(-1) six month lead-time.</a:t>
            </a:r>
          </a:p>
        </p:txBody>
      </p:sp>
      <p:pic>
        <p:nvPicPr>
          <p:cNvPr id="14438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5691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57200" y="4419600"/>
            <a:ext cx="2438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Figure 4: Heterogeneous correlation map showing significant Z</a:t>
            </a:r>
            <a:r>
              <a:rPr lang="en-US" sz="1400" baseline="-25000" dirty="0"/>
              <a:t>500</a:t>
            </a:r>
            <a:r>
              <a:rPr lang="en-US" sz="1400" dirty="0"/>
              <a:t> regions as related to NPRB streamflow stations for OND(-1) three month lead-time.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200" dirty="0">
                <a:latin typeface="Times New Roman" pitchFamily="18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833735"/>
            <a:ext cx="75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034135"/>
            <a:ext cx="64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Z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500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Lamb">
  <a:themeElements>
    <a:clrScheme name="KLam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Lamb">
      <a:majorFont>
        <a:latin typeface="Cambria"/>
        <a:ea typeface="Italic"/>
        <a:cs typeface="Italic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Lam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am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am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am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am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am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am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am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am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am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am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am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1205</Words>
  <Application>Microsoft Macintosh PowerPoint</Application>
  <PresentationFormat>On-screen Show (4:3)</PresentationFormat>
  <Paragraphs>156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KLamb</vt:lpstr>
      <vt:lpstr>Colorado River Basin  Long Lead Forecasting Research </vt:lpstr>
      <vt:lpstr>Recent Publications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Colorado River Basin (UT, CO) Snowpack</vt:lpstr>
      <vt:lpstr>0 – 2 Year Forecasting of Colorado River Water Volume</vt:lpstr>
      <vt:lpstr>Statistical Forecast Model</vt:lpstr>
      <vt:lpstr>SVM Results – Upper CRB</vt:lpstr>
      <vt:lpstr>SVM Results – Lower CRB</vt:lpstr>
      <vt:lpstr>Ocean-Atmosphere-Streamflow</vt:lpstr>
      <vt:lpstr>SVD/Correlation Results</vt:lpstr>
      <vt:lpstr>Forecast Method</vt:lpstr>
      <vt:lpstr>Forecast Skill Maps – LEPS</vt:lpstr>
      <vt:lpstr>Relative Error ~ Drought Comparison</vt:lpstr>
      <vt:lpstr>Identifying Climate Cycles</vt:lpstr>
      <vt:lpstr>Pacific Ocean – Precipitation Lag</vt:lpstr>
      <vt:lpstr>Ocean-Atmosphere-Streamflow</vt:lpstr>
      <vt:lpstr>Questions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Civil &amp; Environmental Engineering Department</dc:creator>
  <cp:lastModifiedBy>Thomas Piechota</cp:lastModifiedBy>
  <cp:revision>33</cp:revision>
  <dcterms:created xsi:type="dcterms:W3CDTF">2011-02-17T03:57:08Z</dcterms:created>
  <dcterms:modified xsi:type="dcterms:W3CDTF">2011-03-22T14:44:36Z</dcterms:modified>
</cp:coreProperties>
</file>