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handoutMasterIdLst>
    <p:handoutMasterId r:id="rId35"/>
  </p:handoutMasterIdLst>
  <p:sldIdLst>
    <p:sldId id="304" r:id="rId2"/>
    <p:sldId id="613" r:id="rId3"/>
    <p:sldId id="602" r:id="rId4"/>
    <p:sldId id="603" r:id="rId5"/>
    <p:sldId id="614" r:id="rId6"/>
    <p:sldId id="622" r:id="rId7"/>
    <p:sldId id="611" r:id="rId8"/>
    <p:sldId id="618" r:id="rId9"/>
    <p:sldId id="631" r:id="rId10"/>
    <p:sldId id="617" r:id="rId11"/>
    <p:sldId id="619" r:id="rId12"/>
    <p:sldId id="623" r:id="rId13"/>
    <p:sldId id="625" r:id="rId14"/>
    <p:sldId id="607" r:id="rId15"/>
    <p:sldId id="608" r:id="rId16"/>
    <p:sldId id="626" r:id="rId17"/>
    <p:sldId id="595" r:id="rId18"/>
    <p:sldId id="596" r:id="rId19"/>
    <p:sldId id="591" r:id="rId20"/>
    <p:sldId id="601" r:id="rId21"/>
    <p:sldId id="632" r:id="rId22"/>
    <p:sldId id="633" r:id="rId23"/>
    <p:sldId id="627" r:id="rId24"/>
    <p:sldId id="634" r:id="rId25"/>
    <p:sldId id="604" r:id="rId26"/>
    <p:sldId id="605" r:id="rId27"/>
    <p:sldId id="606" r:id="rId28"/>
    <p:sldId id="615" r:id="rId29"/>
    <p:sldId id="630" r:id="rId30"/>
    <p:sldId id="610" r:id="rId31"/>
    <p:sldId id="612" r:id="rId32"/>
    <p:sldId id="616" r:id="rId33"/>
  </p:sldIdLst>
  <p:sldSz cx="9144000" cy="6858000" type="screen4x3"/>
  <p:notesSz cx="6997700" cy="9283700"/>
  <p:defaultTextStyle>
    <a:defPPr>
      <a:defRPr lang="en-US"/>
    </a:defPPr>
    <a:lvl1pPr algn="l" rtl="0" fontAlgn="base">
      <a:spcBef>
        <a:spcPct val="0"/>
      </a:spcBef>
      <a:spcAft>
        <a:spcPct val="0"/>
      </a:spcAft>
      <a:defRPr sz="1600" kern="1200">
        <a:solidFill>
          <a:schemeClr val="tx1"/>
        </a:solidFill>
        <a:latin typeface="Times New Roman" charset="0"/>
        <a:ea typeface="+mn-ea"/>
        <a:cs typeface="+mn-cs"/>
      </a:defRPr>
    </a:lvl1pPr>
    <a:lvl2pPr marL="457200" algn="l" rtl="0" fontAlgn="base">
      <a:spcBef>
        <a:spcPct val="0"/>
      </a:spcBef>
      <a:spcAft>
        <a:spcPct val="0"/>
      </a:spcAft>
      <a:defRPr sz="1600" kern="1200">
        <a:solidFill>
          <a:schemeClr val="tx1"/>
        </a:solidFill>
        <a:latin typeface="Times New Roman" charset="0"/>
        <a:ea typeface="+mn-ea"/>
        <a:cs typeface="+mn-cs"/>
      </a:defRPr>
    </a:lvl2pPr>
    <a:lvl3pPr marL="914400" algn="l" rtl="0" fontAlgn="base">
      <a:spcBef>
        <a:spcPct val="0"/>
      </a:spcBef>
      <a:spcAft>
        <a:spcPct val="0"/>
      </a:spcAft>
      <a:defRPr sz="1600" kern="1200">
        <a:solidFill>
          <a:schemeClr val="tx1"/>
        </a:solidFill>
        <a:latin typeface="Times New Roman" charset="0"/>
        <a:ea typeface="+mn-ea"/>
        <a:cs typeface="+mn-cs"/>
      </a:defRPr>
    </a:lvl3pPr>
    <a:lvl4pPr marL="1371600" algn="l" rtl="0" fontAlgn="base">
      <a:spcBef>
        <a:spcPct val="0"/>
      </a:spcBef>
      <a:spcAft>
        <a:spcPct val="0"/>
      </a:spcAft>
      <a:defRPr sz="1600" kern="1200">
        <a:solidFill>
          <a:schemeClr val="tx1"/>
        </a:solidFill>
        <a:latin typeface="Times New Roman" charset="0"/>
        <a:ea typeface="+mn-ea"/>
        <a:cs typeface="+mn-cs"/>
      </a:defRPr>
    </a:lvl4pPr>
    <a:lvl5pPr marL="1828800" algn="l" rtl="0" fontAlgn="base">
      <a:spcBef>
        <a:spcPct val="0"/>
      </a:spcBef>
      <a:spcAft>
        <a:spcPct val="0"/>
      </a:spcAft>
      <a:defRPr sz="1600" kern="1200">
        <a:solidFill>
          <a:schemeClr val="tx1"/>
        </a:solidFill>
        <a:latin typeface="Times New Roman" charset="0"/>
        <a:ea typeface="+mn-ea"/>
        <a:cs typeface="+mn-cs"/>
      </a:defRPr>
    </a:lvl5pPr>
    <a:lvl6pPr marL="2286000" algn="l" defTabSz="457200" rtl="0" eaLnBrk="1" latinLnBrk="0" hangingPunct="1">
      <a:defRPr sz="1600" kern="1200">
        <a:solidFill>
          <a:schemeClr val="tx1"/>
        </a:solidFill>
        <a:latin typeface="Times New Roman" charset="0"/>
        <a:ea typeface="+mn-ea"/>
        <a:cs typeface="+mn-cs"/>
      </a:defRPr>
    </a:lvl6pPr>
    <a:lvl7pPr marL="2743200" algn="l" defTabSz="457200" rtl="0" eaLnBrk="1" latinLnBrk="0" hangingPunct="1">
      <a:defRPr sz="1600" kern="1200">
        <a:solidFill>
          <a:schemeClr val="tx1"/>
        </a:solidFill>
        <a:latin typeface="Times New Roman" charset="0"/>
        <a:ea typeface="+mn-ea"/>
        <a:cs typeface="+mn-cs"/>
      </a:defRPr>
    </a:lvl7pPr>
    <a:lvl8pPr marL="3200400" algn="l" defTabSz="457200" rtl="0" eaLnBrk="1" latinLnBrk="0" hangingPunct="1">
      <a:defRPr sz="1600" kern="1200">
        <a:solidFill>
          <a:schemeClr val="tx1"/>
        </a:solidFill>
        <a:latin typeface="Times New Roman" charset="0"/>
        <a:ea typeface="+mn-ea"/>
        <a:cs typeface="+mn-cs"/>
      </a:defRPr>
    </a:lvl8pPr>
    <a:lvl9pPr marL="3657600" algn="l" defTabSz="457200" rtl="0" eaLnBrk="1" latinLnBrk="0" hangingPunct="1">
      <a:defRPr sz="16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CC66"/>
    <a:srgbClr val="00BD00"/>
    <a:srgbClr val="2F24CC"/>
    <a:srgbClr val="FF00FF"/>
    <a:srgbClr val="CC66FF"/>
    <a:srgbClr val="00FF00"/>
    <a:srgbClr val="FF00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379" autoAdjust="0"/>
    <p:restoredTop sz="94660"/>
  </p:normalViewPr>
  <p:slideViewPr>
    <p:cSldViewPr>
      <p:cViewPr varScale="1">
        <p:scale>
          <a:sx n="110" d="100"/>
          <a:sy n="110" d="100"/>
        </p:scale>
        <p:origin x="-4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8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atin typeface="Times New Roman" pitchFamily="-108" charset="0"/>
              </a:defRPr>
            </a:lvl1pPr>
          </a:lstStyle>
          <a:p>
            <a:pPr>
              <a:defRPr/>
            </a:pPr>
            <a:endParaRPr lang="en-US"/>
          </a:p>
        </p:txBody>
      </p:sp>
      <p:sp>
        <p:nvSpPr>
          <p:cNvPr id="55299"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atin typeface="Times New Roman" pitchFamily="-108" charset="0"/>
              </a:defRPr>
            </a:lvl1pPr>
          </a:lstStyle>
          <a:p>
            <a:pPr>
              <a:defRPr/>
            </a:pPr>
            <a:endParaRPr lang="en-US"/>
          </a:p>
        </p:txBody>
      </p:sp>
      <p:sp>
        <p:nvSpPr>
          <p:cNvPr id="55300" name="Rectangle 4"/>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atin typeface="Times New Roman" pitchFamily="-108" charset="0"/>
              </a:defRPr>
            </a:lvl1pPr>
          </a:lstStyle>
          <a:p>
            <a:pPr>
              <a:defRPr/>
            </a:pPr>
            <a:endParaRPr lang="en-US"/>
          </a:p>
        </p:txBody>
      </p:sp>
      <p:sp>
        <p:nvSpPr>
          <p:cNvPr id="55301" name="Rectangle 5"/>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atin typeface="Times New Roman" pitchFamily="-108" charset="0"/>
              </a:defRPr>
            </a:lvl1pPr>
          </a:lstStyle>
          <a:p>
            <a:pPr>
              <a:defRPr/>
            </a:pPr>
            <a:fld id="{F9232132-96FE-A149-871E-16731FB6064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4265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8" charset="0"/>
              </a:defRPr>
            </a:lvl1pPr>
          </a:lstStyle>
          <a:p>
            <a:pPr>
              <a:defRPr/>
            </a:pPr>
            <a:endParaRPr lang="en-US"/>
          </a:p>
        </p:txBody>
      </p:sp>
      <p:sp>
        <p:nvSpPr>
          <p:cNvPr id="95235"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8"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8"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8" charset="0"/>
              </a:defRPr>
            </a:lvl1pPr>
          </a:lstStyle>
          <a:p>
            <a:pPr>
              <a:defRPr/>
            </a:pPr>
            <a:endParaRPr lang="en-US"/>
          </a:p>
        </p:txBody>
      </p:sp>
      <p:sp>
        <p:nvSpPr>
          <p:cNvPr id="95239"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08" charset="0"/>
              </a:defRPr>
            </a:lvl1pPr>
          </a:lstStyle>
          <a:p>
            <a:pPr>
              <a:defRPr/>
            </a:pPr>
            <a:fld id="{23EB6669-3F24-E542-86FA-5D87E5C307C9}"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946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02B62D3-2B2C-4940-8E84-018A2646F7F1}" type="slidenum">
              <a:rPr lang="en-US">
                <a:latin typeface="Times New Roman" charset="0"/>
              </a:rPr>
              <a:pPr/>
              <a:t>1</a:t>
            </a:fld>
            <a:endParaRPr lang="en-US">
              <a:latin typeface="Times New Roman"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dirty="0" smtClean="0">
                <a:latin typeface="Times New Roman" charset="0"/>
                <a:ea typeface="ＭＳ Ｐゴシック" charset="-128"/>
                <a:cs typeface="ＭＳ Ｐゴシック" charset="-128"/>
              </a:rPr>
              <a:t>Finalize; ask</a:t>
            </a:r>
            <a:r>
              <a:rPr lang="en-US" baseline="0" dirty="0" smtClean="0">
                <a:latin typeface="Times New Roman" charset="0"/>
                <a:ea typeface="ＭＳ Ｐゴシック" charset="-128"/>
                <a:cs typeface="ＭＳ Ｐゴシック" charset="-128"/>
              </a:rPr>
              <a:t> how many have been on conference calls with CPC; match this outline with what actually is put down next (pull up regional forecasting) - SHORTEN</a:t>
            </a:r>
            <a:endParaRPr lang="en-US" dirty="0" smtClean="0">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F5F2585-4ECC-7241-AE6D-3B44C2D58C6E}" type="slidenum">
              <a:rPr lang="en-US">
                <a:ea typeface="ＭＳ Ｐゴシック" charset="-128"/>
                <a:cs typeface="ＭＳ Ｐゴシック" charset="-128"/>
              </a:rPr>
              <a:pPr/>
              <a:t>14</a:t>
            </a:fld>
            <a:endParaRPr lang="en-US">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49C3F97-99A7-EE48-AC81-B25B8AF7D1C6}" type="slidenum">
              <a:rPr lang="en-US">
                <a:ea typeface="ＭＳ Ｐゴシック" charset="-128"/>
                <a:cs typeface="ＭＳ Ｐゴシック" charset="-128"/>
              </a:rPr>
              <a:pPr/>
              <a:t>15</a:t>
            </a:fld>
            <a:endParaRPr lang="en-US">
              <a:ea typeface="ＭＳ Ｐゴシック" charset="-128"/>
              <a:cs typeface="ＭＳ Ｐゴシック"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49C3F97-99A7-EE48-AC81-B25B8AF7D1C6}" type="slidenum">
              <a:rPr lang="en-US">
                <a:ea typeface="ＭＳ Ｐゴシック" charset="-128"/>
                <a:cs typeface="ＭＳ Ｐゴシック" charset="-128"/>
              </a:rPr>
              <a:pPr/>
              <a:t>16</a:t>
            </a:fld>
            <a:endParaRPr lang="en-US">
              <a:ea typeface="ＭＳ Ｐゴシック" charset="-128"/>
              <a:cs typeface="ＭＳ Ｐゴシック"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459DAA5-6259-C645-A3C7-FC0CA8760FFD}" type="slidenum">
              <a:rPr lang="en-US"/>
              <a:pPr/>
              <a:t>17</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USE THIS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459DAA5-6259-C645-A3C7-FC0CA8760FFD}" type="slidenum">
              <a:rPr lang="en-US"/>
              <a:pPr/>
              <a:t>18</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USE THIS</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update</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6A02301-7C7A-794B-B372-1747771A2184}" type="slidenum">
              <a:rPr lang="en-US">
                <a:ea typeface="ＭＳ Ｐゴシック" charset="-128"/>
                <a:cs typeface="ＭＳ Ｐゴシック" charset="-128"/>
              </a:rPr>
              <a:pPr/>
              <a:t>3</a:t>
            </a:fld>
            <a:endParaRPr lang="en-US">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update</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6B74ECD-A16A-6547-878B-408B309F0C29}" type="slidenum">
              <a:rPr lang="en-US">
                <a:ea typeface="ＭＳ Ｐゴシック" charset="-128"/>
                <a:cs typeface="ＭＳ Ｐゴシック" charset="-128"/>
              </a:rPr>
              <a:pPr/>
              <a:t>25</a:t>
            </a:fld>
            <a:endParaRPr lang="en-US">
              <a:ea typeface="ＭＳ Ｐゴシック" charset="-128"/>
              <a:cs typeface="ＭＳ Ｐゴシック"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a:t>Update!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r>
              <a:rPr lang="en-US"/>
              <a:t>Update thru 2009; 43-60, 49-60, 55-60!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r>
              <a:rPr lang="en-US"/>
              <a:t>Update thru 2009; 43-60, 49-60, 55-60!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D454B6BF-8C42-5946-BEE5-A0CE59A66086}" type="slidenum">
              <a:rPr lang="en-US">
                <a:latin typeface="Times New Roman" charset="0"/>
              </a:rPr>
              <a:pPr/>
              <a:t>28</a:t>
            </a:fld>
            <a:endParaRPr lang="en-US">
              <a:latin typeface="Times New Roman" charset="0"/>
            </a:endParaRPr>
          </a:p>
        </p:txBody>
      </p:sp>
      <p:sp>
        <p:nvSpPr>
          <p:cNvPr id="36867" name="Rectangle 2"/>
          <p:cNvSpPr>
            <a:spLocks noChangeArrowheads="1"/>
          </p:cNvSpPr>
          <p:nvPr>
            <p:ph type="sldImg"/>
          </p:nvPr>
        </p:nvSpPr>
        <p:spPr>
          <a:xfrm>
            <a:off x="1179513" y="696913"/>
            <a:ext cx="4641850" cy="3481387"/>
          </a:xfrm>
          <a:solidFill>
            <a:srgbClr val="FFFFFF"/>
          </a:solidFill>
          <a:ln/>
        </p:spPr>
      </p:sp>
      <p:sp>
        <p:nvSpPr>
          <p:cNvPr id="36868" name="Rectangle 3"/>
          <p:cNvSpPr>
            <a:spLocks noChangeArrowheads="1"/>
          </p:cNvSpPr>
          <p:nvPr>
            <p:ph type="body" idx="1"/>
          </p:nvPr>
        </p:nvSpPr>
        <p:spPr>
          <a:xfrm>
            <a:off x="933450" y="4408488"/>
            <a:ext cx="5130800" cy="4178300"/>
          </a:xfrm>
          <a:solidFill>
            <a:srgbClr val="FFFFFF"/>
          </a:solidFill>
          <a:ln>
            <a:solidFill>
              <a:srgbClr val="000000"/>
            </a:solidFill>
          </a:ln>
        </p:spPr>
        <p:txBody>
          <a:bodyPr lIns="93026" tIns="46513" rIns="93026" bIns="46513"/>
          <a:lstStyle/>
          <a:p>
            <a:pPr eaLnBrk="1" hangingPunct="1"/>
            <a:endParaRPr lang="en-US" sz="1800" b="1" i="1">
              <a:solidFill>
                <a:srgbClr val="CC1601"/>
              </a:solidFill>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D9033ED-E26C-A641-9E6D-62C0531E9137}" type="slidenum">
              <a:rPr lang="en-US">
                <a:latin typeface="Times New Roman" charset="0"/>
              </a:rPr>
              <a:pPr/>
              <a:t>31</a:t>
            </a:fld>
            <a:endParaRPr lang="en-US">
              <a:latin typeface="Times New Roman" charset="0"/>
            </a:endParaRPr>
          </a:p>
        </p:txBody>
      </p:sp>
      <p:sp>
        <p:nvSpPr>
          <p:cNvPr id="23555" name="Rectangle 2"/>
          <p:cNvSpPr>
            <a:spLocks noChangeArrowheads="1"/>
          </p:cNvSpPr>
          <p:nvPr>
            <p:ph type="sldImg"/>
          </p:nvPr>
        </p:nvSpPr>
        <p:spPr>
          <a:solidFill>
            <a:srgbClr val="FFFFFF"/>
          </a:solidFill>
          <a:ln/>
        </p:spPr>
      </p:sp>
      <p:sp>
        <p:nvSpPr>
          <p:cNvPr id="23556"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rPr>
              <a:t>Forgot up update through 2005, ouch!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Blend with next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a:defRPr/>
            </a:pPr>
            <a:fld id="{23EB6669-3F24-E542-86FA-5D87E5C307C9}"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7173EB1-1D0D-614F-9251-A9363F62DB3C}" type="slidenum">
              <a:rPr lang="en-US">
                <a:ea typeface="ＭＳ Ｐゴシック" charset="-128"/>
                <a:cs typeface="ＭＳ Ｐゴシック" charset="-128"/>
              </a:rPr>
              <a:pPr/>
              <a:t>4</a:t>
            </a:fld>
            <a:endParaRPr lang="en-US">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CCAF2CB-79F1-8642-9BFD-35285E483AD7}" type="slidenum">
              <a:rPr lang="en-US">
                <a:latin typeface="Times New Roman" charset="0"/>
              </a:rPr>
              <a:pPr/>
              <a:t>5</a:t>
            </a:fld>
            <a:endParaRPr lang="en-US">
              <a:latin typeface="Times New Roman" charset="0"/>
            </a:endParaRPr>
          </a:p>
        </p:txBody>
      </p:sp>
      <p:sp>
        <p:nvSpPr>
          <p:cNvPr id="34819" name="Rectangle 2"/>
          <p:cNvSpPr>
            <a:spLocks noChangeArrowheads="1"/>
          </p:cNvSpPr>
          <p:nvPr>
            <p:ph type="sldImg"/>
          </p:nvPr>
        </p:nvSpPr>
        <p:spPr>
          <a:xfrm>
            <a:off x="1179513" y="696913"/>
            <a:ext cx="4641850" cy="3481387"/>
          </a:xfrm>
          <a:solidFill>
            <a:srgbClr val="FFFFFF"/>
          </a:solidFill>
          <a:ln/>
        </p:spPr>
      </p:sp>
      <p:sp>
        <p:nvSpPr>
          <p:cNvPr id="34820" name="Rectangle 3"/>
          <p:cNvSpPr>
            <a:spLocks noChangeArrowheads="1"/>
          </p:cNvSpPr>
          <p:nvPr>
            <p:ph type="body" idx="1"/>
          </p:nvPr>
        </p:nvSpPr>
        <p:spPr>
          <a:xfrm>
            <a:off x="933450" y="4408488"/>
            <a:ext cx="5130800" cy="4178300"/>
          </a:xfrm>
          <a:solidFill>
            <a:srgbClr val="FFFFFF"/>
          </a:solidFill>
          <a:ln>
            <a:solidFill>
              <a:srgbClr val="000000"/>
            </a:solidFill>
          </a:ln>
        </p:spPr>
        <p:txBody>
          <a:bodyPr lIns="93026" tIns="46513" rIns="93026" bIns="46513"/>
          <a:lstStyle/>
          <a:p>
            <a:pPr eaLnBrk="1" hangingPunct="1"/>
            <a:endParaRPr lang="en-US" sz="1800" b="1" i="1">
              <a:solidFill>
                <a:srgbClr val="CC1601"/>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61DAB67-94FF-5140-961F-A273F4F0FF05}" type="slidenum">
              <a:rPr lang="en-US">
                <a:ea typeface="ＭＳ Ｐゴシック" charset="-128"/>
                <a:cs typeface="ＭＳ Ｐゴシック" charset="-128"/>
              </a:rPr>
              <a:pPr/>
              <a:t>6</a:t>
            </a:fld>
            <a:endParaRPr lang="en-US">
              <a:ea typeface="ＭＳ Ｐゴシック" charset="-128"/>
              <a:cs typeface="ＭＳ Ｐゴシック" charset="-128"/>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B38BA0B-020F-4949-A4D6-CDC8A6492413}" type="slidenum">
              <a:rPr lang="en-US">
                <a:latin typeface="Times New Roman" charset="0"/>
              </a:rPr>
              <a:pPr/>
              <a:t>8</a:t>
            </a:fld>
            <a:endParaRPr lang="en-US">
              <a:latin typeface="Times New Roman" charset="0"/>
            </a:endParaRPr>
          </a:p>
        </p:txBody>
      </p:sp>
      <p:sp>
        <p:nvSpPr>
          <p:cNvPr id="45059" name="Rectangle 2"/>
          <p:cNvSpPr>
            <a:spLocks noChangeArrowheads="1"/>
          </p:cNvSpPr>
          <p:nvPr>
            <p:ph type="sldImg"/>
          </p:nvPr>
        </p:nvSpPr>
        <p:spPr>
          <a:solidFill>
            <a:srgbClr val="FFFFFF"/>
          </a:solidFill>
          <a:ln/>
        </p:spPr>
      </p:sp>
      <p:sp>
        <p:nvSpPr>
          <p:cNvPr id="4506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B38BA0B-020F-4949-A4D6-CDC8A6492413}" type="slidenum">
              <a:rPr lang="en-US">
                <a:latin typeface="Times New Roman" charset="0"/>
              </a:rPr>
              <a:pPr/>
              <a:t>9</a:t>
            </a:fld>
            <a:endParaRPr lang="en-US">
              <a:latin typeface="Times New Roman" charset="0"/>
            </a:endParaRPr>
          </a:p>
        </p:txBody>
      </p:sp>
      <p:sp>
        <p:nvSpPr>
          <p:cNvPr id="45059" name="Rectangle 2"/>
          <p:cNvSpPr>
            <a:spLocks noChangeArrowheads="1"/>
          </p:cNvSpPr>
          <p:nvPr>
            <p:ph type="sldImg"/>
          </p:nvPr>
        </p:nvSpPr>
        <p:spPr>
          <a:solidFill>
            <a:srgbClr val="FFFFFF"/>
          </a:solidFill>
          <a:ln/>
        </p:spPr>
      </p:sp>
      <p:sp>
        <p:nvSpPr>
          <p:cNvPr id="4506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D28DC30-834E-3342-AA3D-20D46A8E9B8F}" type="slidenum">
              <a:rPr lang="en-US" sz="1200"/>
              <a:pPr eaLnBrk="1" hangingPunct="1"/>
              <a:t>12</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CCB7FF86-4486-754D-839D-421DF3821DE3}" type="slidenum">
              <a:rPr lang="en-US" sz="1200"/>
              <a:pPr eaLnBrk="1" hangingPunct="1"/>
              <a:t>13</a:t>
            </a:fld>
            <a:endParaRPr lang="en-US" sz="1200"/>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71E70E-8B23-2544-BACD-EC5F95FA9F2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3D477-2A00-3942-8A5C-606432F2D7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E0E543-BC5B-734E-B64B-960B0DC48A2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FA79AF9-3FEC-9E42-AE83-41E61965EEE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6863D0-B491-0A4E-8CFC-88CEC98D05C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17921-F51C-E744-A3EF-68DE19D9F37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02D0B6-7460-8B48-8745-E9EE86BD71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F27CAC-1C9E-1443-91DC-06A10A035C4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0EBC9-BFA9-4640-B64A-889DC07309F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974E95-AD9F-C14A-A83D-402C4E4E23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8364E4-1EE8-C94C-9A32-046A87149CA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F937B8-55EE-CA49-BD6E-4F07045F885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B4FC00-1D7C-F648-A41E-9C26E449B6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AB550E-FA0F-C04A-863D-230E4F6089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08" charset="0"/>
              </a:defRPr>
            </a:lvl1pPr>
          </a:lstStyle>
          <a:p>
            <a:pPr>
              <a:defRPr/>
            </a:pPr>
            <a:fld id="{868F69C3-5645-F64E-846B-28D4D9B0EF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gi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gif"/><Relationship Id="rId5" Type="http://schemas.openxmlformats.org/officeDocument/2006/relationships/image" Target="../media/image24.gif"/><Relationship Id="rId6" Type="http://schemas.openxmlformats.org/officeDocument/2006/relationships/image" Target="../media/image25.gif"/><Relationship Id="rId7" Type="http://schemas.openxmlformats.org/officeDocument/2006/relationships/image" Target="../media/image26.gi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df"/><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df"/><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df"/><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762000"/>
            <a:ext cx="8686800" cy="762000"/>
          </a:xfrm>
        </p:spPr>
        <p:txBody>
          <a:bodyPr/>
          <a:lstStyle/>
          <a:p>
            <a:r>
              <a:rPr lang="en-US" sz="3600" b="1" dirty="0" smtClean="0">
                <a:solidFill>
                  <a:schemeClr val="tx1"/>
                </a:solidFill>
              </a:rPr>
              <a:t>Long-Range Forecasting</a:t>
            </a:r>
          </a:p>
        </p:txBody>
      </p:sp>
      <p:sp>
        <p:nvSpPr>
          <p:cNvPr id="16388" name="Text Box 4"/>
          <p:cNvSpPr txBox="1">
            <a:spLocks noChangeArrowheads="1"/>
          </p:cNvSpPr>
          <p:nvPr/>
        </p:nvSpPr>
        <p:spPr bwMode="auto">
          <a:xfrm>
            <a:off x="152400" y="1447800"/>
            <a:ext cx="8839200" cy="837922"/>
          </a:xfrm>
          <a:prstGeom prst="rect">
            <a:avLst/>
          </a:prstGeom>
          <a:noFill/>
          <a:ln w="9525">
            <a:noFill/>
            <a:miter lim="800000"/>
            <a:headEnd/>
            <a:tailEnd/>
          </a:ln>
        </p:spPr>
        <p:txBody>
          <a:bodyPr>
            <a:prstTxWarp prst="textNoShape">
              <a:avLst/>
            </a:prstTxWarp>
            <a:spAutoFit/>
          </a:bodyPr>
          <a:lstStyle/>
          <a:p>
            <a:pPr algn="ctr">
              <a:lnSpc>
                <a:spcPct val="75000"/>
              </a:lnSpc>
              <a:spcBef>
                <a:spcPct val="20000"/>
              </a:spcBef>
            </a:pPr>
            <a:r>
              <a:rPr lang="en-US" sz="1800" dirty="0"/>
              <a:t>Klaus Wolter </a:t>
            </a:r>
          </a:p>
          <a:p>
            <a:pPr algn="ctr">
              <a:lnSpc>
                <a:spcPct val="75000"/>
              </a:lnSpc>
              <a:spcBef>
                <a:spcPct val="20000"/>
              </a:spcBef>
            </a:pPr>
            <a:r>
              <a:rPr lang="en-US" sz="1800" dirty="0"/>
              <a:t>University of Colorado, CIRES &amp; NOAA-ESRL PSD 1, Climate Analysis Branch</a:t>
            </a:r>
          </a:p>
          <a:p>
            <a:pPr algn="ctr">
              <a:lnSpc>
                <a:spcPct val="75000"/>
              </a:lnSpc>
              <a:spcBef>
                <a:spcPct val="20000"/>
              </a:spcBef>
            </a:pPr>
            <a:r>
              <a:rPr lang="en-US" sz="1800" dirty="0" err="1"/>
              <a:t>klaus.wolter@</a:t>
            </a:r>
            <a:r>
              <a:rPr lang="en-US" sz="1800" dirty="0" err="1" smtClean="0"/>
              <a:t>noaa.gov</a:t>
            </a:r>
            <a:endParaRPr lang="en-US" sz="1800" dirty="0"/>
          </a:p>
        </p:txBody>
      </p:sp>
      <p:sp>
        <p:nvSpPr>
          <p:cNvPr id="16389" name="Text Box 6"/>
          <p:cNvSpPr txBox="1">
            <a:spLocks noChangeArrowheads="1"/>
          </p:cNvSpPr>
          <p:nvPr/>
        </p:nvSpPr>
        <p:spPr bwMode="auto">
          <a:xfrm>
            <a:off x="152400" y="3124200"/>
            <a:ext cx="8763000" cy="2587888"/>
          </a:xfrm>
          <a:prstGeom prst="rect">
            <a:avLst/>
          </a:prstGeom>
          <a:noFill/>
          <a:ln w="9525">
            <a:noFill/>
            <a:miter lim="800000"/>
            <a:headEnd/>
            <a:tailEnd/>
          </a:ln>
        </p:spPr>
        <p:txBody>
          <a:bodyPr wrap="square">
            <a:prstTxWarp prst="textNoShape">
              <a:avLst/>
            </a:prstTxWarp>
            <a:spAutoFit/>
          </a:bodyPr>
          <a:lstStyle/>
          <a:p>
            <a:pPr>
              <a:lnSpc>
                <a:spcPct val="75000"/>
              </a:lnSpc>
              <a:spcBef>
                <a:spcPct val="50000"/>
              </a:spcBef>
            </a:pPr>
            <a:r>
              <a:rPr lang="en-US" sz="2800" b="1" dirty="0">
                <a:solidFill>
                  <a:srgbClr val="FF0000"/>
                </a:solidFill>
              </a:rPr>
              <a:t>•</a:t>
            </a:r>
            <a:r>
              <a:rPr lang="en-US" sz="2000" b="1" dirty="0" smtClean="0"/>
              <a:t> </a:t>
            </a:r>
            <a:r>
              <a:rPr lang="en-US" sz="2000" b="1" dirty="0" smtClean="0"/>
              <a:t>	</a:t>
            </a:r>
            <a:r>
              <a:rPr lang="en-US" altLang="ja-JP" sz="2000" b="1" dirty="0" smtClean="0">
                <a:solidFill>
                  <a:srgbClr val="FF0000"/>
                </a:solidFill>
                <a:ea typeface="ＭＳ Ｐゴシック" charset="-128"/>
                <a:cs typeface="ＭＳ Ｐゴシック" charset="-128"/>
              </a:rPr>
              <a:t>ENSO signal in Western U.S.	</a:t>
            </a:r>
          </a:p>
          <a:p>
            <a:pPr>
              <a:lnSpc>
                <a:spcPct val="75000"/>
              </a:lnSpc>
              <a:spcBef>
                <a:spcPct val="50000"/>
              </a:spcBef>
            </a:pPr>
            <a:r>
              <a:rPr lang="en-US" sz="2800" b="1" dirty="0" smtClean="0">
                <a:solidFill>
                  <a:srgbClr val="FF0000"/>
                </a:solidFill>
              </a:rPr>
              <a:t>•</a:t>
            </a:r>
            <a:r>
              <a:rPr lang="en-US" sz="2000" b="1" dirty="0" smtClean="0">
                <a:solidFill>
                  <a:srgbClr val="FF0000"/>
                </a:solidFill>
              </a:rPr>
              <a:t>	</a:t>
            </a:r>
            <a:r>
              <a:rPr lang="en-US" sz="2000" b="1" dirty="0" smtClean="0">
                <a:solidFill>
                  <a:srgbClr val="FF0000"/>
                </a:solidFill>
              </a:rPr>
              <a:t>What is different this year?</a:t>
            </a:r>
          </a:p>
          <a:p>
            <a:pPr>
              <a:lnSpc>
                <a:spcPct val="75000"/>
              </a:lnSpc>
              <a:spcBef>
                <a:spcPct val="50000"/>
              </a:spcBef>
            </a:pPr>
            <a:r>
              <a:rPr lang="en-US" sz="2800" b="1" dirty="0" smtClean="0">
                <a:solidFill>
                  <a:srgbClr val="FF0000"/>
                </a:solidFill>
              </a:rPr>
              <a:t>•</a:t>
            </a:r>
            <a:r>
              <a:rPr lang="en-US" sz="2000" b="1" dirty="0" smtClean="0">
                <a:solidFill>
                  <a:srgbClr val="FF0000"/>
                </a:solidFill>
              </a:rPr>
              <a:t> </a:t>
            </a:r>
            <a:r>
              <a:rPr lang="en-US" sz="2000" b="1" dirty="0" smtClean="0">
                <a:solidFill>
                  <a:srgbClr val="FF0000"/>
                </a:solidFill>
              </a:rPr>
              <a:t>	</a:t>
            </a:r>
            <a:r>
              <a:rPr lang="en-US" sz="2000" b="1" dirty="0" smtClean="0">
                <a:solidFill>
                  <a:srgbClr val="FF0000"/>
                </a:solidFill>
                <a:ea typeface="ＭＳ Ｐゴシック" charset="-128"/>
                <a:cs typeface="ＭＳ Ｐゴシック" charset="-128"/>
              </a:rPr>
              <a:t>One decade of real-time statistical climate predictions (‘</a:t>
            </a:r>
            <a:r>
              <a:rPr lang="en-US" sz="2000" b="1" dirty="0" err="1" smtClean="0">
                <a:solidFill>
                  <a:srgbClr val="FF0000"/>
                </a:solidFill>
                <a:ea typeface="ＭＳ Ｐゴシック" charset="-128"/>
                <a:cs typeface="ＭＳ Ｐゴシック" charset="-128"/>
              </a:rPr>
              <a:t>SWcasts</a:t>
            </a:r>
            <a:r>
              <a:rPr lang="en-US" sz="2000" b="1" dirty="0" smtClean="0">
                <a:solidFill>
                  <a:srgbClr val="FF0000"/>
                </a:solidFill>
                <a:ea typeface="ＭＳ Ｐゴシック" charset="-128"/>
                <a:cs typeface="ＭＳ Ｐゴシック" charset="-128"/>
              </a:rPr>
              <a:t>’)</a:t>
            </a:r>
            <a:endParaRPr lang="en-US" sz="2000" b="1" dirty="0" smtClean="0">
              <a:solidFill>
                <a:srgbClr val="FF0000"/>
              </a:solidFill>
            </a:endParaRPr>
          </a:p>
          <a:p>
            <a:pPr>
              <a:lnSpc>
                <a:spcPct val="75000"/>
              </a:lnSpc>
              <a:spcBef>
                <a:spcPct val="50000"/>
              </a:spcBef>
            </a:pPr>
            <a:r>
              <a:rPr lang="en-US" sz="2800" b="1" dirty="0" smtClean="0">
                <a:solidFill>
                  <a:srgbClr val="FF0000"/>
                </a:solidFill>
              </a:rPr>
              <a:t>•</a:t>
            </a:r>
            <a:r>
              <a:rPr lang="en-US" sz="2000" b="1" dirty="0" smtClean="0">
                <a:solidFill>
                  <a:srgbClr val="FF0000"/>
                </a:solidFill>
              </a:rPr>
              <a:t> </a:t>
            </a:r>
            <a:r>
              <a:rPr lang="en-US" sz="2000" b="1" dirty="0" smtClean="0">
                <a:solidFill>
                  <a:srgbClr val="FF0000"/>
                </a:solidFill>
              </a:rPr>
              <a:t>	Lees Ferry Water Year </a:t>
            </a:r>
            <a:r>
              <a:rPr lang="en-US" sz="2000" b="1" dirty="0" err="1" smtClean="0">
                <a:solidFill>
                  <a:srgbClr val="FF0000"/>
                </a:solidFill>
              </a:rPr>
              <a:t>streamflow</a:t>
            </a:r>
            <a:r>
              <a:rPr lang="en-US" sz="2000" b="1" dirty="0" smtClean="0">
                <a:solidFill>
                  <a:srgbClr val="FF0000"/>
                </a:solidFill>
              </a:rPr>
              <a:t> forecasts</a:t>
            </a:r>
          </a:p>
          <a:p>
            <a:pPr>
              <a:lnSpc>
                <a:spcPct val="75000"/>
              </a:lnSpc>
              <a:spcBef>
                <a:spcPct val="50000"/>
              </a:spcBef>
            </a:pPr>
            <a:r>
              <a:rPr lang="en-US" sz="2800" b="1" dirty="0" smtClean="0">
                <a:solidFill>
                  <a:srgbClr val="FF0000"/>
                </a:solidFill>
              </a:rPr>
              <a:t>•</a:t>
            </a:r>
            <a:r>
              <a:rPr lang="en-US" sz="2000" b="1" dirty="0" smtClean="0">
                <a:solidFill>
                  <a:srgbClr val="FF0000"/>
                </a:solidFill>
              </a:rPr>
              <a:t>	Next steps</a:t>
            </a:r>
            <a:endParaRPr lang="en-US" sz="2000" b="1" dirty="0" smtClean="0">
              <a:solidFill>
                <a:srgbClr val="FF0000"/>
              </a:solidFill>
            </a:endParaRPr>
          </a:p>
        </p:txBody>
      </p:sp>
      <p:pic>
        <p:nvPicPr>
          <p:cNvPr id="16390" name="Picture 7" descr="wwa_logo"/>
          <p:cNvPicPr>
            <a:picLocks noChangeAspect="1" noChangeArrowheads="1"/>
          </p:cNvPicPr>
          <p:nvPr/>
        </p:nvPicPr>
        <p:blipFill>
          <a:blip r:embed="rId3"/>
          <a:srcRect/>
          <a:stretch>
            <a:fillRect/>
          </a:stretch>
        </p:blipFill>
        <p:spPr bwMode="auto">
          <a:xfrm>
            <a:off x="7162800" y="1"/>
            <a:ext cx="1981200" cy="635443"/>
          </a:xfrm>
          <a:prstGeom prst="rect">
            <a:avLst/>
          </a:prstGeom>
          <a:noFill/>
          <a:ln w="9525">
            <a:noFill/>
            <a:miter lim="800000"/>
            <a:headEnd/>
            <a:tailEnd/>
          </a:ln>
        </p:spPr>
      </p:pic>
      <p:sp>
        <p:nvSpPr>
          <p:cNvPr id="16391" name="Text Box 10"/>
          <p:cNvSpPr txBox="1">
            <a:spLocks noChangeArrowheads="1"/>
          </p:cNvSpPr>
          <p:nvPr/>
        </p:nvSpPr>
        <p:spPr bwMode="auto">
          <a:xfrm>
            <a:off x="4114800" y="0"/>
            <a:ext cx="3200400" cy="707886"/>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rgbClr val="FF0000"/>
                </a:solidFill>
              </a:rPr>
              <a:t>CBRFC Workshop</a:t>
            </a:r>
          </a:p>
          <a:p>
            <a:pPr algn="ctr"/>
            <a:r>
              <a:rPr lang="en-US" sz="2000" b="1" dirty="0" smtClean="0">
                <a:solidFill>
                  <a:srgbClr val="FF0000"/>
                </a:solidFill>
              </a:rPr>
              <a:t>SLC</a:t>
            </a:r>
            <a:r>
              <a:rPr lang="en-US" sz="2000" b="1" dirty="0" smtClean="0">
                <a:solidFill>
                  <a:srgbClr val="FF0000"/>
                </a:solidFill>
              </a:rPr>
              <a:t>, 21mar11</a:t>
            </a:r>
            <a:endParaRPr lang="en-US" sz="2000" dirty="0">
              <a:solidFill>
                <a:srgbClr val="FF0000"/>
              </a:solidFill>
            </a:endParaRPr>
          </a:p>
        </p:txBody>
      </p:sp>
      <p:pic>
        <p:nvPicPr>
          <p:cNvPr id="9" name="Picture 8" descr="banner_psd 6.gif"/>
          <p:cNvPicPr>
            <a:picLocks noChangeAspect="1"/>
          </p:cNvPicPr>
          <p:nvPr/>
        </p:nvPicPr>
        <p:blipFill>
          <a:blip r:embed="rId4"/>
          <a:stretch>
            <a:fillRect/>
          </a:stretch>
        </p:blipFill>
        <p:spPr>
          <a:xfrm>
            <a:off x="0" y="0"/>
            <a:ext cx="4267200" cy="6321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762000"/>
          </a:xfrm>
        </p:spPr>
        <p:txBody>
          <a:bodyPr/>
          <a:lstStyle/>
          <a:p>
            <a:pPr eaLnBrk="1" hangingPunct="1"/>
            <a:r>
              <a:rPr lang="en-US" sz="2800" b="1">
                <a:solidFill>
                  <a:schemeClr val="accent2"/>
                </a:solidFill>
              </a:rPr>
              <a:t>An empirical effort to improve climate forecasts</a:t>
            </a:r>
            <a:endParaRPr lang="en-US"/>
          </a:p>
        </p:txBody>
      </p:sp>
      <p:sp>
        <p:nvSpPr>
          <p:cNvPr id="43011" name="Text Box 3"/>
          <p:cNvSpPr txBox="1">
            <a:spLocks noChangeArrowheads="1"/>
          </p:cNvSpPr>
          <p:nvPr/>
        </p:nvSpPr>
        <p:spPr bwMode="auto">
          <a:xfrm>
            <a:off x="152400" y="1044575"/>
            <a:ext cx="8991600" cy="5601533"/>
          </a:xfrm>
          <a:prstGeom prst="rect">
            <a:avLst/>
          </a:prstGeom>
          <a:noFill/>
          <a:ln w="9525">
            <a:noFill/>
            <a:miter lim="800000"/>
            <a:headEnd/>
            <a:tailEnd/>
          </a:ln>
        </p:spPr>
        <p:txBody>
          <a:bodyPr>
            <a:prstTxWarp prst="textNoShape">
              <a:avLst/>
            </a:prstTxWarp>
            <a:spAutoFit/>
          </a:bodyPr>
          <a:lstStyle/>
          <a:p>
            <a:r>
              <a:rPr lang="en-US" sz="2000" b="1" dirty="0" smtClean="0">
                <a:solidFill>
                  <a:srgbClr val="000000"/>
                </a:solidFill>
              </a:rPr>
              <a:t>Recent practice </a:t>
            </a:r>
            <a:r>
              <a:rPr lang="en-US" sz="2000" b="1" dirty="0">
                <a:solidFill>
                  <a:srgbClr val="000000"/>
                </a:solidFill>
              </a:rPr>
              <a:t>at CPC: ENSO + OCN (trend) +</a:t>
            </a:r>
            <a:r>
              <a:rPr lang="en-US" sz="2000" b="1" dirty="0" smtClean="0">
                <a:solidFill>
                  <a:srgbClr val="000000"/>
                </a:solidFill>
              </a:rPr>
              <a:t> increasingly CFS</a:t>
            </a:r>
          </a:p>
          <a:p>
            <a:endParaRPr lang="en-US" sz="2000" dirty="0" smtClean="0">
              <a:solidFill>
                <a:srgbClr val="000000"/>
              </a:solidFill>
            </a:endParaRPr>
          </a:p>
          <a:p>
            <a:r>
              <a:rPr lang="en-US" sz="2000" dirty="0" smtClean="0">
                <a:solidFill>
                  <a:srgbClr val="800080"/>
                </a:solidFill>
              </a:rPr>
              <a:t>Old statistical </a:t>
            </a:r>
            <a:r>
              <a:rPr lang="en-US" sz="2000" dirty="0" err="1">
                <a:solidFill>
                  <a:srgbClr val="800080"/>
                </a:solidFill>
              </a:rPr>
              <a:t>p</a:t>
            </a:r>
            <a:r>
              <a:rPr lang="en-US" sz="2000" dirty="0" err="1" smtClean="0">
                <a:solidFill>
                  <a:srgbClr val="800080"/>
                </a:solidFill>
              </a:rPr>
              <a:t>redictands</a:t>
            </a:r>
            <a:r>
              <a:rPr lang="en-US" sz="2000" dirty="0" smtClean="0">
                <a:solidFill>
                  <a:srgbClr val="800080"/>
                </a:solidFill>
              </a:rPr>
              <a:t> based </a:t>
            </a:r>
            <a:r>
              <a:rPr lang="en-US" sz="2000" dirty="0">
                <a:solidFill>
                  <a:srgbClr val="800080"/>
                </a:solidFill>
              </a:rPr>
              <a:t>on</a:t>
            </a:r>
            <a:r>
              <a:rPr lang="en-US" sz="2000" dirty="0" smtClean="0">
                <a:solidFill>
                  <a:srgbClr val="800080"/>
                </a:solidFill>
              </a:rPr>
              <a:t> “</a:t>
            </a:r>
            <a:r>
              <a:rPr lang="en-US" sz="2000" dirty="0">
                <a:solidFill>
                  <a:srgbClr val="800080"/>
                </a:solidFill>
              </a:rPr>
              <a:t>Climate Divisions”</a:t>
            </a:r>
            <a:r>
              <a:rPr lang="en-US" sz="2000" dirty="0" smtClean="0">
                <a:solidFill>
                  <a:srgbClr val="800080"/>
                </a:solidFill>
              </a:rPr>
              <a:t> (inadequate in Western U.S.)</a:t>
            </a:r>
          </a:p>
          <a:p>
            <a:endParaRPr lang="en-US" sz="2000" b="0" dirty="0">
              <a:solidFill>
                <a:srgbClr val="FF0000"/>
              </a:solidFill>
            </a:endParaRPr>
          </a:p>
          <a:p>
            <a:r>
              <a:rPr lang="en-US" sz="2000" b="0" dirty="0">
                <a:solidFill>
                  <a:srgbClr val="FF0000"/>
                </a:solidFill>
              </a:rPr>
              <a:t>+++++++++++++++++++++++++++++++++++++++</a:t>
            </a:r>
            <a:endParaRPr lang="en-US" sz="2000" dirty="0">
              <a:solidFill>
                <a:srgbClr val="000000"/>
              </a:solidFill>
            </a:endParaRPr>
          </a:p>
          <a:p>
            <a:r>
              <a:rPr lang="en-US" sz="2000" b="1" i="1" dirty="0">
                <a:solidFill>
                  <a:srgbClr val="000000"/>
                </a:solidFill>
              </a:rPr>
              <a:t>Can</a:t>
            </a:r>
            <a:r>
              <a:rPr lang="en-US" sz="2000" b="1" i="1" dirty="0" smtClean="0">
                <a:solidFill>
                  <a:srgbClr val="000000"/>
                </a:solidFill>
              </a:rPr>
              <a:t> one improve </a:t>
            </a:r>
            <a:r>
              <a:rPr lang="en-US" sz="2000" b="1" i="1" dirty="0">
                <a:solidFill>
                  <a:srgbClr val="000000"/>
                </a:solidFill>
              </a:rPr>
              <a:t>upon status quo </a:t>
            </a:r>
            <a:r>
              <a:rPr lang="en-US" sz="2000" b="1" i="1" dirty="0" smtClean="0">
                <a:solidFill>
                  <a:srgbClr val="000000"/>
                </a:solidFill>
              </a:rPr>
              <a:t>(2000-10)</a:t>
            </a:r>
            <a:r>
              <a:rPr lang="en-US" sz="2000" b="1" i="1" dirty="0">
                <a:solidFill>
                  <a:srgbClr val="000000"/>
                </a:solidFill>
              </a:rPr>
              <a:t>?</a:t>
            </a:r>
          </a:p>
          <a:p>
            <a:endParaRPr lang="en-US" sz="2000" dirty="0">
              <a:solidFill>
                <a:srgbClr val="000000"/>
              </a:solidFill>
            </a:endParaRPr>
          </a:p>
          <a:p>
            <a:r>
              <a:rPr lang="en-US" sz="2000" dirty="0">
                <a:solidFill>
                  <a:srgbClr val="800080"/>
                </a:solidFill>
              </a:rPr>
              <a:t>Use better </a:t>
            </a:r>
            <a:r>
              <a:rPr lang="en-US" sz="2000" dirty="0" err="1">
                <a:solidFill>
                  <a:srgbClr val="800080"/>
                </a:solidFill>
              </a:rPr>
              <a:t>predictands</a:t>
            </a:r>
            <a:r>
              <a:rPr lang="en-US" sz="2000" dirty="0">
                <a:solidFill>
                  <a:srgbClr val="800080"/>
                </a:solidFill>
              </a:rPr>
              <a:t>/climate divisions (include SNOTEL) </a:t>
            </a:r>
          </a:p>
          <a:p>
            <a:r>
              <a:rPr lang="en-US" sz="2000" b="0" dirty="0">
                <a:solidFill>
                  <a:srgbClr val="000080"/>
                </a:solidFill>
              </a:rPr>
              <a:t>&lt;at least better downscaling of ENSO impacts&gt;</a:t>
            </a:r>
            <a:endParaRPr lang="en-US" sz="2000" dirty="0">
              <a:solidFill>
                <a:srgbClr val="800080"/>
              </a:solidFill>
            </a:endParaRPr>
          </a:p>
          <a:p>
            <a:endParaRPr lang="en-US" sz="2000" dirty="0" smtClean="0">
              <a:solidFill>
                <a:srgbClr val="000000"/>
              </a:solidFill>
            </a:endParaRPr>
          </a:p>
          <a:p>
            <a:r>
              <a:rPr lang="en-US" sz="2000" dirty="0" smtClean="0">
                <a:ln>
                  <a:solidFill>
                    <a:srgbClr val="0000FF"/>
                  </a:solidFill>
                </a:ln>
                <a:solidFill>
                  <a:srgbClr val="008000"/>
                </a:solidFill>
              </a:rPr>
              <a:t>Carefully add (test) predictors</a:t>
            </a:r>
            <a:r>
              <a:rPr lang="en-US" sz="2000" dirty="0">
                <a:ln>
                  <a:solidFill>
                    <a:srgbClr val="0000FF"/>
                  </a:solidFill>
                </a:ln>
                <a:solidFill>
                  <a:srgbClr val="008000"/>
                </a:solidFill>
              </a:rPr>
              <a:t>:</a:t>
            </a:r>
            <a:r>
              <a:rPr lang="en-US" sz="2000" dirty="0" smtClean="0">
                <a:ln>
                  <a:solidFill>
                    <a:srgbClr val="0000FF"/>
                  </a:solidFill>
                </a:ln>
                <a:solidFill>
                  <a:srgbClr val="008000"/>
                </a:solidFill>
              </a:rPr>
              <a:t> ‘flavors of ENSO’ &amp; non</a:t>
            </a:r>
            <a:r>
              <a:rPr lang="en-US" sz="2000" dirty="0">
                <a:ln>
                  <a:solidFill>
                    <a:srgbClr val="0000FF"/>
                  </a:solidFill>
                </a:ln>
                <a:solidFill>
                  <a:srgbClr val="008000"/>
                </a:solidFill>
              </a:rPr>
              <a:t>-ENSO </a:t>
            </a:r>
            <a:r>
              <a:rPr lang="en-US" sz="2000" dirty="0" err="1" smtClean="0">
                <a:ln>
                  <a:solidFill>
                    <a:srgbClr val="0000FF"/>
                  </a:solidFill>
                </a:ln>
                <a:solidFill>
                  <a:srgbClr val="008000"/>
                </a:solidFill>
              </a:rPr>
              <a:t>teleconnections</a:t>
            </a:r>
            <a:r>
              <a:rPr lang="en-US" sz="2000" dirty="0" smtClean="0">
                <a:ln>
                  <a:solidFill>
                    <a:srgbClr val="0000FF"/>
                  </a:solidFill>
                </a:ln>
                <a:solidFill>
                  <a:srgbClr val="008000"/>
                </a:solidFill>
              </a:rPr>
              <a:t> (rich history of climate prediction efforts all the way back to Walker (India) and </a:t>
            </a:r>
            <a:r>
              <a:rPr lang="en-US" sz="2000" dirty="0" err="1" smtClean="0">
                <a:ln>
                  <a:solidFill>
                    <a:srgbClr val="0000FF"/>
                  </a:solidFill>
                </a:ln>
                <a:solidFill>
                  <a:srgbClr val="008000"/>
                </a:solidFill>
              </a:rPr>
              <a:t>Berlage</a:t>
            </a:r>
            <a:r>
              <a:rPr lang="en-US" sz="2000" dirty="0" smtClean="0">
                <a:ln>
                  <a:solidFill>
                    <a:srgbClr val="0000FF"/>
                  </a:solidFill>
                </a:ln>
                <a:solidFill>
                  <a:srgbClr val="008000"/>
                </a:solidFill>
              </a:rPr>
              <a:t> (Indonesia)</a:t>
            </a:r>
          </a:p>
          <a:p>
            <a:endParaRPr lang="en-US" sz="2000" dirty="0">
              <a:solidFill>
                <a:srgbClr val="000000"/>
              </a:solidFill>
            </a:endParaRPr>
          </a:p>
          <a:p>
            <a:r>
              <a:rPr lang="en-US" sz="2000" dirty="0">
                <a:solidFill>
                  <a:srgbClr val="000000"/>
                </a:solidFill>
              </a:rPr>
              <a:t>My approach: apply stepwise linear regression (SLR) with 10% increased variance requirement,</a:t>
            </a:r>
            <a:r>
              <a:rPr lang="en-US" sz="2000" dirty="0" smtClean="0">
                <a:solidFill>
                  <a:srgbClr val="000000"/>
                </a:solidFill>
              </a:rPr>
              <a:t> decadal </a:t>
            </a:r>
            <a:r>
              <a:rPr lang="en-US" sz="2000" dirty="0">
                <a:solidFill>
                  <a:srgbClr val="000000"/>
                </a:solidFill>
              </a:rPr>
              <a:t>cross-validation and bias correction </a:t>
            </a:r>
            <a:r>
              <a:rPr lang="en-US" sz="2000" dirty="0" smtClean="0">
                <a:solidFill>
                  <a:srgbClr val="000000"/>
                </a:solidFill>
              </a:rPr>
              <a:t>(6 </a:t>
            </a:r>
            <a:r>
              <a:rPr lang="en-US" sz="2000" dirty="0">
                <a:solidFill>
                  <a:srgbClr val="000000"/>
                </a:solidFill>
              </a:rPr>
              <a:t>sets of prediction </a:t>
            </a:r>
            <a:r>
              <a:rPr lang="en-US" sz="2000" dirty="0" smtClean="0">
                <a:solidFill>
                  <a:srgbClr val="000000"/>
                </a:solidFill>
              </a:rPr>
              <a:t>equations; </a:t>
            </a:r>
            <a:r>
              <a:rPr lang="en-US" sz="2000" b="1" i="1" dirty="0" smtClean="0">
                <a:solidFill>
                  <a:srgbClr val="000000"/>
                </a:solidFill>
              </a:rPr>
              <a:t>this technique automatically removes highly collinear predictors.</a:t>
            </a:r>
          </a:p>
          <a:p>
            <a:endParaRPr lang="en-US" sz="1800" b="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65125" y="182563"/>
            <a:ext cx="8686800" cy="533400"/>
          </a:xfrm>
          <a:noFill/>
        </p:spPr>
        <p:txBody>
          <a:bodyPr/>
          <a:lstStyle/>
          <a:p>
            <a:pPr eaLnBrk="1" hangingPunct="1"/>
            <a:r>
              <a:rPr lang="en-US" sz="2400" b="1" dirty="0">
                <a:solidFill>
                  <a:srgbClr val="0000FF"/>
                </a:solidFill>
              </a:rPr>
              <a:t>Frequently used (and skillful) predictor regions (ENSO in blue)</a:t>
            </a:r>
            <a:endParaRPr lang="en-US" dirty="0">
              <a:solidFill>
                <a:srgbClr val="0000FF"/>
              </a:solidFill>
            </a:endParaRPr>
          </a:p>
        </p:txBody>
      </p:sp>
      <p:sp>
        <p:nvSpPr>
          <p:cNvPr id="46083" name="Rectangle 3"/>
          <p:cNvSpPr>
            <a:spLocks noGrp="1" noChangeArrowheads="1"/>
          </p:cNvSpPr>
          <p:nvPr>
            <p:ph type="body" sz="half" idx="2"/>
          </p:nvPr>
        </p:nvSpPr>
        <p:spPr>
          <a:xfrm>
            <a:off x="182563" y="4191000"/>
            <a:ext cx="8809037" cy="2133600"/>
          </a:xfrm>
          <a:noFill/>
        </p:spPr>
        <p:txBody>
          <a:bodyPr/>
          <a:lstStyle/>
          <a:p>
            <a:pPr eaLnBrk="1" hangingPunct="1">
              <a:lnSpc>
                <a:spcPct val="90000"/>
              </a:lnSpc>
              <a:buFontTx/>
              <a:buNone/>
            </a:pPr>
            <a:r>
              <a:rPr lang="en-US" sz="1800" dirty="0"/>
              <a:t>	</a:t>
            </a:r>
            <a:r>
              <a:rPr lang="en-US" sz="2000" dirty="0"/>
              <a:t>Aside from ‘</a:t>
            </a:r>
            <a:r>
              <a:rPr lang="en-US" sz="2000" b="1" dirty="0"/>
              <a:t>flavors of ENSO</a:t>
            </a:r>
            <a:r>
              <a:rPr lang="en-US" sz="2000" dirty="0"/>
              <a:t>’ (spatial gradients, time derivatives of Niño region SST), the </a:t>
            </a:r>
            <a:r>
              <a:rPr lang="en-US" sz="2000" b="1" dirty="0"/>
              <a:t>Indian Ocean </a:t>
            </a:r>
            <a:r>
              <a:rPr lang="en-US" sz="2000" dirty="0"/>
              <a:t>stands out with four important SST regions (Northern and Southern Arabian Sea, Bay of Bengal, and equatorial West Indian Ocean (IOD)).  </a:t>
            </a:r>
            <a:r>
              <a:rPr lang="en-US" sz="2000" b="1" dirty="0"/>
              <a:t>Near-U.S. SST </a:t>
            </a:r>
            <a:r>
              <a:rPr lang="en-US" sz="2000" dirty="0"/>
              <a:t>(Gulf of California, West Coast of Mexico, Caribbean and near-Texas Coast) may contribute skill by influencing regional moisture transports. The </a:t>
            </a:r>
            <a:r>
              <a:rPr lang="en-US" sz="2000" b="1" i="1" dirty="0"/>
              <a:t>NAO </a:t>
            </a:r>
            <a:r>
              <a:rPr lang="en-US" sz="2000" dirty="0"/>
              <a:t>plays a frequent role as well, presumably via its impact on Atlantic SST.</a:t>
            </a:r>
            <a:endParaRPr lang="en-US" sz="2000" b="1" dirty="0"/>
          </a:p>
        </p:txBody>
      </p:sp>
      <p:pic>
        <p:nvPicPr>
          <p:cNvPr id="46084" name="Picture 4"/>
          <p:cNvPicPr>
            <a:picLocks noGrp="1" noChangeAspect="1" noChangeArrowheads="1"/>
          </p:cNvPicPr>
          <p:nvPr>
            <p:ph sz="half" idx="1"/>
          </p:nvPr>
        </p:nvPicPr>
        <p:blipFill>
          <a:blip r:embed="rId2"/>
          <a:srcRect b="35648"/>
          <a:stretch>
            <a:fillRect/>
          </a:stretch>
        </p:blipFill>
        <p:spPr>
          <a:xfrm>
            <a:off x="228600" y="762000"/>
            <a:ext cx="8763000" cy="3192463"/>
          </a:xfrm>
        </p:spPr>
      </p:pic>
      <p:sp>
        <p:nvSpPr>
          <p:cNvPr id="46085" name="Text Box 5"/>
          <p:cNvSpPr txBox="1">
            <a:spLocks noChangeArrowheads="1"/>
          </p:cNvSpPr>
          <p:nvPr/>
        </p:nvSpPr>
        <p:spPr bwMode="auto">
          <a:xfrm>
            <a:off x="8001000" y="990600"/>
            <a:ext cx="828675" cy="457200"/>
          </a:xfrm>
          <a:prstGeom prst="rect">
            <a:avLst/>
          </a:prstGeom>
          <a:noFill/>
          <a:ln w="9525">
            <a:noFill/>
            <a:miter lim="800000"/>
            <a:headEnd/>
            <a:tailEnd/>
          </a:ln>
        </p:spPr>
        <p:txBody>
          <a:bodyPr wrap="none">
            <a:prstTxWarp prst="textNoShape">
              <a:avLst/>
            </a:prstTxWarp>
            <a:spAutoFit/>
          </a:bodyPr>
          <a:lstStyle/>
          <a:p>
            <a:r>
              <a:rPr lang="en-US" i="1">
                <a:solidFill>
                  <a:srgbClr val="00FF00"/>
                </a:solidFill>
              </a:rPr>
              <a:t>NAO</a:t>
            </a:r>
            <a:endParaRPr lang="en-US" b="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34019"/>
            <a:ext cx="7848600" cy="381000"/>
          </a:xfrm>
        </p:spPr>
        <p:txBody>
          <a:bodyPr/>
          <a:lstStyle/>
          <a:p>
            <a:pPr eaLnBrk="1" hangingPunct="1"/>
            <a:r>
              <a:rPr lang="en-US" sz="2800" b="1" dirty="0" smtClean="0">
                <a:solidFill>
                  <a:srgbClr val="800080"/>
                </a:solidFill>
                <a:latin typeface="Times New Roman" charset="0"/>
                <a:ea typeface="ＭＳ Ｐゴシック" charset="0"/>
                <a:cs typeface="ＭＳ Ｐゴシック" charset="0"/>
              </a:rPr>
              <a:t>Statistical Forecast for April-June 2011</a:t>
            </a:r>
            <a:endParaRPr lang="en-US" sz="2800" dirty="0">
              <a:latin typeface="Times New Roman" charset="0"/>
              <a:ea typeface="ＭＳ Ｐゴシック" charset="0"/>
              <a:cs typeface="ＭＳ Ｐゴシック" charset="0"/>
            </a:endParaRPr>
          </a:p>
        </p:txBody>
      </p:sp>
      <p:sp>
        <p:nvSpPr>
          <p:cNvPr id="32771" name="Text Box 6"/>
          <p:cNvSpPr txBox="1">
            <a:spLocks noChangeArrowheads="1"/>
          </p:cNvSpPr>
          <p:nvPr/>
        </p:nvSpPr>
        <p:spPr bwMode="auto">
          <a:xfrm>
            <a:off x="0" y="4800600"/>
            <a:ext cx="9144000" cy="19389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2000" b="1" dirty="0" smtClean="0"/>
              <a:t>Last month’s </a:t>
            </a:r>
            <a:r>
              <a:rPr lang="en-US" sz="2000" b="1" dirty="0"/>
              <a:t>(left) </a:t>
            </a:r>
            <a:r>
              <a:rPr lang="en-US" sz="2000" b="1" dirty="0" smtClean="0"/>
              <a:t>and this month’s (right) forecast for April-June 2011 is fairly confident </a:t>
            </a:r>
            <a:r>
              <a:rPr lang="en-US" sz="2000" b="1" dirty="0"/>
              <a:t>that southern </a:t>
            </a:r>
            <a:r>
              <a:rPr lang="en-US" sz="2000" b="1" dirty="0" smtClean="0"/>
              <a:t>Colorado will see below</a:t>
            </a:r>
            <a:r>
              <a:rPr lang="en-US" sz="2000" b="1" dirty="0"/>
              <a:t>-normal </a:t>
            </a:r>
            <a:r>
              <a:rPr lang="en-US" sz="2000" b="1" dirty="0" smtClean="0"/>
              <a:t>moisture.  The northwestern third of our state has slightly increased chances of being wetter-than-average. </a:t>
            </a:r>
            <a:r>
              <a:rPr lang="en-US" sz="2000" b="1" i="1" dirty="0" smtClean="0"/>
              <a:t> </a:t>
            </a:r>
            <a:r>
              <a:rPr lang="en-US" sz="2000" b="1" i="1" dirty="0"/>
              <a:t>H</a:t>
            </a:r>
            <a:r>
              <a:rPr lang="en-US" sz="2000" b="1" i="1" dirty="0" smtClean="0"/>
              <a:t>istorical skill over the last decade of experimental forecasts has been better over Utah and Colorado than to the south, or for most of the dry forecast regions rather than the wetter ones (see next slide). </a:t>
            </a:r>
            <a:r>
              <a:rPr lang="en-US" sz="2000" b="1" dirty="0" smtClean="0"/>
              <a:t> </a:t>
            </a:r>
            <a:endParaRPr lang="en-US" sz="2000" b="1" i="1" dirty="0">
              <a:solidFill>
                <a:srgbClr val="FF0000"/>
              </a:solidFill>
            </a:endParaRPr>
          </a:p>
        </p:txBody>
      </p:sp>
      <p:pic>
        <p:nvPicPr>
          <p:cNvPr id="2" name="Picture 1" descr="AMJ11.SWcasts.15feb.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685800"/>
            <a:ext cx="3582605" cy="3959721"/>
          </a:xfrm>
          <a:prstGeom prst="rect">
            <a:avLst/>
          </a:prstGeom>
        </p:spPr>
      </p:pic>
      <p:pic>
        <p:nvPicPr>
          <p:cNvPr id="3" name="Picture 2" descr="031111_apr-jun_11.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38600" y="685800"/>
            <a:ext cx="3639184" cy="3962400"/>
          </a:xfrm>
          <a:prstGeom prst="rect">
            <a:avLst/>
          </a:prstGeom>
        </p:spPr>
      </p:pic>
      <p:pic>
        <p:nvPicPr>
          <p:cNvPr id="7" name="Picture 6" descr="dnrCWCBLogo.gif"/>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9200" t="10949" r="-1" b="6356"/>
          <a:stretch/>
        </p:blipFill>
        <p:spPr>
          <a:xfrm>
            <a:off x="7821398" y="0"/>
            <a:ext cx="1322602" cy="130650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743200" y="0"/>
            <a:ext cx="3657600" cy="838200"/>
          </a:xfrm>
        </p:spPr>
        <p:txBody>
          <a:bodyPr/>
          <a:lstStyle/>
          <a:p>
            <a:pPr eaLnBrk="1" hangingPunct="1"/>
            <a:r>
              <a:rPr lang="en-US" sz="3200" b="1" dirty="0" smtClean="0">
                <a:solidFill>
                  <a:srgbClr val="800080"/>
                </a:solidFill>
                <a:latin typeface="Times New Roman" charset="0"/>
                <a:ea typeface="ＭＳ Ｐゴシック" charset="0"/>
                <a:cs typeface="ＭＳ Ｐゴシック" charset="0"/>
              </a:rPr>
              <a:t>Actual Skill </a:t>
            </a:r>
            <a:r>
              <a:rPr lang="en-US" sz="3200" b="1" dirty="0" smtClean="0">
                <a:solidFill>
                  <a:srgbClr val="800080"/>
                </a:solidFill>
                <a:latin typeface="Times New Roman" charset="0"/>
                <a:ea typeface="ＭＳ Ｐゴシック" charset="0"/>
                <a:cs typeface="ＭＳ Ｐゴシック" charset="0"/>
              </a:rPr>
              <a:t>for last decade of ‘</a:t>
            </a:r>
            <a:r>
              <a:rPr lang="en-US" sz="3200" b="1" dirty="0" err="1" smtClean="0">
                <a:solidFill>
                  <a:srgbClr val="800080"/>
                </a:solidFill>
                <a:latin typeface="Times New Roman" charset="0"/>
                <a:ea typeface="ＭＳ Ｐゴシック" charset="0"/>
                <a:cs typeface="ＭＳ Ｐゴシック" charset="0"/>
              </a:rPr>
              <a:t>SWcasts</a:t>
            </a:r>
            <a:r>
              <a:rPr lang="en-US" sz="3200" b="1" dirty="0" smtClean="0">
                <a:solidFill>
                  <a:srgbClr val="800080"/>
                </a:solidFill>
                <a:latin typeface="Times New Roman" charset="0"/>
                <a:ea typeface="ＭＳ Ｐゴシック" charset="0"/>
                <a:cs typeface="ＭＳ Ｐゴシック" charset="0"/>
              </a:rPr>
              <a:t>’</a:t>
            </a:r>
            <a:endParaRPr lang="en-US" sz="3200" dirty="0">
              <a:latin typeface="Times New Roman" charset="0"/>
              <a:ea typeface="ＭＳ Ｐゴシック" charset="0"/>
              <a:cs typeface="ＭＳ Ｐゴシック" charset="0"/>
            </a:endParaRPr>
          </a:p>
        </p:txBody>
      </p:sp>
      <p:sp>
        <p:nvSpPr>
          <p:cNvPr id="30723" name="Text Box 6"/>
          <p:cNvSpPr txBox="1">
            <a:spLocks noChangeArrowheads="1"/>
          </p:cNvSpPr>
          <p:nvPr/>
        </p:nvSpPr>
        <p:spPr bwMode="auto">
          <a:xfrm>
            <a:off x="3048000" y="5486400"/>
            <a:ext cx="3352800" cy="120032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1800" b="1" i="1" dirty="0" smtClean="0"/>
              <a:t>Clockwise from top left: </a:t>
            </a:r>
            <a:r>
              <a:rPr lang="en-US" sz="1800" b="1" i="1" dirty="0" smtClean="0"/>
              <a:t>0.5 month lead-time skill for OND, JFM, AMJ, and JAS; plus long-lead skill for JFM in middle</a:t>
            </a:r>
            <a:endParaRPr lang="en-US" sz="1800" b="1" i="1" dirty="0"/>
          </a:p>
        </p:txBody>
      </p:sp>
      <p:pic>
        <p:nvPicPr>
          <p:cNvPr id="30724" name="Picture 8" descr="022610_apr_jun_00-09_0.5.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03048" y="3657599"/>
            <a:ext cx="2840951" cy="32004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8" descr="022610_oct_dec_99-08.gif"/>
          <p:cNvPicPr>
            <a:picLocks noChangeAspect="1"/>
          </p:cNvPicPr>
          <p:nvPr/>
        </p:nvPicPr>
        <p:blipFill>
          <a:blip r:embed="rId4"/>
          <a:stretch>
            <a:fillRect/>
          </a:stretch>
        </p:blipFill>
        <p:spPr>
          <a:xfrm>
            <a:off x="0" y="381000"/>
            <a:ext cx="2819400" cy="3308175"/>
          </a:xfrm>
          <a:prstGeom prst="rect">
            <a:avLst/>
          </a:prstGeom>
        </p:spPr>
      </p:pic>
      <p:pic>
        <p:nvPicPr>
          <p:cNvPr id="10" name="Picture 9" descr="022610_jan_mar_00-09_0.5.gif"/>
          <p:cNvPicPr>
            <a:picLocks noChangeAspect="1"/>
          </p:cNvPicPr>
          <p:nvPr/>
        </p:nvPicPr>
        <p:blipFill>
          <a:blip r:embed="rId5"/>
          <a:stretch>
            <a:fillRect/>
          </a:stretch>
        </p:blipFill>
        <p:spPr>
          <a:xfrm>
            <a:off x="6324600" y="438834"/>
            <a:ext cx="2819400" cy="3218765"/>
          </a:xfrm>
          <a:prstGeom prst="rect">
            <a:avLst/>
          </a:prstGeom>
        </p:spPr>
      </p:pic>
      <p:pic>
        <p:nvPicPr>
          <p:cNvPr id="11" name="Picture 10" descr="022610_jan_mar_00-09.gif"/>
          <p:cNvPicPr>
            <a:picLocks noChangeAspect="1"/>
          </p:cNvPicPr>
          <p:nvPr/>
        </p:nvPicPr>
        <p:blipFill>
          <a:blip r:embed="rId6"/>
          <a:stretch>
            <a:fillRect/>
          </a:stretch>
        </p:blipFill>
        <p:spPr>
          <a:xfrm>
            <a:off x="3200400" y="1828800"/>
            <a:ext cx="2823595" cy="3253402"/>
          </a:xfrm>
          <a:prstGeom prst="rect">
            <a:avLst/>
          </a:prstGeom>
        </p:spPr>
      </p:pic>
      <p:pic>
        <p:nvPicPr>
          <p:cNvPr id="12" name="Picture 11" descr="022610_jul_sep_00-09.gif"/>
          <p:cNvPicPr>
            <a:picLocks noChangeAspect="1"/>
          </p:cNvPicPr>
          <p:nvPr/>
        </p:nvPicPr>
        <p:blipFill>
          <a:blip r:embed="rId7"/>
          <a:stretch>
            <a:fillRect/>
          </a:stretch>
        </p:blipFill>
        <p:spPr>
          <a:xfrm>
            <a:off x="0" y="3581400"/>
            <a:ext cx="2802589" cy="3276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010400" y="0"/>
            <a:ext cx="2133600" cy="3810000"/>
          </a:xfrm>
        </p:spPr>
        <p:txBody>
          <a:bodyPr/>
          <a:lstStyle/>
          <a:p>
            <a:pPr eaLnBrk="1" hangingPunct="1"/>
            <a:r>
              <a:rPr lang="en-US" sz="2800" b="1" dirty="0" smtClean="0">
                <a:solidFill>
                  <a:srgbClr val="800080"/>
                </a:solidFill>
              </a:rPr>
              <a:t>L</a:t>
            </a:r>
            <a:r>
              <a:rPr lang="en-US" sz="2800" b="1" dirty="0" smtClean="0">
                <a:solidFill>
                  <a:srgbClr val="800080"/>
                </a:solidFill>
              </a:rPr>
              <a:t>ifecycles </a:t>
            </a:r>
            <a:r>
              <a:rPr lang="en-US" sz="2800" b="1" dirty="0">
                <a:solidFill>
                  <a:srgbClr val="800080"/>
                </a:solidFill>
              </a:rPr>
              <a:t>of</a:t>
            </a:r>
            <a:r>
              <a:rPr lang="en-US" sz="2800" b="1" dirty="0" smtClean="0">
                <a:solidFill>
                  <a:srgbClr val="800080"/>
                </a:solidFill>
              </a:rPr>
              <a:t> major El </a:t>
            </a:r>
            <a:r>
              <a:rPr lang="en-US" sz="2800" b="1" dirty="0">
                <a:solidFill>
                  <a:srgbClr val="800080"/>
                </a:solidFill>
              </a:rPr>
              <a:t>Ni</a:t>
            </a:r>
            <a:r>
              <a:rPr lang="en-US" altLang="ja-JP" sz="2800" b="1" dirty="0">
                <a:solidFill>
                  <a:srgbClr val="800080"/>
                </a:solidFill>
              </a:rPr>
              <a:t>ño events</a:t>
            </a:r>
            <a:endParaRPr lang="en-US" dirty="0"/>
          </a:p>
        </p:txBody>
      </p:sp>
      <p:pic>
        <p:nvPicPr>
          <p:cNvPr id="36867" name="Picture 3" descr="elnino"/>
          <p:cNvPicPr>
            <a:picLocks noChangeAspect="1" noChangeArrowheads="1"/>
          </p:cNvPicPr>
          <p:nvPr/>
        </p:nvPicPr>
        <p:blipFill>
          <a:blip r:embed="rId3"/>
          <a:srcRect/>
          <a:stretch>
            <a:fillRect/>
          </a:stretch>
        </p:blipFill>
        <p:spPr bwMode="auto">
          <a:xfrm>
            <a:off x="0" y="0"/>
            <a:ext cx="7010400" cy="5154613"/>
          </a:xfrm>
          <a:prstGeom prst="rect">
            <a:avLst/>
          </a:prstGeom>
          <a:noFill/>
          <a:ln w="9525">
            <a:noFill/>
            <a:miter lim="800000"/>
            <a:headEnd/>
            <a:tailEnd/>
          </a:ln>
        </p:spPr>
      </p:pic>
      <p:sp>
        <p:nvSpPr>
          <p:cNvPr id="36868" name="Oval 5"/>
          <p:cNvSpPr>
            <a:spLocks noChangeArrowheads="1"/>
          </p:cNvSpPr>
          <p:nvPr/>
        </p:nvSpPr>
        <p:spPr bwMode="auto">
          <a:xfrm>
            <a:off x="1371600" y="2057400"/>
            <a:ext cx="457200" cy="9144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
        <p:nvSpPr>
          <p:cNvPr id="36869" name="Oval 7"/>
          <p:cNvSpPr>
            <a:spLocks noChangeArrowheads="1"/>
          </p:cNvSpPr>
          <p:nvPr/>
        </p:nvSpPr>
        <p:spPr bwMode="auto">
          <a:xfrm>
            <a:off x="3276600" y="762000"/>
            <a:ext cx="1219200" cy="27432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
        <p:nvSpPr>
          <p:cNvPr id="36870" name="Oval 8"/>
          <p:cNvSpPr>
            <a:spLocks noChangeArrowheads="1"/>
          </p:cNvSpPr>
          <p:nvPr/>
        </p:nvSpPr>
        <p:spPr bwMode="auto">
          <a:xfrm>
            <a:off x="2057400" y="838200"/>
            <a:ext cx="990600" cy="15240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
        <p:nvSpPr>
          <p:cNvPr id="36871" name="Text Box 9"/>
          <p:cNvSpPr txBox="1">
            <a:spLocks noChangeArrowheads="1"/>
          </p:cNvSpPr>
          <p:nvPr/>
        </p:nvSpPr>
        <p:spPr bwMode="auto">
          <a:xfrm>
            <a:off x="304800" y="5638800"/>
            <a:ext cx="8550275" cy="707886"/>
          </a:xfrm>
          <a:prstGeom prst="rect">
            <a:avLst/>
          </a:prstGeom>
          <a:noFill/>
          <a:ln w="9525">
            <a:noFill/>
            <a:miter lim="800000"/>
            <a:headEnd/>
            <a:tailEnd/>
          </a:ln>
        </p:spPr>
        <p:txBody>
          <a:bodyPr>
            <a:prstTxWarp prst="textNoShape">
              <a:avLst/>
            </a:prstTxWarp>
            <a:spAutoFit/>
          </a:bodyPr>
          <a:lstStyle/>
          <a:p>
            <a:r>
              <a:rPr lang="en-US" sz="2000" b="1" dirty="0"/>
              <a:t>Onset in boreal spring; all big ones persist through boreal winter; but uncertain demise, especially in last 20 years.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086600" y="228600"/>
            <a:ext cx="1905000" cy="3048000"/>
          </a:xfrm>
        </p:spPr>
        <p:txBody>
          <a:bodyPr/>
          <a:lstStyle/>
          <a:p>
            <a:pPr eaLnBrk="1" hangingPunct="1"/>
            <a:r>
              <a:rPr lang="en-US" sz="2800" b="1" dirty="0" smtClean="0">
                <a:solidFill>
                  <a:srgbClr val="800080"/>
                </a:solidFill>
              </a:rPr>
              <a:t>Lifecycles of major </a:t>
            </a:r>
            <a:r>
              <a:rPr lang="en-US" altLang="ja-JP" sz="2800" b="1" dirty="0" smtClean="0">
                <a:solidFill>
                  <a:srgbClr val="800080"/>
                </a:solidFill>
              </a:rPr>
              <a:t>La </a:t>
            </a:r>
            <a:r>
              <a:rPr lang="en-US" altLang="ja-JP" sz="2800" b="1" dirty="0">
                <a:solidFill>
                  <a:srgbClr val="800080"/>
                </a:solidFill>
              </a:rPr>
              <a:t>Niña events</a:t>
            </a:r>
            <a:endParaRPr lang="en-US" dirty="0"/>
          </a:p>
        </p:txBody>
      </p:sp>
      <p:sp>
        <p:nvSpPr>
          <p:cNvPr id="38915" name="Rectangle 13"/>
          <p:cNvSpPr>
            <a:spLocks noChangeArrowheads="1"/>
          </p:cNvSpPr>
          <p:nvPr/>
        </p:nvSpPr>
        <p:spPr bwMode="auto">
          <a:xfrm>
            <a:off x="0" y="5334000"/>
            <a:ext cx="9144000" cy="707886"/>
          </a:xfrm>
          <a:prstGeom prst="rect">
            <a:avLst/>
          </a:prstGeom>
          <a:noFill/>
          <a:ln w="9525">
            <a:noFill/>
            <a:miter lim="800000"/>
            <a:headEnd/>
            <a:tailEnd/>
          </a:ln>
        </p:spPr>
        <p:txBody>
          <a:bodyPr>
            <a:prstTxWarp prst="textNoShape">
              <a:avLst/>
            </a:prstTxWarp>
            <a:spAutoFit/>
          </a:bodyPr>
          <a:lstStyle/>
          <a:p>
            <a:r>
              <a:rPr lang="en-US" sz="2000" b="1" dirty="0"/>
              <a:t>Onset often in boreal </a:t>
            </a:r>
            <a:r>
              <a:rPr lang="en-US" sz="2000" b="1" dirty="0" smtClean="0"/>
              <a:t>spring; </a:t>
            </a:r>
            <a:r>
              <a:rPr lang="en-US" sz="2000" b="1" dirty="0"/>
              <a:t>all big ones persist through boreal winter; more likely than El Ni</a:t>
            </a:r>
            <a:r>
              <a:rPr lang="en-US" altLang="ja-JP" sz="2000" b="1" dirty="0"/>
              <a:t>ño events to last more than one </a:t>
            </a:r>
            <a:r>
              <a:rPr lang="en-US" altLang="ja-JP" sz="2000" b="1" dirty="0" smtClean="0"/>
              <a:t>year, sometimes up to three years</a:t>
            </a:r>
            <a:endParaRPr lang="en-US" b="1" dirty="0"/>
          </a:p>
        </p:txBody>
      </p:sp>
      <p:pic>
        <p:nvPicPr>
          <p:cNvPr id="38917" name="Picture 12" descr="LaNiña.2feb09.gif"/>
          <p:cNvPicPr>
            <a:picLocks noChangeAspect="1"/>
          </p:cNvPicPr>
          <p:nvPr/>
        </p:nvPicPr>
        <p:blipFill>
          <a:blip r:embed="rId3"/>
          <a:srcRect r="19945" b="14256"/>
          <a:stretch>
            <a:fillRect/>
          </a:stretch>
        </p:blipFill>
        <p:spPr bwMode="auto">
          <a:xfrm>
            <a:off x="0" y="231775"/>
            <a:ext cx="6553200" cy="4908550"/>
          </a:xfrm>
          <a:prstGeom prst="rect">
            <a:avLst/>
          </a:prstGeom>
          <a:noFill/>
          <a:ln w="9525">
            <a:noFill/>
            <a:miter lim="800000"/>
            <a:headEnd/>
            <a:tailEnd/>
          </a:ln>
        </p:spPr>
      </p:pic>
      <p:sp>
        <p:nvSpPr>
          <p:cNvPr id="38918" name="Oval 12"/>
          <p:cNvSpPr>
            <a:spLocks noChangeArrowheads="1"/>
          </p:cNvSpPr>
          <p:nvPr/>
        </p:nvSpPr>
        <p:spPr bwMode="auto">
          <a:xfrm>
            <a:off x="1219200" y="1447800"/>
            <a:ext cx="1066800" cy="25146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
        <p:nvSpPr>
          <p:cNvPr id="38919" name="Oval 11"/>
          <p:cNvSpPr>
            <a:spLocks noChangeArrowheads="1"/>
          </p:cNvSpPr>
          <p:nvPr/>
        </p:nvSpPr>
        <p:spPr bwMode="auto">
          <a:xfrm>
            <a:off x="2362200" y="3048000"/>
            <a:ext cx="838200" cy="9906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
        <p:nvSpPr>
          <p:cNvPr id="38920" name="Oval 11"/>
          <p:cNvSpPr>
            <a:spLocks noChangeArrowheads="1"/>
          </p:cNvSpPr>
          <p:nvPr/>
        </p:nvSpPr>
        <p:spPr bwMode="auto">
          <a:xfrm>
            <a:off x="4953000" y="2819400"/>
            <a:ext cx="838200" cy="12954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95400" y="0"/>
            <a:ext cx="6858000" cy="457200"/>
          </a:xfrm>
        </p:spPr>
        <p:txBody>
          <a:bodyPr/>
          <a:lstStyle/>
          <a:p>
            <a:pPr eaLnBrk="1" hangingPunct="1"/>
            <a:r>
              <a:rPr lang="en-US" sz="2800" b="1" dirty="0" smtClean="0">
                <a:solidFill>
                  <a:srgbClr val="800080"/>
                </a:solidFill>
              </a:rPr>
              <a:t>Size matters – for La Ni</a:t>
            </a:r>
            <a:r>
              <a:rPr lang="en-US" sz="2800" b="1" dirty="0" smtClean="0">
                <a:solidFill>
                  <a:srgbClr val="800080"/>
                </a:solidFill>
              </a:rPr>
              <a:t>ña duration!</a:t>
            </a:r>
            <a:endParaRPr lang="en-US" dirty="0"/>
          </a:p>
        </p:txBody>
      </p:sp>
      <p:sp>
        <p:nvSpPr>
          <p:cNvPr id="38915" name="Rectangle 13"/>
          <p:cNvSpPr>
            <a:spLocks noChangeArrowheads="1"/>
          </p:cNvSpPr>
          <p:nvPr/>
        </p:nvSpPr>
        <p:spPr bwMode="auto">
          <a:xfrm>
            <a:off x="4114800" y="685800"/>
            <a:ext cx="5029200" cy="1600438"/>
          </a:xfrm>
          <a:prstGeom prst="rect">
            <a:avLst/>
          </a:prstGeom>
          <a:noFill/>
          <a:ln w="9525">
            <a:noFill/>
            <a:miter lim="800000"/>
            <a:headEnd/>
            <a:tailEnd/>
          </a:ln>
        </p:spPr>
        <p:txBody>
          <a:bodyPr wrap="square">
            <a:prstTxWarp prst="textNoShape">
              <a:avLst/>
            </a:prstTxWarp>
            <a:spAutoFit/>
          </a:bodyPr>
          <a:lstStyle/>
          <a:p>
            <a:r>
              <a:rPr lang="en-US" sz="2000" b="1" dirty="0" smtClean="0"/>
              <a:t>For extended MEI (1871-2005), </a:t>
            </a:r>
            <a:r>
              <a:rPr lang="en-US" sz="2000" b="1" dirty="0" smtClean="0"/>
              <a:t>La Ni</a:t>
            </a:r>
            <a:r>
              <a:rPr lang="en-US" sz="2000" b="1" dirty="0" smtClean="0"/>
              <a:t>ña duration strongly depends on event strength (left), much less for El Niño (bottom left);</a:t>
            </a:r>
          </a:p>
          <a:p>
            <a:r>
              <a:rPr lang="en-US" sz="2000" b="1" dirty="0" smtClean="0"/>
              <a:t> </a:t>
            </a:r>
          </a:p>
          <a:p>
            <a:r>
              <a:rPr lang="en-US" sz="1800" b="1" i="1" dirty="0" smtClean="0">
                <a:ln>
                  <a:solidFill>
                    <a:srgbClr val="0000FF"/>
                  </a:solidFill>
                </a:ln>
              </a:rPr>
              <a:t>Source: </a:t>
            </a:r>
            <a:r>
              <a:rPr lang="en-US" sz="1800" b="1" i="1" dirty="0" err="1" smtClean="0">
                <a:ln>
                  <a:solidFill>
                    <a:srgbClr val="0000FF"/>
                  </a:solidFill>
                </a:ln>
              </a:rPr>
              <a:t>Wolter</a:t>
            </a:r>
            <a:r>
              <a:rPr lang="en-US" sz="1800" b="1" i="1" dirty="0" smtClean="0">
                <a:ln>
                  <a:solidFill>
                    <a:srgbClr val="0000FF"/>
                  </a:solidFill>
                </a:ln>
              </a:rPr>
              <a:t> and </a:t>
            </a:r>
            <a:r>
              <a:rPr lang="en-US" sz="1800" b="1" i="1" dirty="0" err="1" smtClean="0">
                <a:ln>
                  <a:solidFill>
                    <a:srgbClr val="0000FF"/>
                  </a:solidFill>
                </a:ln>
              </a:rPr>
              <a:t>Timlin</a:t>
            </a:r>
            <a:r>
              <a:rPr lang="en-US" sz="1800" b="1" i="1" dirty="0" smtClean="0">
                <a:ln>
                  <a:solidFill>
                    <a:srgbClr val="0000FF"/>
                  </a:solidFill>
                </a:ln>
              </a:rPr>
              <a:t> (Intl. J. </a:t>
            </a:r>
            <a:r>
              <a:rPr lang="en-US" sz="1800" b="1" i="1" dirty="0" err="1" smtClean="0">
                <a:ln>
                  <a:solidFill>
                    <a:srgbClr val="0000FF"/>
                  </a:solidFill>
                </a:ln>
              </a:rPr>
              <a:t>Clim</a:t>
            </a:r>
            <a:r>
              <a:rPr lang="en-US" sz="1800" b="1" i="1" dirty="0" smtClean="0">
                <a:ln>
                  <a:solidFill>
                    <a:srgbClr val="0000FF"/>
                  </a:solidFill>
                </a:ln>
              </a:rPr>
              <a:t>., 2011)</a:t>
            </a:r>
            <a:endParaRPr lang="en-US" sz="1800" b="1" i="1" dirty="0">
              <a:ln>
                <a:solidFill>
                  <a:srgbClr val="0000FF"/>
                </a:solidFill>
              </a:ln>
            </a:endParaRPr>
          </a:p>
        </p:txBody>
      </p:sp>
      <p:pic>
        <p:nvPicPr>
          <p:cNvPr id="11" name="Picture 10" descr="Fig.6a.tiff"/>
          <p:cNvPicPr>
            <a:picLocks noChangeAspect="1"/>
          </p:cNvPicPr>
          <p:nvPr/>
        </p:nvPicPr>
        <p:blipFill>
          <a:blip r:embed="rId3"/>
          <a:stretch>
            <a:fillRect/>
          </a:stretch>
        </p:blipFill>
        <p:spPr>
          <a:xfrm>
            <a:off x="0" y="3810000"/>
            <a:ext cx="4122874" cy="3048000"/>
          </a:xfrm>
          <a:prstGeom prst="rect">
            <a:avLst/>
          </a:prstGeom>
        </p:spPr>
      </p:pic>
      <p:pic>
        <p:nvPicPr>
          <p:cNvPr id="12" name="Picture 11" descr="Fig.6b.tiff"/>
          <p:cNvPicPr>
            <a:picLocks noChangeAspect="1"/>
          </p:cNvPicPr>
          <p:nvPr/>
        </p:nvPicPr>
        <p:blipFill>
          <a:blip r:embed="rId4"/>
          <a:stretch>
            <a:fillRect/>
          </a:stretch>
        </p:blipFill>
        <p:spPr>
          <a:xfrm>
            <a:off x="-1" y="762001"/>
            <a:ext cx="4114801" cy="2612177"/>
          </a:xfrm>
          <a:prstGeom prst="rect">
            <a:avLst/>
          </a:prstGeom>
        </p:spPr>
      </p:pic>
      <p:sp>
        <p:nvSpPr>
          <p:cNvPr id="13" name="Oval 11"/>
          <p:cNvSpPr>
            <a:spLocks noChangeArrowheads="1"/>
          </p:cNvSpPr>
          <p:nvPr/>
        </p:nvSpPr>
        <p:spPr bwMode="auto">
          <a:xfrm>
            <a:off x="1219200" y="3810000"/>
            <a:ext cx="838200" cy="9144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pic>
        <p:nvPicPr>
          <p:cNvPr id="14" name="Picture 13" descr="Fig.3.tif"/>
          <p:cNvPicPr>
            <a:picLocks noChangeAspect="1"/>
          </p:cNvPicPr>
          <p:nvPr/>
        </p:nvPicPr>
        <p:blipFill>
          <a:blip r:embed="rId5"/>
          <a:stretch>
            <a:fillRect/>
          </a:stretch>
        </p:blipFill>
        <p:spPr>
          <a:xfrm>
            <a:off x="4626563" y="2284095"/>
            <a:ext cx="4517437" cy="4573905"/>
          </a:xfrm>
          <a:prstGeom prst="rect">
            <a:avLst/>
          </a:prstGeom>
        </p:spPr>
      </p:pic>
      <p:sp>
        <p:nvSpPr>
          <p:cNvPr id="15" name="Oval 11"/>
          <p:cNvSpPr>
            <a:spLocks noChangeArrowheads="1"/>
          </p:cNvSpPr>
          <p:nvPr/>
        </p:nvSpPr>
        <p:spPr bwMode="auto">
          <a:xfrm>
            <a:off x="2667000" y="1905000"/>
            <a:ext cx="1524000" cy="9144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447800" y="5867400"/>
            <a:ext cx="6340475" cy="457200"/>
          </a:xfrm>
          <a:prstGeom prst="rect">
            <a:avLst/>
          </a:prstGeom>
          <a:noFill/>
          <a:ln w="9525">
            <a:noFill/>
            <a:miter lim="800000"/>
            <a:headEnd/>
            <a:tailEnd/>
          </a:ln>
        </p:spPr>
        <p:txBody>
          <a:bodyPr>
            <a:prstTxWarp prst="textNoShape">
              <a:avLst/>
            </a:prstTxWarp>
            <a:spAutoFit/>
          </a:bodyPr>
          <a:lstStyle/>
          <a:p>
            <a:endParaRPr lang="en-US"/>
          </a:p>
        </p:txBody>
      </p:sp>
      <p:sp>
        <p:nvSpPr>
          <p:cNvPr id="31747" name="Text Box 3"/>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r>
              <a:rPr lang="en-US" sz="3200" b="1" dirty="0" smtClean="0">
                <a:solidFill>
                  <a:srgbClr val="0000FF"/>
                </a:solidFill>
              </a:rPr>
              <a:t>What is difference for Year 1 vs. Year 2 Las </a:t>
            </a:r>
            <a:r>
              <a:rPr lang="en-US" sz="3200" b="1" dirty="0" err="1" smtClean="0">
                <a:solidFill>
                  <a:srgbClr val="0000FF"/>
                </a:solidFill>
              </a:rPr>
              <a:t>Niñas</a:t>
            </a:r>
            <a:r>
              <a:rPr lang="en-US" sz="3200" b="1" dirty="0" smtClean="0">
                <a:solidFill>
                  <a:srgbClr val="0000FF"/>
                </a:solidFill>
              </a:rPr>
              <a:t>?</a:t>
            </a:r>
            <a:endParaRPr lang="en-US" altLang="ja-JP" sz="3200" b="1" i="1" dirty="0">
              <a:solidFill>
                <a:srgbClr val="0000FF"/>
              </a:solidFill>
              <a:ea typeface="ＭＳ Ｐゴシック" charset="-128"/>
              <a:cs typeface="ＭＳ Ｐゴシック" charset="-128"/>
            </a:endParaRPr>
          </a:p>
        </p:txBody>
      </p:sp>
      <p:pic>
        <p:nvPicPr>
          <p:cNvPr id="9" name="Picture 8" descr="Year1.6L.png"/>
          <p:cNvPicPr>
            <a:picLocks noChangeAspect="1"/>
          </p:cNvPicPr>
          <p:nvPr/>
        </p:nvPicPr>
        <p:blipFill>
          <a:blip r:embed="rId3"/>
          <a:stretch>
            <a:fillRect/>
          </a:stretch>
        </p:blipFill>
        <p:spPr>
          <a:xfrm>
            <a:off x="1" y="609601"/>
            <a:ext cx="4724399" cy="4276824"/>
          </a:xfrm>
          <a:prstGeom prst="rect">
            <a:avLst/>
          </a:prstGeom>
        </p:spPr>
      </p:pic>
      <p:pic>
        <p:nvPicPr>
          <p:cNvPr id="10" name="Picture 9" descr="Year2.6L.png"/>
          <p:cNvPicPr>
            <a:picLocks noChangeAspect="1"/>
          </p:cNvPicPr>
          <p:nvPr/>
        </p:nvPicPr>
        <p:blipFill>
          <a:blip r:embed="rId4"/>
          <a:stretch>
            <a:fillRect/>
          </a:stretch>
        </p:blipFill>
        <p:spPr>
          <a:xfrm>
            <a:off x="4419600" y="609601"/>
            <a:ext cx="4724399" cy="4276824"/>
          </a:xfrm>
          <a:prstGeom prst="rect">
            <a:avLst/>
          </a:prstGeom>
        </p:spPr>
      </p:pic>
      <p:sp>
        <p:nvSpPr>
          <p:cNvPr id="11" name="TextBox 10"/>
          <p:cNvSpPr txBox="1"/>
          <p:nvPr/>
        </p:nvSpPr>
        <p:spPr>
          <a:xfrm>
            <a:off x="457200" y="5257800"/>
            <a:ext cx="8381999" cy="1323439"/>
          </a:xfrm>
          <a:prstGeom prst="rect">
            <a:avLst/>
          </a:prstGeom>
          <a:noFill/>
        </p:spPr>
        <p:txBody>
          <a:bodyPr wrap="square" rtlCol="0">
            <a:spAutoFit/>
          </a:bodyPr>
          <a:lstStyle/>
          <a:p>
            <a:r>
              <a:rPr lang="en-US" sz="2000" b="1" i="1" dirty="0" smtClean="0"/>
              <a:t>For Upper Basin, the second snow accumulation season (right) tends to be drier than the first one (left) in prolonged La Niña scenario. This is based on seven La Niña cases since 1949 with at least a tendency to continue into following winter. </a:t>
            </a:r>
            <a:endParaRPr lang="en-US" sz="2000" b="1" i="1" dirty="0"/>
          </a:p>
        </p:txBody>
      </p:sp>
      <p:sp>
        <p:nvSpPr>
          <p:cNvPr id="7" name="Oval 27"/>
          <p:cNvSpPr>
            <a:spLocks noChangeArrowheads="1"/>
          </p:cNvSpPr>
          <p:nvPr/>
        </p:nvSpPr>
        <p:spPr bwMode="auto">
          <a:xfrm>
            <a:off x="5410200" y="2133600"/>
            <a:ext cx="533400" cy="838200"/>
          </a:xfrm>
          <a:prstGeom prst="ellipse">
            <a:avLst/>
          </a:prstGeom>
          <a:solidFill>
            <a:schemeClr val="accent1">
              <a:alpha val="0"/>
            </a:schemeClr>
          </a:solidFill>
          <a:ln w="28575">
            <a:solidFill>
              <a:srgbClr val="0000FF"/>
            </a:solidFill>
            <a:round/>
            <a:headEnd/>
            <a:tailEnd/>
          </a:ln>
        </p:spPr>
        <p:txBody>
          <a:bodyPr wrap="none" anchor="ctr">
            <a:prstTxWarp prst="textNoShape">
              <a:avLst/>
            </a:prstTxWarp>
          </a:bodyPr>
          <a:lstStyle/>
          <a:p>
            <a:endParaRPr lang="en-US"/>
          </a:p>
        </p:txBody>
      </p:sp>
      <p:sp>
        <p:nvSpPr>
          <p:cNvPr id="8" name="Line 10"/>
          <p:cNvSpPr>
            <a:spLocks noChangeShapeType="1"/>
          </p:cNvSpPr>
          <p:nvPr/>
        </p:nvSpPr>
        <p:spPr bwMode="auto">
          <a:xfrm flipH="1" flipV="1">
            <a:off x="5715000" y="2667000"/>
            <a:ext cx="1066800" cy="2667000"/>
          </a:xfrm>
          <a:prstGeom prst="line">
            <a:avLst/>
          </a:prstGeom>
          <a:noFill/>
          <a:ln w="25400">
            <a:solidFill>
              <a:srgbClr val="0000FF"/>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06507" y="5867400"/>
            <a:ext cx="6340475" cy="457200"/>
          </a:xfrm>
          <a:prstGeom prst="rect">
            <a:avLst/>
          </a:prstGeom>
          <a:noFill/>
          <a:ln w="9525">
            <a:noFill/>
            <a:miter lim="800000"/>
            <a:headEnd/>
            <a:tailEnd/>
          </a:ln>
        </p:spPr>
        <p:txBody>
          <a:bodyPr>
            <a:prstTxWarp prst="textNoShape">
              <a:avLst/>
            </a:prstTxWarp>
            <a:spAutoFit/>
          </a:bodyPr>
          <a:lstStyle/>
          <a:p>
            <a:endParaRPr lang="en-US"/>
          </a:p>
        </p:txBody>
      </p:sp>
      <p:sp>
        <p:nvSpPr>
          <p:cNvPr id="31747" name="Text Box 3"/>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r>
              <a:rPr lang="en-US" sz="3200" b="1" dirty="0" smtClean="0">
                <a:solidFill>
                  <a:srgbClr val="FF0000"/>
                </a:solidFill>
              </a:rPr>
              <a:t>What is difference for Year 1 vs. Year 2 Las </a:t>
            </a:r>
            <a:r>
              <a:rPr lang="en-US" sz="3200" b="1" dirty="0" err="1" smtClean="0">
                <a:solidFill>
                  <a:srgbClr val="FF0000"/>
                </a:solidFill>
              </a:rPr>
              <a:t>Niñas</a:t>
            </a:r>
            <a:r>
              <a:rPr lang="en-US" sz="3200" b="1" dirty="0" smtClean="0">
                <a:solidFill>
                  <a:srgbClr val="FF0000"/>
                </a:solidFill>
              </a:rPr>
              <a:t>?</a:t>
            </a:r>
            <a:endParaRPr lang="en-US" altLang="ja-JP" sz="3200" b="1" i="1" dirty="0">
              <a:solidFill>
                <a:srgbClr val="FF0000"/>
              </a:solidFill>
              <a:ea typeface="ＭＳ Ｐゴシック" charset="-128"/>
              <a:cs typeface="ＭＳ Ｐゴシック" charset="-128"/>
            </a:endParaRPr>
          </a:p>
        </p:txBody>
      </p:sp>
      <p:sp>
        <p:nvSpPr>
          <p:cNvPr id="11" name="TextBox 10"/>
          <p:cNvSpPr txBox="1"/>
          <p:nvPr/>
        </p:nvSpPr>
        <p:spPr>
          <a:xfrm>
            <a:off x="0" y="5842337"/>
            <a:ext cx="9144000" cy="1015663"/>
          </a:xfrm>
          <a:prstGeom prst="rect">
            <a:avLst/>
          </a:prstGeom>
          <a:noFill/>
        </p:spPr>
        <p:txBody>
          <a:bodyPr wrap="square" rtlCol="0">
            <a:spAutoFit/>
          </a:bodyPr>
          <a:lstStyle/>
          <a:p>
            <a:r>
              <a:rPr lang="en-US" sz="2000" i="1" dirty="0" smtClean="0"/>
              <a:t>A drier outcome has been typical (8 of 10 cases) for 2</a:t>
            </a:r>
            <a:r>
              <a:rPr lang="en-US" sz="2000" i="1" baseline="30000" dirty="0" smtClean="0"/>
              <a:t>nd</a:t>
            </a:r>
            <a:r>
              <a:rPr lang="en-US" sz="2000" i="1" dirty="0" smtClean="0"/>
              <a:t> year runoff for the Colorado River.  Six of the first year runoff totals were clearly above the long-term mean, while seven of the second year runoff totals were clearly below that.</a:t>
            </a:r>
            <a:endParaRPr lang="en-US" sz="2000" i="1" dirty="0"/>
          </a:p>
        </p:txBody>
      </p:sp>
      <p:pic>
        <p:nvPicPr>
          <p:cNvPr id="7" name="Picture 6" descr="LaNiña+LeesFerry.pdf"/>
          <p:cNvPicPr>
            <a:picLocks noChangeAspect="1"/>
          </p:cNvPicPr>
          <p:nvPr/>
        </p:nvPicPr>
        <p:blipFill>
          <a:blip r:embed="rId3"/>
          <a:srcRect l="9091" t="14118" r="15000" b="14118"/>
          <a:stretch>
            <a:fillRect/>
          </a:stretch>
        </p:blipFill>
        <p:spPr>
          <a:xfrm>
            <a:off x="0" y="968180"/>
            <a:ext cx="6736977" cy="4921649"/>
          </a:xfrm>
          <a:prstGeom prst="rect">
            <a:avLst/>
          </a:prstGeom>
          <a:solidFill>
            <a:schemeClr val="bg1"/>
          </a:solidFill>
        </p:spPr>
      </p:pic>
      <p:sp>
        <p:nvSpPr>
          <p:cNvPr id="6" name="Line 10"/>
          <p:cNvSpPr>
            <a:spLocks noChangeShapeType="1"/>
          </p:cNvSpPr>
          <p:nvPr/>
        </p:nvSpPr>
        <p:spPr bwMode="auto">
          <a:xfrm>
            <a:off x="430307" y="1981200"/>
            <a:ext cx="76200" cy="15240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8" name="Line 10"/>
          <p:cNvSpPr>
            <a:spLocks noChangeShapeType="1"/>
          </p:cNvSpPr>
          <p:nvPr/>
        </p:nvSpPr>
        <p:spPr bwMode="auto">
          <a:xfrm>
            <a:off x="887507" y="1524000"/>
            <a:ext cx="76200" cy="17526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9" name="Line 10"/>
          <p:cNvSpPr>
            <a:spLocks noChangeShapeType="1"/>
          </p:cNvSpPr>
          <p:nvPr/>
        </p:nvSpPr>
        <p:spPr bwMode="auto">
          <a:xfrm>
            <a:off x="3554507" y="2971800"/>
            <a:ext cx="76200" cy="19050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0" name="Line 10"/>
          <p:cNvSpPr>
            <a:spLocks noChangeShapeType="1"/>
          </p:cNvSpPr>
          <p:nvPr/>
        </p:nvSpPr>
        <p:spPr bwMode="auto">
          <a:xfrm>
            <a:off x="4087907" y="3505200"/>
            <a:ext cx="76200" cy="5334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2" name="Line 10"/>
          <p:cNvSpPr>
            <a:spLocks noChangeShapeType="1"/>
          </p:cNvSpPr>
          <p:nvPr/>
        </p:nvSpPr>
        <p:spPr bwMode="auto">
          <a:xfrm>
            <a:off x="5688107" y="3200400"/>
            <a:ext cx="76200" cy="12192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3" name="Line 10"/>
          <p:cNvSpPr>
            <a:spLocks noChangeShapeType="1"/>
          </p:cNvSpPr>
          <p:nvPr/>
        </p:nvSpPr>
        <p:spPr bwMode="auto">
          <a:xfrm>
            <a:off x="6221507" y="3352800"/>
            <a:ext cx="76200" cy="3810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4" name="Line 10"/>
          <p:cNvSpPr>
            <a:spLocks noChangeShapeType="1"/>
          </p:cNvSpPr>
          <p:nvPr/>
        </p:nvSpPr>
        <p:spPr bwMode="auto">
          <a:xfrm flipV="1">
            <a:off x="4240307" y="3124200"/>
            <a:ext cx="76200" cy="609600"/>
          </a:xfrm>
          <a:prstGeom prst="line">
            <a:avLst/>
          </a:prstGeom>
          <a:noFill/>
          <a:ln w="25400">
            <a:solidFill>
              <a:srgbClr val="008000"/>
            </a:solidFill>
            <a:round/>
            <a:headEnd/>
            <a:tailEnd type="triangle" w="med" len="med"/>
          </a:ln>
        </p:spPr>
        <p:txBody>
          <a:bodyPr wrap="none" anchor="ctr">
            <a:prstTxWarp prst="textNoShape">
              <a:avLst/>
            </a:prstTxWarp>
          </a:bodyPr>
          <a:lstStyle/>
          <a:p>
            <a:endParaRPr lang="en-US"/>
          </a:p>
        </p:txBody>
      </p:sp>
      <p:sp>
        <p:nvSpPr>
          <p:cNvPr id="15" name="Line 10"/>
          <p:cNvSpPr>
            <a:spLocks noChangeShapeType="1"/>
          </p:cNvSpPr>
          <p:nvPr/>
        </p:nvSpPr>
        <p:spPr bwMode="auto">
          <a:xfrm flipV="1">
            <a:off x="3097307" y="4419600"/>
            <a:ext cx="76200" cy="304800"/>
          </a:xfrm>
          <a:prstGeom prst="line">
            <a:avLst/>
          </a:prstGeom>
          <a:noFill/>
          <a:ln w="25400">
            <a:solidFill>
              <a:srgbClr val="008000"/>
            </a:solidFill>
            <a:round/>
            <a:headEnd/>
            <a:tailEnd type="triangle" w="med" len="med"/>
          </a:ln>
        </p:spPr>
        <p:txBody>
          <a:bodyPr wrap="none" anchor="ctr">
            <a:prstTxWarp prst="textNoShape">
              <a:avLst/>
            </a:prstTxWarp>
          </a:bodyPr>
          <a:lstStyle/>
          <a:p>
            <a:endParaRPr lang="en-US"/>
          </a:p>
        </p:txBody>
      </p:sp>
      <p:sp>
        <p:nvSpPr>
          <p:cNvPr id="16" name="Line 10"/>
          <p:cNvSpPr>
            <a:spLocks noChangeShapeType="1"/>
          </p:cNvSpPr>
          <p:nvPr/>
        </p:nvSpPr>
        <p:spPr bwMode="auto">
          <a:xfrm>
            <a:off x="2792507" y="3962400"/>
            <a:ext cx="76200" cy="1524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7" name="Line 10"/>
          <p:cNvSpPr>
            <a:spLocks noChangeShapeType="1"/>
          </p:cNvSpPr>
          <p:nvPr/>
        </p:nvSpPr>
        <p:spPr bwMode="auto">
          <a:xfrm>
            <a:off x="1116107" y="2667000"/>
            <a:ext cx="76200" cy="762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8" name="Rectangle 17"/>
          <p:cNvSpPr/>
          <p:nvPr/>
        </p:nvSpPr>
        <p:spPr>
          <a:xfrm>
            <a:off x="6774341" y="2819400"/>
            <a:ext cx="2405994" cy="2308324"/>
          </a:xfrm>
          <a:prstGeom prst="rect">
            <a:avLst/>
          </a:prstGeom>
        </p:spPr>
        <p:txBody>
          <a:bodyPr wrap="none">
            <a:spAutoFit/>
          </a:bodyPr>
          <a:lstStyle/>
          <a:p>
            <a:pPr algn="just"/>
            <a:r>
              <a:rPr lang="en-US" b="1" i="1" dirty="0" smtClean="0">
                <a:solidFill>
                  <a:schemeClr val="accent2">
                    <a:lumMod val="75000"/>
                  </a:schemeClr>
                </a:solidFill>
              </a:rPr>
              <a:t>Mean flow for Year 1:</a:t>
            </a:r>
          </a:p>
          <a:p>
            <a:pPr algn="just"/>
            <a:r>
              <a:rPr lang="en-US" b="1" i="1" dirty="0" smtClean="0">
                <a:solidFill>
                  <a:schemeClr val="accent2">
                    <a:lumMod val="75000"/>
                  </a:schemeClr>
                </a:solidFill>
              </a:rPr>
              <a:t>16.75 </a:t>
            </a:r>
            <a:r>
              <a:rPr lang="en-US" b="1" i="1" dirty="0" err="1" smtClean="0">
                <a:solidFill>
                  <a:schemeClr val="accent2">
                    <a:lumMod val="75000"/>
                  </a:schemeClr>
                </a:solidFill>
              </a:rPr>
              <a:t>MAf</a:t>
            </a:r>
            <a:r>
              <a:rPr lang="en-US" b="1" i="1" dirty="0" smtClean="0">
                <a:solidFill>
                  <a:schemeClr val="accent2">
                    <a:lumMod val="75000"/>
                  </a:schemeClr>
                </a:solidFill>
              </a:rPr>
              <a:t> (∆= +1.7MAf)</a:t>
            </a:r>
          </a:p>
          <a:p>
            <a:pPr algn="just"/>
            <a:endParaRPr lang="en-US" i="1" dirty="0" smtClean="0"/>
          </a:p>
          <a:p>
            <a:pPr algn="just"/>
            <a:r>
              <a:rPr lang="en-US" b="1" i="1" dirty="0" smtClean="0">
                <a:solidFill>
                  <a:srgbClr val="FF6600"/>
                </a:solidFill>
              </a:rPr>
              <a:t>Mean </a:t>
            </a:r>
            <a:r>
              <a:rPr lang="en-US" b="1" i="1" dirty="0" smtClean="0">
                <a:solidFill>
                  <a:srgbClr val="FF6600"/>
                </a:solidFill>
              </a:rPr>
              <a:t>flow for Year 2:</a:t>
            </a:r>
          </a:p>
          <a:p>
            <a:pPr algn="just"/>
            <a:r>
              <a:rPr lang="en-US" b="1" dirty="0" smtClean="0">
                <a:solidFill>
                  <a:srgbClr val="FF6600"/>
                </a:solidFill>
              </a:rPr>
              <a:t>13.64 </a:t>
            </a:r>
            <a:r>
              <a:rPr lang="en-US" b="1" i="1" dirty="0" err="1" smtClean="0">
                <a:solidFill>
                  <a:srgbClr val="FF6600"/>
                </a:solidFill>
              </a:rPr>
              <a:t>MAf</a:t>
            </a:r>
            <a:r>
              <a:rPr lang="en-US" b="1" i="1" dirty="0" smtClean="0">
                <a:solidFill>
                  <a:srgbClr val="FF6600"/>
                </a:solidFill>
              </a:rPr>
              <a:t> (∆= -1.4MAf)</a:t>
            </a:r>
          </a:p>
          <a:p>
            <a:pPr algn="just"/>
            <a:endParaRPr lang="en-US" i="1" dirty="0" smtClean="0"/>
          </a:p>
          <a:p>
            <a:pPr algn="just"/>
            <a:r>
              <a:rPr lang="en-US" b="1" i="1" dirty="0" smtClean="0"/>
              <a:t>Difference is significant</a:t>
            </a:r>
          </a:p>
          <a:p>
            <a:pPr algn="just"/>
            <a:r>
              <a:rPr lang="en-US" b="1" i="1" dirty="0" smtClean="0"/>
              <a:t>with more than 0.7 </a:t>
            </a:r>
          </a:p>
          <a:p>
            <a:pPr algn="just"/>
            <a:r>
              <a:rPr lang="en-US" b="1" i="1" dirty="0" smtClean="0"/>
              <a:t>standard deviations!</a:t>
            </a:r>
            <a:endParaRPr lang="en-US" b="1" dirty="0"/>
          </a:p>
        </p:txBody>
      </p:sp>
      <p:sp>
        <p:nvSpPr>
          <p:cNvPr id="19" name="Line 27"/>
          <p:cNvSpPr>
            <a:spLocks noChangeShapeType="1"/>
          </p:cNvSpPr>
          <p:nvPr/>
        </p:nvSpPr>
        <p:spPr bwMode="auto">
          <a:xfrm>
            <a:off x="182880" y="3108960"/>
            <a:ext cx="6477000" cy="15240"/>
          </a:xfrm>
          <a:prstGeom prst="line">
            <a:avLst/>
          </a:prstGeom>
          <a:noFill/>
          <a:ln w="31750">
            <a:solidFill>
              <a:srgbClr val="0000FF">
                <a:alpha val="40000"/>
              </a:srgbClr>
            </a:solidFill>
            <a:round/>
            <a:headEnd type="none"/>
            <a:tailEnd type="none" w="med" len="med"/>
          </a:ln>
        </p:spPr>
        <p:txBody>
          <a:bodyPr wrap="none" anchor="ctr">
            <a:prstTxWarp prst="textNoShape">
              <a:avLst/>
            </a:prstTxWarp>
          </a:bodyPr>
          <a:lstStyle/>
          <a:p>
            <a:endParaRPr lang="en-US"/>
          </a:p>
        </p:txBody>
      </p:sp>
      <p:sp>
        <p:nvSpPr>
          <p:cNvPr id="20" name="Line 27"/>
          <p:cNvSpPr>
            <a:spLocks noChangeShapeType="1"/>
          </p:cNvSpPr>
          <p:nvPr/>
        </p:nvSpPr>
        <p:spPr bwMode="auto">
          <a:xfrm>
            <a:off x="182880" y="3849624"/>
            <a:ext cx="6477000" cy="15240"/>
          </a:xfrm>
          <a:prstGeom prst="line">
            <a:avLst/>
          </a:prstGeom>
          <a:noFill/>
          <a:ln w="31750">
            <a:solidFill>
              <a:srgbClr val="FF0000">
                <a:alpha val="40000"/>
              </a:srgbClr>
            </a:solidFill>
            <a:round/>
            <a:headEnd type="none"/>
            <a:tailEnd type="none" w="med" len="med"/>
          </a:ln>
        </p:spPr>
        <p:txBody>
          <a:bodyPr wrap="none" anchor="ctr">
            <a:prstTxWarp prst="textNoShape">
              <a:avLst/>
            </a:prstTxWarp>
          </a:bodyPr>
          <a:lstStyle/>
          <a:p>
            <a:endParaRPr lang="en-US"/>
          </a:p>
        </p:txBody>
      </p:sp>
      <p:sp>
        <p:nvSpPr>
          <p:cNvPr id="21" name="Oval 27"/>
          <p:cNvSpPr>
            <a:spLocks noChangeArrowheads="1"/>
          </p:cNvSpPr>
          <p:nvPr/>
        </p:nvSpPr>
        <p:spPr bwMode="auto">
          <a:xfrm>
            <a:off x="152400" y="1295400"/>
            <a:ext cx="1143000" cy="2514600"/>
          </a:xfrm>
          <a:prstGeom prst="ellipse">
            <a:avLst/>
          </a:prstGeom>
          <a:solidFill>
            <a:schemeClr val="accent1">
              <a:alpha val="0"/>
            </a:schemeClr>
          </a:solidFill>
          <a:ln w="22225">
            <a:solidFill>
              <a:srgbClr val="008000"/>
            </a:solidFill>
            <a:round/>
            <a:headEnd/>
            <a:tailEnd/>
          </a:ln>
        </p:spPr>
        <p:txBody>
          <a:bodyPr wrap="none" anchor="ctr">
            <a:prstTxWarp prst="textNoShape">
              <a:avLst/>
            </a:prstTxWarp>
          </a:bodyPr>
          <a:lstStyle/>
          <a:p>
            <a:endParaRPr lang="en-US"/>
          </a:p>
        </p:txBody>
      </p:sp>
      <p:sp>
        <p:nvSpPr>
          <p:cNvPr id="22" name="Rectangle 21"/>
          <p:cNvSpPr/>
          <p:nvPr/>
        </p:nvSpPr>
        <p:spPr>
          <a:xfrm>
            <a:off x="1143000" y="1447800"/>
            <a:ext cx="2127806" cy="338554"/>
          </a:xfrm>
          <a:prstGeom prst="rect">
            <a:avLst/>
          </a:prstGeom>
        </p:spPr>
        <p:txBody>
          <a:bodyPr wrap="none">
            <a:spAutoFit/>
          </a:bodyPr>
          <a:lstStyle/>
          <a:p>
            <a:r>
              <a:rPr lang="en-US" b="1" i="1" dirty="0" smtClean="0">
                <a:solidFill>
                  <a:srgbClr val="008000"/>
                </a:solidFill>
              </a:rPr>
              <a:t>Wet early 20</a:t>
            </a:r>
            <a:r>
              <a:rPr lang="en-US" b="1" i="1" baseline="30000" dirty="0" smtClean="0">
                <a:solidFill>
                  <a:srgbClr val="008000"/>
                </a:solidFill>
              </a:rPr>
              <a:t>th</a:t>
            </a:r>
            <a:r>
              <a:rPr lang="en-US" b="1" i="1" dirty="0" smtClean="0">
                <a:solidFill>
                  <a:srgbClr val="008000"/>
                </a:solidFill>
              </a:rPr>
              <a:t> century!</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0" y="0"/>
            <a:ext cx="9144000"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00FF"/>
                </a:solidFill>
              </a:rPr>
              <a:t>Lees </a:t>
            </a:r>
            <a:r>
              <a:rPr lang="en-US" sz="2400" b="1" dirty="0">
                <a:solidFill>
                  <a:srgbClr val="0000FF"/>
                </a:solidFill>
              </a:rPr>
              <a:t>Ferry</a:t>
            </a:r>
            <a:r>
              <a:rPr lang="en-US" sz="2400" b="1" dirty="0" smtClean="0">
                <a:solidFill>
                  <a:srgbClr val="0000FF"/>
                </a:solidFill>
              </a:rPr>
              <a:t> Naturalized Runoff </a:t>
            </a:r>
            <a:r>
              <a:rPr lang="en-US" sz="2400" b="1" dirty="0">
                <a:solidFill>
                  <a:srgbClr val="0000FF"/>
                </a:solidFill>
              </a:rPr>
              <a:t>in</a:t>
            </a:r>
            <a:r>
              <a:rPr lang="en-US" sz="2400" b="1" dirty="0" smtClean="0">
                <a:solidFill>
                  <a:srgbClr val="0000FF"/>
                </a:solidFill>
              </a:rPr>
              <a:t> Water Year 2011 - Key predictors:</a:t>
            </a:r>
          </a:p>
          <a:p>
            <a:pPr algn="ctr"/>
            <a:r>
              <a:rPr lang="en-US" sz="2400" b="1" dirty="0" smtClean="0">
                <a:solidFill>
                  <a:srgbClr val="0000FF"/>
                </a:solidFill>
              </a:rPr>
              <a:t>Onset behavior of ENSO (left) + &lt;Oct-Dec</a:t>
            </a:r>
            <a:r>
              <a:rPr lang="en-US" sz="2400" b="1" dirty="0" smtClean="0">
                <a:solidFill>
                  <a:srgbClr val="0000FF"/>
                </a:solidFill>
              </a:rPr>
              <a:t>&gt; </a:t>
            </a:r>
            <a:r>
              <a:rPr lang="en-US" sz="2400" b="1" dirty="0" err="1" smtClean="0">
                <a:solidFill>
                  <a:srgbClr val="0000FF"/>
                </a:solidFill>
              </a:rPr>
              <a:t>precip</a:t>
            </a:r>
            <a:r>
              <a:rPr lang="en-US" sz="2400" b="1" dirty="0" smtClean="0">
                <a:solidFill>
                  <a:srgbClr val="0000FF"/>
                </a:solidFill>
              </a:rPr>
              <a:t> </a:t>
            </a:r>
            <a:r>
              <a:rPr lang="en-US" sz="2400" b="1" dirty="0" smtClean="0">
                <a:solidFill>
                  <a:srgbClr val="0000FF"/>
                </a:solidFill>
              </a:rPr>
              <a:t>(right)</a:t>
            </a:r>
            <a:endParaRPr lang="en-US" sz="2400" b="1" dirty="0">
              <a:solidFill>
                <a:srgbClr val="0000FF"/>
              </a:solidFill>
            </a:endParaRPr>
          </a:p>
        </p:txBody>
      </p:sp>
      <p:pic>
        <p:nvPicPr>
          <p:cNvPr id="11" name="Picture 10" descr="Yr1.ond1.pdf"/>
          <p:cNvPicPr>
            <a:picLocks noChangeAspect="1"/>
          </p:cNvPicPr>
          <p:nvPr/>
        </p:nvPicPr>
        <p:blipFill>
          <a:blip r:embed="rId3"/>
          <a:srcRect l="8182" t="12941" r="25455" b="14118"/>
          <a:stretch>
            <a:fillRect/>
          </a:stretch>
        </p:blipFill>
        <p:spPr>
          <a:xfrm>
            <a:off x="4648200" y="1066800"/>
            <a:ext cx="4495800" cy="3818325"/>
          </a:xfrm>
          <a:prstGeom prst="rect">
            <a:avLst/>
          </a:prstGeom>
          <a:solidFill>
            <a:schemeClr val="bg1"/>
          </a:solidFill>
        </p:spPr>
      </p:pic>
      <p:pic>
        <p:nvPicPr>
          <p:cNvPr id="12" name="Picture 11" descr="Yr1.312.6756.pdf"/>
          <p:cNvPicPr>
            <a:picLocks noChangeAspect="1"/>
          </p:cNvPicPr>
          <p:nvPr/>
        </p:nvPicPr>
        <p:blipFill>
          <a:blip r:embed="rId4"/>
          <a:srcRect l="8182" t="12941" r="25455" b="14118"/>
          <a:stretch>
            <a:fillRect/>
          </a:stretch>
        </p:blipFill>
        <p:spPr>
          <a:xfrm>
            <a:off x="0" y="1066801"/>
            <a:ext cx="4495799" cy="3818432"/>
          </a:xfrm>
          <a:prstGeom prst="rect">
            <a:avLst/>
          </a:prstGeom>
          <a:solidFill>
            <a:schemeClr val="bg1"/>
          </a:solidFill>
        </p:spPr>
      </p:pic>
      <p:sp>
        <p:nvSpPr>
          <p:cNvPr id="13" name="Oval 27"/>
          <p:cNvSpPr>
            <a:spLocks noChangeArrowheads="1"/>
          </p:cNvSpPr>
          <p:nvPr/>
        </p:nvSpPr>
        <p:spPr bwMode="auto">
          <a:xfrm>
            <a:off x="2971799" y="2209800"/>
            <a:ext cx="457200" cy="1524000"/>
          </a:xfrm>
          <a:prstGeom prst="ellipse">
            <a:avLst/>
          </a:prstGeom>
          <a:solidFill>
            <a:schemeClr val="accent1">
              <a:alpha val="0"/>
            </a:schemeClr>
          </a:solidFill>
          <a:ln w="22225">
            <a:solidFill>
              <a:srgbClr val="008000"/>
            </a:solidFill>
            <a:round/>
            <a:headEnd/>
            <a:tailEnd/>
          </a:ln>
        </p:spPr>
        <p:txBody>
          <a:bodyPr wrap="none" anchor="ctr">
            <a:prstTxWarp prst="textNoShape">
              <a:avLst/>
            </a:prstTxWarp>
          </a:bodyPr>
          <a:lstStyle/>
          <a:p>
            <a:endParaRPr lang="en-US"/>
          </a:p>
        </p:txBody>
      </p:sp>
      <p:sp>
        <p:nvSpPr>
          <p:cNvPr id="14" name="Oval 27"/>
          <p:cNvSpPr>
            <a:spLocks noChangeArrowheads="1"/>
          </p:cNvSpPr>
          <p:nvPr/>
        </p:nvSpPr>
        <p:spPr bwMode="auto">
          <a:xfrm>
            <a:off x="6477000" y="1905000"/>
            <a:ext cx="1066800" cy="1524000"/>
          </a:xfrm>
          <a:prstGeom prst="ellipse">
            <a:avLst/>
          </a:prstGeom>
          <a:solidFill>
            <a:srgbClr val="FF0000">
              <a:alpha val="0"/>
            </a:srgbClr>
          </a:solidFill>
          <a:ln w="22225">
            <a:solidFill>
              <a:srgbClr val="FF0000"/>
            </a:solidFill>
            <a:round/>
            <a:headEnd/>
            <a:tailEnd/>
          </a:ln>
        </p:spPr>
        <p:txBody>
          <a:bodyPr wrap="none" anchor="ctr">
            <a:prstTxWarp prst="textNoShape">
              <a:avLst/>
            </a:prstTxWarp>
          </a:bodyPr>
          <a:lstStyle/>
          <a:p>
            <a:endParaRPr lang="en-US"/>
          </a:p>
        </p:txBody>
      </p:sp>
      <p:pic>
        <p:nvPicPr>
          <p:cNvPr id="15" name="Picture 14" descr="OND.png"/>
          <p:cNvPicPr>
            <a:picLocks noChangeAspect="1"/>
          </p:cNvPicPr>
          <p:nvPr/>
        </p:nvPicPr>
        <p:blipFill>
          <a:blip r:embed="rId5"/>
          <a:srcRect l="8333" r="8333" b="34776"/>
          <a:stretch>
            <a:fillRect/>
          </a:stretch>
        </p:blipFill>
        <p:spPr>
          <a:xfrm>
            <a:off x="7037284" y="4724400"/>
            <a:ext cx="2106715" cy="2133600"/>
          </a:xfrm>
          <a:prstGeom prst="rect">
            <a:avLst/>
          </a:prstGeom>
        </p:spPr>
      </p:pic>
      <p:sp>
        <p:nvSpPr>
          <p:cNvPr id="16" name="Line 10"/>
          <p:cNvSpPr>
            <a:spLocks noChangeShapeType="1"/>
          </p:cNvSpPr>
          <p:nvPr/>
        </p:nvSpPr>
        <p:spPr bwMode="auto">
          <a:xfrm flipH="1" flipV="1">
            <a:off x="6705600" y="4800600"/>
            <a:ext cx="914400" cy="3048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7" name="Line 10"/>
          <p:cNvSpPr>
            <a:spLocks noChangeShapeType="1"/>
          </p:cNvSpPr>
          <p:nvPr/>
        </p:nvSpPr>
        <p:spPr bwMode="auto">
          <a:xfrm flipH="1" flipV="1">
            <a:off x="6705600" y="4724400"/>
            <a:ext cx="1600200" cy="3810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pic>
        <p:nvPicPr>
          <p:cNvPr id="18" name="Picture 1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376" b="40401"/>
          <a:stretch>
            <a:fillRect/>
          </a:stretch>
        </p:blipFill>
        <p:spPr bwMode="auto">
          <a:xfrm>
            <a:off x="0" y="5243340"/>
            <a:ext cx="4495800" cy="1457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 name="Line 10"/>
          <p:cNvSpPr>
            <a:spLocks noChangeShapeType="1"/>
          </p:cNvSpPr>
          <p:nvPr/>
        </p:nvSpPr>
        <p:spPr bwMode="auto">
          <a:xfrm flipH="1" flipV="1">
            <a:off x="2057400" y="4876800"/>
            <a:ext cx="914400" cy="12192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20" name="Line 10"/>
          <p:cNvSpPr>
            <a:spLocks noChangeShapeType="1"/>
          </p:cNvSpPr>
          <p:nvPr/>
        </p:nvSpPr>
        <p:spPr bwMode="auto">
          <a:xfrm flipH="1" flipV="1">
            <a:off x="2286000" y="4876800"/>
            <a:ext cx="1371600" cy="12954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21" name="Rectangle 20"/>
          <p:cNvSpPr/>
          <p:nvPr/>
        </p:nvSpPr>
        <p:spPr>
          <a:xfrm>
            <a:off x="4495800" y="4953000"/>
            <a:ext cx="2590800" cy="1815882"/>
          </a:xfrm>
          <a:prstGeom prst="rect">
            <a:avLst/>
          </a:prstGeom>
        </p:spPr>
        <p:txBody>
          <a:bodyPr wrap="square">
            <a:spAutoFit/>
          </a:bodyPr>
          <a:lstStyle/>
          <a:p>
            <a:r>
              <a:rPr lang="en-US" b="1" dirty="0" smtClean="0"/>
              <a:t>ENSO flavor favors low runoff (left), while early Upper Colorado wetness favors high runoff (right).  Next slide shows actual forecasts (</a:t>
            </a:r>
            <a:r>
              <a:rPr lang="en-US" b="1" i="1" dirty="0" smtClean="0"/>
              <a:t>assuming +0.4 for ond1 in </a:t>
            </a:r>
            <a:r>
              <a:rPr lang="en-US" b="1" i="1" dirty="0" smtClean="0"/>
              <a:t>2010</a:t>
            </a:r>
            <a:r>
              <a:rPr lang="en-US" b="1" dirty="0" smtClean="0"/>
              <a:t>)</a:t>
            </a:r>
            <a:endParaRPr lang="en-US" b="1" dirty="0"/>
          </a:p>
        </p:txBody>
      </p:sp>
      <p:sp>
        <p:nvSpPr>
          <p:cNvPr id="22" name="Rectangle 21"/>
          <p:cNvSpPr/>
          <p:nvPr/>
        </p:nvSpPr>
        <p:spPr>
          <a:xfrm>
            <a:off x="8229600" y="1600200"/>
            <a:ext cx="595035" cy="338554"/>
          </a:xfrm>
          <a:prstGeom prst="rect">
            <a:avLst/>
          </a:prstGeom>
        </p:spPr>
        <p:txBody>
          <a:bodyPr wrap="none">
            <a:spAutoFit/>
          </a:bodyPr>
          <a:lstStyle/>
          <a:p>
            <a:r>
              <a:rPr lang="en-US" b="1" dirty="0" smtClean="0"/>
              <a:t>1983 </a:t>
            </a:r>
            <a:endParaRPr lang="en-US" dirty="0"/>
          </a:p>
        </p:txBody>
      </p:sp>
      <p:sp>
        <p:nvSpPr>
          <p:cNvPr id="23" name="Rectangle 22"/>
          <p:cNvSpPr/>
          <p:nvPr/>
        </p:nvSpPr>
        <p:spPr>
          <a:xfrm>
            <a:off x="5029200" y="3962400"/>
            <a:ext cx="595035" cy="338554"/>
          </a:xfrm>
          <a:prstGeom prst="rect">
            <a:avLst/>
          </a:prstGeom>
        </p:spPr>
        <p:txBody>
          <a:bodyPr wrap="none">
            <a:spAutoFit/>
          </a:bodyPr>
          <a:lstStyle/>
          <a:p>
            <a:r>
              <a:rPr lang="en-US" b="1" dirty="0" smtClean="0"/>
              <a:t>1976</a:t>
            </a:r>
            <a:endParaRPr lang="en-US" dirty="0"/>
          </a:p>
        </p:txBody>
      </p:sp>
      <p:sp>
        <p:nvSpPr>
          <p:cNvPr id="24" name="TextBox 23"/>
          <p:cNvSpPr txBox="1"/>
          <p:nvPr/>
        </p:nvSpPr>
        <p:spPr>
          <a:xfrm>
            <a:off x="2971800" y="1905000"/>
            <a:ext cx="651040" cy="338554"/>
          </a:xfrm>
          <a:prstGeom prst="rect">
            <a:avLst/>
          </a:prstGeom>
          <a:noFill/>
        </p:spPr>
        <p:txBody>
          <a:bodyPr wrap="none" rtlCol="0">
            <a:spAutoFit/>
          </a:bodyPr>
          <a:lstStyle/>
          <a:p>
            <a:r>
              <a:rPr lang="en-US" b="1" i="1" dirty="0" smtClean="0">
                <a:ln>
                  <a:solidFill>
                    <a:srgbClr val="008000"/>
                  </a:solidFill>
                </a:ln>
              </a:rPr>
              <a:t>2011</a:t>
            </a:r>
            <a:endParaRPr lang="en-US" b="1" i="1" dirty="0">
              <a:ln>
                <a:solidFill>
                  <a:srgbClr val="008000"/>
                </a:solidFill>
              </a:ln>
            </a:endParaRPr>
          </a:p>
        </p:txBody>
      </p:sp>
      <p:sp>
        <p:nvSpPr>
          <p:cNvPr id="26" name="TextBox 25"/>
          <p:cNvSpPr txBox="1"/>
          <p:nvPr/>
        </p:nvSpPr>
        <p:spPr>
          <a:xfrm>
            <a:off x="6781800" y="1600200"/>
            <a:ext cx="651040" cy="338554"/>
          </a:xfrm>
          <a:prstGeom prst="rect">
            <a:avLst/>
          </a:prstGeom>
          <a:noFill/>
        </p:spPr>
        <p:txBody>
          <a:bodyPr wrap="none" rtlCol="0">
            <a:spAutoFit/>
          </a:bodyPr>
          <a:lstStyle/>
          <a:p>
            <a:r>
              <a:rPr lang="en-US" b="1" i="1" dirty="0" smtClean="0">
                <a:solidFill>
                  <a:srgbClr val="FF0000"/>
                </a:solidFill>
              </a:rPr>
              <a:t>2011</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762000"/>
          </a:xfrm>
        </p:spPr>
        <p:txBody>
          <a:bodyPr/>
          <a:lstStyle/>
          <a:p>
            <a:pPr eaLnBrk="1" hangingPunct="1"/>
            <a:r>
              <a:rPr lang="en-US" sz="2800" b="1" dirty="0">
                <a:solidFill>
                  <a:srgbClr val="0000FF"/>
                </a:solidFill>
              </a:rPr>
              <a:t>Assessment of</a:t>
            </a:r>
            <a:r>
              <a:rPr lang="en-US" sz="2800" b="1" dirty="0" smtClean="0">
                <a:solidFill>
                  <a:srgbClr val="0000FF"/>
                </a:solidFill>
              </a:rPr>
              <a:t> current ‘state </a:t>
            </a:r>
            <a:r>
              <a:rPr lang="en-US" sz="2800" b="1" dirty="0">
                <a:solidFill>
                  <a:srgbClr val="0000FF"/>
                </a:solidFill>
              </a:rPr>
              <a:t>of the art’</a:t>
            </a:r>
            <a:r>
              <a:rPr lang="en-US" sz="2800" b="1" dirty="0" smtClean="0">
                <a:solidFill>
                  <a:srgbClr val="0000FF"/>
                </a:solidFill>
              </a:rPr>
              <a:t> climate forecasting</a:t>
            </a:r>
            <a:endParaRPr lang="en-US" dirty="0">
              <a:solidFill>
                <a:srgbClr val="0000FF"/>
              </a:solidFill>
            </a:endParaRPr>
          </a:p>
        </p:txBody>
      </p:sp>
      <p:sp>
        <p:nvSpPr>
          <p:cNvPr id="30723" name="Text Box 3"/>
          <p:cNvSpPr txBox="1">
            <a:spLocks noChangeArrowheads="1"/>
          </p:cNvSpPr>
          <p:nvPr/>
        </p:nvSpPr>
        <p:spPr bwMode="auto">
          <a:xfrm>
            <a:off x="152400" y="990600"/>
            <a:ext cx="8991600" cy="5693866"/>
          </a:xfrm>
          <a:prstGeom prst="rect">
            <a:avLst/>
          </a:prstGeom>
          <a:noFill/>
          <a:ln w="9525">
            <a:noFill/>
            <a:miter lim="800000"/>
            <a:headEnd/>
            <a:tailEnd/>
          </a:ln>
        </p:spPr>
        <p:txBody>
          <a:bodyPr>
            <a:prstTxWarp prst="textNoShape">
              <a:avLst/>
            </a:prstTxWarp>
            <a:spAutoFit/>
          </a:bodyPr>
          <a:lstStyle/>
          <a:p>
            <a:r>
              <a:rPr lang="en-US" sz="2000" dirty="0">
                <a:solidFill>
                  <a:srgbClr val="000000"/>
                </a:solidFill>
              </a:rPr>
              <a:t>‘Workhorse’ tools are</a:t>
            </a:r>
            <a:r>
              <a:rPr lang="en-US" sz="2000" dirty="0" smtClean="0">
                <a:solidFill>
                  <a:srgbClr val="000000"/>
                </a:solidFill>
              </a:rPr>
              <a:t> mostly </a:t>
            </a:r>
            <a:r>
              <a:rPr lang="en-US" sz="2000" b="1" dirty="0">
                <a:solidFill>
                  <a:srgbClr val="000000"/>
                </a:solidFill>
              </a:rPr>
              <a:t>statistical</a:t>
            </a:r>
            <a:r>
              <a:rPr lang="en-US" sz="2000" dirty="0">
                <a:solidFill>
                  <a:srgbClr val="000000"/>
                </a:solidFill>
              </a:rPr>
              <a:t>, but ‘get no respect’</a:t>
            </a:r>
            <a:r>
              <a:rPr lang="en-US" sz="2000" dirty="0" smtClean="0">
                <a:solidFill>
                  <a:srgbClr val="000000"/>
                </a:solidFill>
              </a:rPr>
              <a:t>; this includes current CPC toolbox that uses </a:t>
            </a:r>
            <a:r>
              <a:rPr lang="en-US" sz="2000" u="sng" dirty="0" smtClean="0">
                <a:solidFill>
                  <a:srgbClr val="000000"/>
                </a:solidFill>
              </a:rPr>
              <a:t>four </a:t>
            </a:r>
            <a:r>
              <a:rPr lang="en-US" sz="2000" dirty="0" smtClean="0">
                <a:solidFill>
                  <a:srgbClr val="000000"/>
                </a:solidFill>
              </a:rPr>
              <a:t>different statistical tools and </a:t>
            </a:r>
            <a:r>
              <a:rPr lang="en-US" sz="2000" i="1" dirty="0" smtClean="0">
                <a:solidFill>
                  <a:srgbClr val="000000"/>
                </a:solidFill>
              </a:rPr>
              <a:t>one </a:t>
            </a:r>
            <a:r>
              <a:rPr lang="en-US" sz="2000" dirty="0" smtClean="0">
                <a:solidFill>
                  <a:srgbClr val="000000"/>
                </a:solidFill>
              </a:rPr>
              <a:t>dynamical tool (that has to match statistical tools to be taken seriously); ENSO came into play in late ‘80s, and ‘OCN’ in mid-90s;  while forecasts are made out to 15 months, they rarely utilize ENSO information beyond ~ six months; OCN could be used to longer time scales, but has signal mainly in temperatures (surprisingly weak in last few years);</a:t>
            </a:r>
          </a:p>
          <a:p>
            <a:endParaRPr lang="en-US" sz="2000" dirty="0">
              <a:solidFill>
                <a:srgbClr val="000000"/>
              </a:solidFill>
            </a:endParaRPr>
          </a:p>
          <a:p>
            <a:r>
              <a:rPr lang="en-US" sz="2000" b="1" dirty="0">
                <a:solidFill>
                  <a:srgbClr val="000000"/>
                </a:solidFill>
              </a:rPr>
              <a:t>Coupled climate </a:t>
            </a:r>
            <a:r>
              <a:rPr lang="en-US" sz="2000" b="1" dirty="0" smtClean="0">
                <a:solidFill>
                  <a:srgbClr val="000000"/>
                </a:solidFill>
              </a:rPr>
              <a:t>models </a:t>
            </a:r>
            <a:r>
              <a:rPr lang="en-US" sz="2000" dirty="0" smtClean="0">
                <a:solidFill>
                  <a:srgbClr val="000000"/>
                </a:solidFill>
              </a:rPr>
              <a:t>(CFS) </a:t>
            </a:r>
            <a:r>
              <a:rPr lang="en-US" sz="2000" dirty="0">
                <a:solidFill>
                  <a:srgbClr val="000000"/>
                </a:solidFill>
              </a:rPr>
              <a:t>have come a long way, but </a:t>
            </a:r>
            <a:r>
              <a:rPr lang="en-US" sz="2000" dirty="0" smtClean="0">
                <a:solidFill>
                  <a:srgbClr val="000000"/>
                </a:solidFill>
              </a:rPr>
              <a:t>are (IMHO) </a:t>
            </a:r>
            <a:r>
              <a:rPr lang="en-US" sz="2000" dirty="0">
                <a:solidFill>
                  <a:srgbClr val="000000"/>
                </a:solidFill>
              </a:rPr>
              <a:t>not</a:t>
            </a:r>
            <a:r>
              <a:rPr lang="en-US" sz="2000" dirty="0" smtClean="0">
                <a:solidFill>
                  <a:srgbClr val="000000"/>
                </a:solidFill>
              </a:rPr>
              <a:t> quite ready yet to </a:t>
            </a:r>
            <a:r>
              <a:rPr lang="en-US" sz="2000" dirty="0">
                <a:solidFill>
                  <a:srgbClr val="000000"/>
                </a:solidFill>
              </a:rPr>
              <a:t>replace statistical tools;</a:t>
            </a:r>
            <a:endParaRPr lang="en-US" sz="2000" dirty="0" smtClean="0">
              <a:solidFill>
                <a:srgbClr val="000000"/>
              </a:solidFill>
            </a:endParaRPr>
          </a:p>
          <a:p>
            <a:r>
              <a:rPr lang="en-US" sz="2000" dirty="0" smtClean="0">
                <a:solidFill>
                  <a:srgbClr val="000000"/>
                </a:solidFill>
              </a:rPr>
              <a:t>+++++++++++++++++++++++++++++++++++++++++++++++++++++++++++++</a:t>
            </a:r>
          </a:p>
          <a:p>
            <a:r>
              <a:rPr lang="en-US" sz="2000" dirty="0">
                <a:solidFill>
                  <a:srgbClr val="000000"/>
                </a:solidFill>
              </a:rPr>
              <a:t>My own statistical efforts are essentially a race against time to see how much</a:t>
            </a:r>
            <a:r>
              <a:rPr lang="en-US" sz="2000" dirty="0" smtClean="0">
                <a:solidFill>
                  <a:srgbClr val="000000"/>
                </a:solidFill>
              </a:rPr>
              <a:t> more signal </a:t>
            </a:r>
            <a:r>
              <a:rPr lang="en-US" sz="2000" dirty="0">
                <a:solidFill>
                  <a:srgbClr val="000000"/>
                </a:solidFill>
              </a:rPr>
              <a:t>can be extracted from data before climate </a:t>
            </a:r>
            <a:r>
              <a:rPr lang="en-US" sz="2000" dirty="0" err="1">
                <a:solidFill>
                  <a:srgbClr val="000000"/>
                </a:solidFill>
              </a:rPr>
              <a:t>stationarity</a:t>
            </a:r>
            <a:r>
              <a:rPr lang="en-US" sz="2000" dirty="0">
                <a:solidFill>
                  <a:srgbClr val="000000"/>
                </a:solidFill>
              </a:rPr>
              <a:t> assumption goes out the ‘Greenhouse’ window…</a:t>
            </a:r>
            <a:r>
              <a:rPr lang="en-US" sz="2000" dirty="0" smtClean="0">
                <a:solidFill>
                  <a:srgbClr val="000000"/>
                </a:solidFill>
              </a:rPr>
              <a:t> </a:t>
            </a:r>
          </a:p>
          <a:p>
            <a:endParaRPr lang="en-US" sz="1200" dirty="0" smtClean="0">
              <a:solidFill>
                <a:srgbClr val="000000"/>
              </a:solidFill>
            </a:endParaRPr>
          </a:p>
          <a:p>
            <a:pPr lvl="1">
              <a:buFontTx/>
              <a:buChar char="-"/>
            </a:pPr>
            <a:r>
              <a:rPr lang="en-US" sz="2000" dirty="0" smtClean="0">
                <a:solidFill>
                  <a:srgbClr val="000000"/>
                </a:solidFill>
              </a:rPr>
              <a:t>Better ENSO monitoring with </a:t>
            </a:r>
            <a:r>
              <a:rPr lang="en-US" sz="2000" b="1" dirty="0" smtClean="0">
                <a:solidFill>
                  <a:srgbClr val="000000"/>
                </a:solidFill>
              </a:rPr>
              <a:t>MEI </a:t>
            </a:r>
            <a:r>
              <a:rPr lang="en-US" sz="2000" dirty="0" smtClean="0">
                <a:solidFill>
                  <a:srgbClr val="000000"/>
                </a:solidFill>
              </a:rPr>
              <a:t>than with Ni</a:t>
            </a:r>
            <a:r>
              <a:rPr lang="en-US" sz="2000" dirty="0" smtClean="0">
                <a:solidFill>
                  <a:srgbClr val="000000"/>
                </a:solidFill>
              </a:rPr>
              <a:t>ño 3.4 SST;</a:t>
            </a:r>
          </a:p>
          <a:p>
            <a:pPr lvl="1"/>
            <a:endParaRPr lang="en-US" sz="1200" dirty="0" smtClean="0">
              <a:solidFill>
                <a:srgbClr val="000000"/>
              </a:solidFill>
            </a:endParaRPr>
          </a:p>
          <a:p>
            <a:pPr lvl="1">
              <a:buFontTx/>
              <a:buChar char="-"/>
            </a:pPr>
            <a:r>
              <a:rPr lang="en-US" sz="2000" dirty="0" smtClean="0">
                <a:solidFill>
                  <a:srgbClr val="000000"/>
                </a:solidFill>
              </a:rPr>
              <a:t>Higher signal-to-noise ratio with</a:t>
            </a:r>
            <a:r>
              <a:rPr lang="en-US" sz="2000" dirty="0" smtClean="0">
                <a:solidFill>
                  <a:srgbClr val="000000"/>
                </a:solidFill>
              </a:rPr>
              <a:t> </a:t>
            </a:r>
            <a:r>
              <a:rPr lang="en-US" sz="2000" b="1" dirty="0" smtClean="0">
                <a:solidFill>
                  <a:srgbClr val="000000"/>
                </a:solidFill>
              </a:rPr>
              <a:t>improved climate divisions (</a:t>
            </a:r>
            <a:r>
              <a:rPr lang="en-US" sz="2000" b="1" dirty="0" err="1" smtClean="0">
                <a:solidFill>
                  <a:srgbClr val="000000"/>
                </a:solidFill>
              </a:rPr>
              <a:t>predictands</a:t>
            </a:r>
            <a:r>
              <a:rPr lang="en-US" sz="2000" b="1" dirty="0" smtClean="0">
                <a:solidFill>
                  <a:srgbClr val="000000"/>
                </a:solidFill>
              </a:rPr>
              <a:t>)</a:t>
            </a:r>
            <a:r>
              <a:rPr lang="en-US" sz="2000" dirty="0" smtClean="0">
                <a:solidFill>
                  <a:srgbClr val="000000"/>
                </a:solidFill>
              </a:rPr>
              <a:t>;</a:t>
            </a:r>
          </a:p>
          <a:p>
            <a:pPr lvl="1">
              <a:buFontTx/>
              <a:buChar char="-"/>
            </a:pPr>
            <a:endParaRPr lang="en-US" sz="1200" dirty="0" smtClean="0">
              <a:solidFill>
                <a:srgbClr val="000000"/>
              </a:solidFill>
            </a:endParaRPr>
          </a:p>
          <a:p>
            <a:pPr lvl="1">
              <a:buFontTx/>
              <a:buChar char="-"/>
            </a:pPr>
            <a:r>
              <a:rPr lang="en-US" sz="2000" dirty="0" smtClean="0">
                <a:solidFill>
                  <a:srgbClr val="000000"/>
                </a:solidFill>
              </a:rPr>
              <a:t>Careful expansion of </a:t>
            </a:r>
            <a:r>
              <a:rPr lang="en-US" sz="2000" b="1" dirty="0" smtClean="0">
                <a:solidFill>
                  <a:srgbClr val="000000"/>
                </a:solidFill>
              </a:rPr>
              <a:t>predictors outside ENSO</a:t>
            </a:r>
            <a:r>
              <a:rPr lang="en-US" sz="2000" dirty="0" smtClean="0">
                <a:solidFill>
                  <a:srgbClr val="000000"/>
                </a:solidFill>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0" y="1"/>
            <a:ext cx="9144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E81800"/>
                </a:solidFill>
              </a:rPr>
              <a:t>Lees </a:t>
            </a:r>
            <a:r>
              <a:rPr lang="en-US" sz="2800" b="1" dirty="0">
                <a:solidFill>
                  <a:srgbClr val="E81800"/>
                </a:solidFill>
              </a:rPr>
              <a:t>Ferry</a:t>
            </a:r>
            <a:r>
              <a:rPr lang="en-US" sz="2800" b="1" dirty="0" smtClean="0">
                <a:solidFill>
                  <a:srgbClr val="E81800"/>
                </a:solidFill>
              </a:rPr>
              <a:t> Naturalized Runoff </a:t>
            </a:r>
            <a:r>
              <a:rPr lang="en-US" sz="2800" b="1" dirty="0">
                <a:solidFill>
                  <a:srgbClr val="E81800"/>
                </a:solidFill>
              </a:rPr>
              <a:t>in</a:t>
            </a:r>
            <a:r>
              <a:rPr lang="en-US" sz="2800" b="1" dirty="0" smtClean="0">
                <a:solidFill>
                  <a:srgbClr val="E81800"/>
                </a:solidFill>
              </a:rPr>
              <a:t> Water Year 2011 &amp; 2012:</a:t>
            </a:r>
            <a:endParaRPr lang="en-US" sz="2800" b="1" dirty="0" smtClean="0">
              <a:solidFill>
                <a:srgbClr val="E81800"/>
              </a:solidFill>
            </a:endParaRPr>
          </a:p>
          <a:p>
            <a:pPr algn="ctr"/>
            <a:r>
              <a:rPr lang="en-US" sz="2800" b="1" i="1" dirty="0" smtClean="0">
                <a:solidFill>
                  <a:srgbClr val="E81800"/>
                </a:solidFill>
              </a:rPr>
              <a:t>December </a:t>
            </a:r>
            <a:r>
              <a:rPr lang="en-US" sz="2800" b="1" dirty="0" smtClean="0">
                <a:solidFill>
                  <a:srgbClr val="E81800"/>
                </a:solidFill>
              </a:rPr>
              <a:t>Forecast values</a:t>
            </a:r>
          </a:p>
        </p:txBody>
      </p:sp>
      <p:sp>
        <p:nvSpPr>
          <p:cNvPr id="24" name="Rectangle 23"/>
          <p:cNvSpPr/>
          <p:nvPr/>
        </p:nvSpPr>
        <p:spPr>
          <a:xfrm>
            <a:off x="304800" y="1143000"/>
            <a:ext cx="8610600" cy="1281120"/>
          </a:xfrm>
          <a:prstGeom prst="rect">
            <a:avLst/>
          </a:prstGeom>
        </p:spPr>
        <p:txBody>
          <a:bodyPr wrap="square" anchor="t">
            <a:spAutoFit/>
          </a:bodyPr>
          <a:lstStyle/>
          <a:p>
            <a:pPr>
              <a:lnSpc>
                <a:spcPct val="75000"/>
              </a:lnSpc>
              <a:spcBef>
                <a:spcPct val="50000"/>
              </a:spcBef>
            </a:pPr>
            <a:r>
              <a:rPr lang="en-US" altLang="ja-JP" sz="1800" b="1" dirty="0" smtClean="0">
                <a:solidFill>
                  <a:srgbClr val="0000FF"/>
                </a:solidFill>
              </a:rPr>
              <a:t>2011 Runoff:  </a:t>
            </a:r>
            <a:r>
              <a:rPr lang="en-US" altLang="ja-JP" sz="1800" dirty="0" smtClean="0">
                <a:solidFill>
                  <a:srgbClr val="0000FF"/>
                </a:solidFill>
              </a:rPr>
              <a:t>	I ran a stepwise regression model that required a priori correlations 	</a:t>
            </a:r>
            <a:r>
              <a:rPr lang="en-US" altLang="ja-JP" sz="1800" dirty="0" smtClean="0">
                <a:solidFill>
                  <a:srgbClr val="0000FF"/>
                </a:solidFill>
              </a:rPr>
              <a:t>		above </a:t>
            </a:r>
            <a:r>
              <a:rPr lang="en-US" altLang="ja-JP" sz="1800" dirty="0" smtClean="0">
                <a:solidFill>
                  <a:srgbClr val="0000FF"/>
                </a:solidFill>
              </a:rPr>
              <a:t>0.35 in 1951-2010 runoff data;</a:t>
            </a:r>
            <a:r>
              <a:rPr lang="en-US" altLang="ja-JP" sz="1800" dirty="0" smtClean="0">
                <a:solidFill>
                  <a:srgbClr val="0000FF"/>
                </a:solidFill>
              </a:rPr>
              <a:t> </a:t>
            </a:r>
          </a:p>
          <a:p>
            <a:pPr>
              <a:lnSpc>
                <a:spcPct val="75000"/>
              </a:lnSpc>
              <a:spcBef>
                <a:spcPct val="50000"/>
              </a:spcBef>
            </a:pPr>
            <a:r>
              <a:rPr lang="en-US" altLang="ja-JP" sz="1800" dirty="0" smtClean="0">
                <a:solidFill>
                  <a:srgbClr val="0000FF"/>
                </a:solidFill>
              </a:rPr>
              <a:t>Early </a:t>
            </a:r>
            <a:r>
              <a:rPr lang="en-US" altLang="ja-JP" sz="1800" dirty="0" smtClean="0">
                <a:solidFill>
                  <a:srgbClr val="0000FF"/>
                </a:solidFill>
              </a:rPr>
              <a:t>season</a:t>
            </a:r>
            <a:r>
              <a:rPr lang="en-US" altLang="ja-JP" sz="1800" dirty="0" smtClean="0">
                <a:solidFill>
                  <a:srgbClr val="0000FF"/>
                </a:solidFill>
              </a:rPr>
              <a:t> (Oct-Dec; estimated by mid-December) precipitation </a:t>
            </a:r>
            <a:r>
              <a:rPr lang="en-US" altLang="ja-JP" sz="1800" dirty="0" smtClean="0">
                <a:solidFill>
                  <a:srgbClr val="0000FF"/>
                </a:solidFill>
              </a:rPr>
              <a:t>and early </a:t>
            </a:r>
            <a:r>
              <a:rPr lang="en-US" altLang="ja-JP" sz="1800" dirty="0" smtClean="0">
                <a:solidFill>
                  <a:srgbClr val="0000FF"/>
                </a:solidFill>
              </a:rPr>
              <a:t>ENSO (May-July) </a:t>
            </a:r>
            <a:r>
              <a:rPr lang="en-US" altLang="ja-JP" sz="1800" dirty="0" smtClean="0">
                <a:solidFill>
                  <a:srgbClr val="0000FF"/>
                </a:solidFill>
              </a:rPr>
              <a:t>behavior were the only two predictors that survived rigorous screening for each of seven scenarios (all years, and holding out one decade at a time</a:t>
            </a:r>
            <a:r>
              <a:rPr lang="en-US" altLang="ja-JP" sz="1800" dirty="0" smtClean="0">
                <a:solidFill>
                  <a:srgbClr val="0000FF"/>
                </a:solidFill>
              </a:rPr>
              <a:t>).</a:t>
            </a:r>
            <a:endParaRPr lang="en-US" altLang="ja-JP" sz="1800" dirty="0" smtClean="0">
              <a:solidFill>
                <a:srgbClr val="0000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0" y="1"/>
            <a:ext cx="9144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E81800"/>
                </a:solidFill>
              </a:rPr>
              <a:t>Lees </a:t>
            </a:r>
            <a:r>
              <a:rPr lang="en-US" sz="2800" b="1" dirty="0">
                <a:solidFill>
                  <a:srgbClr val="E81800"/>
                </a:solidFill>
              </a:rPr>
              <a:t>Ferry</a:t>
            </a:r>
            <a:r>
              <a:rPr lang="en-US" sz="2800" b="1" dirty="0" smtClean="0">
                <a:solidFill>
                  <a:srgbClr val="E81800"/>
                </a:solidFill>
              </a:rPr>
              <a:t> Naturalized Runoff </a:t>
            </a:r>
            <a:r>
              <a:rPr lang="en-US" sz="2800" b="1" dirty="0">
                <a:solidFill>
                  <a:srgbClr val="E81800"/>
                </a:solidFill>
              </a:rPr>
              <a:t>in</a:t>
            </a:r>
            <a:r>
              <a:rPr lang="en-US" sz="2800" b="1" dirty="0" smtClean="0">
                <a:solidFill>
                  <a:srgbClr val="E81800"/>
                </a:solidFill>
              </a:rPr>
              <a:t> Water Year 2011 &amp; 2012:</a:t>
            </a:r>
            <a:endParaRPr lang="en-US" sz="2800" b="1" dirty="0" smtClean="0">
              <a:solidFill>
                <a:srgbClr val="E81800"/>
              </a:solidFill>
            </a:endParaRPr>
          </a:p>
          <a:p>
            <a:pPr algn="ctr"/>
            <a:r>
              <a:rPr lang="en-US" sz="2800" b="1" i="1" dirty="0" smtClean="0">
                <a:solidFill>
                  <a:srgbClr val="E81800"/>
                </a:solidFill>
              </a:rPr>
              <a:t>December </a:t>
            </a:r>
            <a:r>
              <a:rPr lang="en-US" sz="2800" b="1" dirty="0" smtClean="0">
                <a:solidFill>
                  <a:srgbClr val="E81800"/>
                </a:solidFill>
              </a:rPr>
              <a:t>Forecast values</a:t>
            </a:r>
          </a:p>
        </p:txBody>
      </p:sp>
      <p:sp>
        <p:nvSpPr>
          <p:cNvPr id="24" name="Rectangle 23"/>
          <p:cNvSpPr/>
          <p:nvPr/>
        </p:nvSpPr>
        <p:spPr>
          <a:xfrm>
            <a:off x="304800" y="1143000"/>
            <a:ext cx="8610600" cy="3981860"/>
          </a:xfrm>
          <a:prstGeom prst="rect">
            <a:avLst/>
          </a:prstGeom>
        </p:spPr>
        <p:txBody>
          <a:bodyPr wrap="square" anchor="t">
            <a:spAutoFit/>
          </a:bodyPr>
          <a:lstStyle/>
          <a:p>
            <a:pPr>
              <a:lnSpc>
                <a:spcPct val="75000"/>
              </a:lnSpc>
              <a:spcBef>
                <a:spcPct val="50000"/>
              </a:spcBef>
            </a:pPr>
            <a:r>
              <a:rPr lang="en-US" altLang="ja-JP" sz="1800" b="1" dirty="0" smtClean="0">
                <a:solidFill>
                  <a:srgbClr val="0000FF"/>
                </a:solidFill>
              </a:rPr>
              <a:t>2011 Runoff:  </a:t>
            </a:r>
            <a:r>
              <a:rPr lang="en-US" altLang="ja-JP" sz="1800" dirty="0" smtClean="0">
                <a:solidFill>
                  <a:srgbClr val="0000FF"/>
                </a:solidFill>
              </a:rPr>
              <a:t>	I ran a stepwise regression model that required a priori correlations 	</a:t>
            </a:r>
            <a:r>
              <a:rPr lang="en-US" altLang="ja-JP" sz="1800" dirty="0" smtClean="0">
                <a:solidFill>
                  <a:srgbClr val="0000FF"/>
                </a:solidFill>
              </a:rPr>
              <a:t>		above </a:t>
            </a:r>
            <a:r>
              <a:rPr lang="en-US" altLang="ja-JP" sz="1800" dirty="0" smtClean="0">
                <a:solidFill>
                  <a:srgbClr val="0000FF"/>
                </a:solidFill>
              </a:rPr>
              <a:t>0.35 in 1951-2010 runoff data;</a:t>
            </a:r>
            <a:r>
              <a:rPr lang="en-US" altLang="ja-JP" sz="1800" dirty="0" smtClean="0">
                <a:solidFill>
                  <a:srgbClr val="0000FF"/>
                </a:solidFill>
              </a:rPr>
              <a:t> </a:t>
            </a:r>
          </a:p>
          <a:p>
            <a:pPr>
              <a:lnSpc>
                <a:spcPct val="75000"/>
              </a:lnSpc>
              <a:spcBef>
                <a:spcPct val="50000"/>
              </a:spcBef>
            </a:pPr>
            <a:r>
              <a:rPr lang="en-US" altLang="ja-JP" sz="1800" dirty="0" smtClean="0">
                <a:solidFill>
                  <a:srgbClr val="0000FF"/>
                </a:solidFill>
              </a:rPr>
              <a:t>Early </a:t>
            </a:r>
            <a:r>
              <a:rPr lang="en-US" altLang="ja-JP" sz="1800" dirty="0" smtClean="0">
                <a:solidFill>
                  <a:srgbClr val="0000FF"/>
                </a:solidFill>
              </a:rPr>
              <a:t>season</a:t>
            </a:r>
            <a:r>
              <a:rPr lang="en-US" altLang="ja-JP" sz="1800" dirty="0" smtClean="0">
                <a:solidFill>
                  <a:srgbClr val="0000FF"/>
                </a:solidFill>
              </a:rPr>
              <a:t> (Oct-Dec; estimated by mid-December) precipitation </a:t>
            </a:r>
            <a:r>
              <a:rPr lang="en-US" altLang="ja-JP" sz="1800" dirty="0" smtClean="0">
                <a:solidFill>
                  <a:srgbClr val="0000FF"/>
                </a:solidFill>
              </a:rPr>
              <a:t>and early </a:t>
            </a:r>
            <a:r>
              <a:rPr lang="en-US" altLang="ja-JP" sz="1800" dirty="0" smtClean="0">
                <a:solidFill>
                  <a:srgbClr val="0000FF"/>
                </a:solidFill>
              </a:rPr>
              <a:t>ENSO (May-July) </a:t>
            </a:r>
            <a:r>
              <a:rPr lang="en-US" altLang="ja-JP" sz="1800" dirty="0" smtClean="0">
                <a:solidFill>
                  <a:srgbClr val="0000FF"/>
                </a:solidFill>
              </a:rPr>
              <a:t>behavior were the only two predictors that survived rigorous screening for each of seven scenarios (all years, and holding out one decade at a time</a:t>
            </a:r>
            <a:r>
              <a:rPr lang="en-US" altLang="ja-JP" sz="1800" dirty="0" smtClean="0">
                <a:solidFill>
                  <a:srgbClr val="0000FF"/>
                </a:solidFill>
              </a:rPr>
              <a:t>).</a:t>
            </a:r>
            <a:endParaRPr lang="en-US" altLang="ja-JP" sz="1800" dirty="0" smtClean="0">
              <a:solidFill>
                <a:srgbClr val="0000FF"/>
              </a:solidFill>
            </a:endParaRPr>
          </a:p>
          <a:p>
            <a:pPr>
              <a:lnSpc>
                <a:spcPct val="75000"/>
              </a:lnSpc>
              <a:spcBef>
                <a:spcPct val="50000"/>
              </a:spcBef>
            </a:pPr>
            <a:endParaRPr lang="en-US" altLang="ja-JP" sz="1800" dirty="0" smtClean="0">
              <a:solidFill>
                <a:srgbClr val="0000FF"/>
              </a:solidFill>
            </a:endParaRPr>
          </a:p>
          <a:p>
            <a:pPr>
              <a:lnSpc>
                <a:spcPct val="75000"/>
              </a:lnSpc>
              <a:spcBef>
                <a:spcPct val="50000"/>
              </a:spcBef>
            </a:pPr>
            <a:r>
              <a:rPr lang="en-US" altLang="ja-JP" sz="1800" b="1" dirty="0" smtClean="0">
                <a:solidFill>
                  <a:srgbClr val="0000FF"/>
                </a:solidFill>
              </a:rPr>
              <a:t>All forecasts ended up either</a:t>
            </a:r>
            <a:r>
              <a:rPr lang="en-US" altLang="ja-JP" sz="1800" b="1" dirty="0" smtClean="0">
                <a:solidFill>
                  <a:srgbClr val="0000FF"/>
                </a:solidFill>
              </a:rPr>
              <a:t> near the </a:t>
            </a:r>
            <a:r>
              <a:rPr lang="en-US" altLang="ja-JP" sz="1800" b="1" dirty="0" smtClean="0">
                <a:solidFill>
                  <a:srgbClr val="0000FF"/>
                </a:solidFill>
              </a:rPr>
              <a:t>middle or upper</a:t>
            </a:r>
            <a:r>
              <a:rPr lang="en-US" altLang="ja-JP" sz="1800" b="1" dirty="0" smtClean="0">
                <a:solidFill>
                  <a:srgbClr val="0000FF"/>
                </a:solidFill>
              </a:rPr>
              <a:t> half of </a:t>
            </a:r>
            <a:r>
              <a:rPr lang="en-US" altLang="ja-JP" sz="1800" b="1" dirty="0" smtClean="0">
                <a:solidFill>
                  <a:srgbClr val="0000FF"/>
                </a:solidFill>
              </a:rPr>
              <a:t>the distribution </a:t>
            </a:r>
            <a:r>
              <a:rPr lang="en-US" altLang="ja-JP" sz="1800" dirty="0" smtClean="0">
                <a:solidFill>
                  <a:srgbClr val="0000FF"/>
                </a:solidFill>
              </a:rPr>
              <a:t>– I compared the most common </a:t>
            </a:r>
            <a:r>
              <a:rPr lang="en-US" altLang="ja-JP" sz="1800" dirty="0" err="1" smtClean="0">
                <a:solidFill>
                  <a:srgbClr val="0000FF"/>
                </a:solidFill>
              </a:rPr>
              <a:t>tercile</a:t>
            </a:r>
            <a:r>
              <a:rPr lang="en-US" altLang="ja-JP" sz="1800" dirty="0" smtClean="0">
                <a:solidFill>
                  <a:srgbClr val="0000FF"/>
                </a:solidFill>
              </a:rPr>
              <a:t> category of each forecast in the withheld decades to what was observed to come up with the following </a:t>
            </a:r>
            <a:r>
              <a:rPr lang="en-US" altLang="ja-JP" sz="1800" dirty="0" smtClean="0">
                <a:solidFill>
                  <a:srgbClr val="0000FF"/>
                </a:solidFill>
              </a:rPr>
              <a:t>10%</a:t>
            </a:r>
            <a:r>
              <a:rPr lang="en-US" altLang="ja-JP" sz="1800" dirty="0" smtClean="0">
                <a:solidFill>
                  <a:srgbClr val="0000FF"/>
                </a:solidFill>
              </a:rPr>
              <a:t>/50</a:t>
            </a:r>
            <a:r>
              <a:rPr lang="en-US" altLang="ja-JP" sz="1800" dirty="0" smtClean="0">
                <a:solidFill>
                  <a:srgbClr val="0000FF"/>
                </a:solidFill>
              </a:rPr>
              <a:t>%</a:t>
            </a:r>
            <a:r>
              <a:rPr lang="en-US" altLang="ja-JP" sz="1800" dirty="0" smtClean="0">
                <a:solidFill>
                  <a:srgbClr val="0000FF"/>
                </a:solidFill>
              </a:rPr>
              <a:t>/</a:t>
            </a:r>
            <a:r>
              <a:rPr lang="en-US" altLang="ja-JP" sz="1800" dirty="0" smtClean="0">
                <a:solidFill>
                  <a:srgbClr val="0000FF"/>
                </a:solidFill>
              </a:rPr>
              <a:t>90</a:t>
            </a:r>
            <a:r>
              <a:rPr lang="en-US" altLang="ja-JP" sz="1800" dirty="0" smtClean="0">
                <a:solidFill>
                  <a:srgbClr val="0000FF"/>
                </a:solidFill>
              </a:rPr>
              <a:t>%-ile forecasts versus observed (‘naturalized’) Water Year runoff [</a:t>
            </a:r>
            <a:r>
              <a:rPr lang="en-US" altLang="ja-JP" sz="1800" b="1" dirty="0" err="1" smtClean="0">
                <a:solidFill>
                  <a:srgbClr val="0000FF"/>
                </a:solidFill>
              </a:rPr>
              <a:t>Maf</a:t>
            </a:r>
            <a:r>
              <a:rPr lang="en-US" altLang="ja-JP" sz="1800" dirty="0" smtClean="0">
                <a:solidFill>
                  <a:srgbClr val="0000FF"/>
                </a:solidFill>
              </a:rPr>
              <a:t>] at Lees Ferry:</a:t>
            </a:r>
          </a:p>
          <a:p>
            <a:pPr lvl="4">
              <a:lnSpc>
                <a:spcPct val="75000"/>
              </a:lnSpc>
              <a:spcBef>
                <a:spcPct val="50000"/>
              </a:spcBef>
            </a:pPr>
            <a:r>
              <a:rPr lang="en-US" altLang="ja-JP" sz="1800" b="1" u="sng" dirty="0" smtClean="0">
                <a:solidFill>
                  <a:srgbClr val="0000FF"/>
                </a:solidFill>
                <a:ea typeface="ＭＳ Ｐゴシック" charset="-128"/>
                <a:cs typeface="ＭＳ Ｐゴシック" charset="-128"/>
              </a:rPr>
              <a:t>1951-2010	2011	</a:t>
            </a:r>
            <a:r>
              <a:rPr lang="en-US" altLang="ja-JP" sz="1800" b="1" u="sng" dirty="0" smtClean="0">
                <a:solidFill>
                  <a:srgbClr val="0000FF"/>
                </a:solidFill>
                <a:ea typeface="ＭＳ Ｐゴシック" charset="-128"/>
                <a:cs typeface="ＭＳ Ｐゴシック" charset="-128"/>
              </a:rPr>
              <a:t>	 2012</a:t>
            </a:r>
            <a:endParaRPr lang="en-US" altLang="ja-JP" sz="1800" dirty="0" smtClean="0">
              <a:solidFill>
                <a:srgbClr val="0000FF"/>
              </a:solidFill>
              <a:ea typeface="ＭＳ Ｐゴシック" charset="-128"/>
              <a:cs typeface="ＭＳ Ｐゴシック" charset="-128"/>
            </a:endParaRPr>
          </a:p>
          <a:p>
            <a:pPr>
              <a:lnSpc>
                <a:spcPct val="75000"/>
              </a:lnSpc>
              <a:spcBef>
                <a:spcPct val="50000"/>
              </a:spcBef>
            </a:pPr>
            <a:r>
              <a:rPr lang="en-US" sz="1800" dirty="0" smtClean="0">
                <a:solidFill>
                  <a:srgbClr val="0000FF"/>
                </a:solidFill>
              </a:rPr>
              <a:t>10%-ile		  9.25		11.50	</a:t>
            </a:r>
            <a:r>
              <a:rPr lang="en-US" sz="1800" dirty="0" smtClean="0">
                <a:solidFill>
                  <a:srgbClr val="0000FF"/>
                </a:solidFill>
              </a:rPr>
              <a:t>	  9.25</a:t>
            </a:r>
          </a:p>
          <a:p>
            <a:pPr>
              <a:lnSpc>
                <a:spcPct val="75000"/>
              </a:lnSpc>
              <a:spcBef>
                <a:spcPct val="50000"/>
              </a:spcBef>
            </a:pPr>
            <a:r>
              <a:rPr lang="en-US" sz="1800" dirty="0" smtClean="0">
                <a:solidFill>
                  <a:srgbClr val="0000FF"/>
                </a:solidFill>
              </a:rPr>
              <a:t>50</a:t>
            </a:r>
            <a:r>
              <a:rPr lang="en-US" sz="1800" dirty="0" smtClean="0">
                <a:solidFill>
                  <a:srgbClr val="0000FF"/>
                </a:solidFill>
              </a:rPr>
              <a:t>%-ile		13.05		</a:t>
            </a:r>
            <a:r>
              <a:rPr lang="en-US" sz="1800" dirty="0" smtClean="0">
                <a:solidFill>
                  <a:srgbClr val="0000FF"/>
                </a:solidFill>
              </a:rPr>
              <a:t>16.02	</a:t>
            </a:r>
            <a:r>
              <a:rPr lang="en-US" sz="1800" dirty="0" smtClean="0">
                <a:solidFill>
                  <a:srgbClr val="0000FF"/>
                </a:solidFill>
              </a:rPr>
              <a:t>	</a:t>
            </a:r>
            <a:r>
              <a:rPr lang="en-US" sz="1800" dirty="0" smtClean="0">
                <a:solidFill>
                  <a:srgbClr val="0000FF"/>
                </a:solidFill>
              </a:rPr>
              <a:t>13.84</a:t>
            </a:r>
          </a:p>
          <a:p>
            <a:pPr>
              <a:lnSpc>
                <a:spcPct val="75000"/>
              </a:lnSpc>
              <a:spcBef>
                <a:spcPct val="50000"/>
              </a:spcBef>
            </a:pPr>
            <a:r>
              <a:rPr lang="en-US" sz="1800" dirty="0" smtClean="0">
                <a:solidFill>
                  <a:srgbClr val="0000FF"/>
                </a:solidFill>
              </a:rPr>
              <a:t>90</a:t>
            </a:r>
            <a:r>
              <a:rPr lang="en-US" sz="1800" dirty="0" smtClean="0">
                <a:solidFill>
                  <a:srgbClr val="0000FF"/>
                </a:solidFill>
              </a:rPr>
              <a:t>%-ile		20.90		22.59		</a:t>
            </a:r>
            <a:r>
              <a:rPr lang="en-US" sz="1800" dirty="0" smtClean="0">
                <a:solidFill>
                  <a:srgbClr val="0000FF"/>
                </a:solidFill>
              </a:rPr>
              <a:t>21.37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0" y="1"/>
            <a:ext cx="9144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E81800"/>
                </a:solidFill>
              </a:rPr>
              <a:t>Lees </a:t>
            </a:r>
            <a:r>
              <a:rPr lang="en-US" sz="2800" b="1" dirty="0">
                <a:solidFill>
                  <a:srgbClr val="E81800"/>
                </a:solidFill>
              </a:rPr>
              <a:t>Ferry</a:t>
            </a:r>
            <a:r>
              <a:rPr lang="en-US" sz="2800" b="1" dirty="0" smtClean="0">
                <a:solidFill>
                  <a:srgbClr val="E81800"/>
                </a:solidFill>
              </a:rPr>
              <a:t> Naturalized Runoff </a:t>
            </a:r>
            <a:r>
              <a:rPr lang="en-US" sz="2800" b="1" dirty="0">
                <a:solidFill>
                  <a:srgbClr val="E81800"/>
                </a:solidFill>
              </a:rPr>
              <a:t>in</a:t>
            </a:r>
            <a:r>
              <a:rPr lang="en-US" sz="2800" b="1" dirty="0" smtClean="0">
                <a:solidFill>
                  <a:srgbClr val="E81800"/>
                </a:solidFill>
              </a:rPr>
              <a:t> Water Year 2011 &amp; 2012:</a:t>
            </a:r>
            <a:endParaRPr lang="en-US" sz="2800" b="1" dirty="0" smtClean="0">
              <a:solidFill>
                <a:srgbClr val="E81800"/>
              </a:solidFill>
            </a:endParaRPr>
          </a:p>
          <a:p>
            <a:pPr algn="ctr"/>
            <a:r>
              <a:rPr lang="en-US" sz="2800" b="1" i="1" dirty="0" smtClean="0">
                <a:solidFill>
                  <a:srgbClr val="E81800"/>
                </a:solidFill>
              </a:rPr>
              <a:t>December </a:t>
            </a:r>
            <a:r>
              <a:rPr lang="en-US" sz="2800" b="1" dirty="0" smtClean="0">
                <a:solidFill>
                  <a:srgbClr val="E81800"/>
                </a:solidFill>
              </a:rPr>
              <a:t>Forecast values</a:t>
            </a:r>
          </a:p>
        </p:txBody>
      </p:sp>
      <p:sp>
        <p:nvSpPr>
          <p:cNvPr id="24" name="Rectangle 23"/>
          <p:cNvSpPr/>
          <p:nvPr/>
        </p:nvSpPr>
        <p:spPr>
          <a:xfrm>
            <a:off x="304800" y="1005840"/>
            <a:ext cx="8610600" cy="5782353"/>
          </a:xfrm>
          <a:prstGeom prst="rect">
            <a:avLst/>
          </a:prstGeom>
        </p:spPr>
        <p:txBody>
          <a:bodyPr wrap="square" anchor="t">
            <a:spAutoFit/>
          </a:bodyPr>
          <a:lstStyle/>
          <a:p>
            <a:pPr>
              <a:lnSpc>
                <a:spcPct val="75000"/>
              </a:lnSpc>
              <a:spcBef>
                <a:spcPct val="50000"/>
              </a:spcBef>
            </a:pPr>
            <a:r>
              <a:rPr lang="en-US" altLang="ja-JP" sz="1800" b="1" dirty="0" smtClean="0">
                <a:solidFill>
                  <a:srgbClr val="0000FF"/>
                </a:solidFill>
              </a:rPr>
              <a:t>2011 Runoff:  </a:t>
            </a:r>
            <a:r>
              <a:rPr lang="en-US" altLang="ja-JP" sz="1800" dirty="0" smtClean="0">
                <a:solidFill>
                  <a:srgbClr val="0000FF"/>
                </a:solidFill>
              </a:rPr>
              <a:t>	I ran a stepwise regression model that required a priori correlations 	</a:t>
            </a:r>
            <a:r>
              <a:rPr lang="en-US" altLang="ja-JP" sz="1800" dirty="0" smtClean="0">
                <a:solidFill>
                  <a:srgbClr val="0000FF"/>
                </a:solidFill>
              </a:rPr>
              <a:t>		above </a:t>
            </a:r>
            <a:r>
              <a:rPr lang="en-US" altLang="ja-JP" sz="1800" dirty="0" smtClean="0">
                <a:solidFill>
                  <a:srgbClr val="0000FF"/>
                </a:solidFill>
              </a:rPr>
              <a:t>0.35 in 1951-2010 runoff data;</a:t>
            </a:r>
            <a:r>
              <a:rPr lang="en-US" altLang="ja-JP" sz="1800" dirty="0" smtClean="0">
                <a:solidFill>
                  <a:srgbClr val="0000FF"/>
                </a:solidFill>
              </a:rPr>
              <a:t> </a:t>
            </a:r>
          </a:p>
          <a:p>
            <a:pPr>
              <a:lnSpc>
                <a:spcPct val="75000"/>
              </a:lnSpc>
              <a:spcBef>
                <a:spcPct val="50000"/>
              </a:spcBef>
            </a:pPr>
            <a:r>
              <a:rPr lang="en-US" altLang="ja-JP" sz="1800" dirty="0" smtClean="0">
                <a:solidFill>
                  <a:srgbClr val="0000FF"/>
                </a:solidFill>
              </a:rPr>
              <a:t>Early </a:t>
            </a:r>
            <a:r>
              <a:rPr lang="en-US" altLang="ja-JP" sz="1800" dirty="0" smtClean="0">
                <a:solidFill>
                  <a:srgbClr val="0000FF"/>
                </a:solidFill>
              </a:rPr>
              <a:t>season</a:t>
            </a:r>
            <a:r>
              <a:rPr lang="en-US" altLang="ja-JP" sz="1800" dirty="0" smtClean="0">
                <a:solidFill>
                  <a:srgbClr val="0000FF"/>
                </a:solidFill>
              </a:rPr>
              <a:t> (Oct-Dec; estimated by mid-December) precipitation </a:t>
            </a:r>
            <a:r>
              <a:rPr lang="en-US" altLang="ja-JP" sz="1800" dirty="0" smtClean="0">
                <a:solidFill>
                  <a:srgbClr val="0000FF"/>
                </a:solidFill>
              </a:rPr>
              <a:t>and early </a:t>
            </a:r>
            <a:r>
              <a:rPr lang="en-US" altLang="ja-JP" sz="1800" dirty="0" smtClean="0">
                <a:solidFill>
                  <a:srgbClr val="0000FF"/>
                </a:solidFill>
              </a:rPr>
              <a:t>ENSO (May-July) </a:t>
            </a:r>
            <a:r>
              <a:rPr lang="en-US" altLang="ja-JP" sz="1800" dirty="0" smtClean="0">
                <a:solidFill>
                  <a:srgbClr val="0000FF"/>
                </a:solidFill>
              </a:rPr>
              <a:t>behavior were the only two predictors that survived rigorous screening for each of seven scenarios (all years, and holding out one decade at a time</a:t>
            </a:r>
            <a:r>
              <a:rPr lang="en-US" altLang="ja-JP" sz="1800" dirty="0" smtClean="0">
                <a:solidFill>
                  <a:srgbClr val="0000FF"/>
                </a:solidFill>
              </a:rPr>
              <a:t>).</a:t>
            </a:r>
            <a:endParaRPr lang="en-US" altLang="ja-JP" sz="1800" dirty="0" smtClean="0">
              <a:solidFill>
                <a:srgbClr val="0000FF"/>
              </a:solidFill>
            </a:endParaRPr>
          </a:p>
          <a:p>
            <a:pPr>
              <a:lnSpc>
                <a:spcPct val="75000"/>
              </a:lnSpc>
              <a:spcBef>
                <a:spcPct val="50000"/>
              </a:spcBef>
            </a:pPr>
            <a:endParaRPr lang="en-US" altLang="ja-JP" sz="1800" dirty="0" smtClean="0">
              <a:solidFill>
                <a:srgbClr val="0000FF"/>
              </a:solidFill>
            </a:endParaRPr>
          </a:p>
          <a:p>
            <a:pPr>
              <a:lnSpc>
                <a:spcPct val="75000"/>
              </a:lnSpc>
              <a:spcBef>
                <a:spcPct val="50000"/>
              </a:spcBef>
            </a:pPr>
            <a:r>
              <a:rPr lang="en-US" altLang="ja-JP" sz="1800" b="1" dirty="0" smtClean="0">
                <a:solidFill>
                  <a:srgbClr val="0000FF"/>
                </a:solidFill>
              </a:rPr>
              <a:t>All forecasts ended up either</a:t>
            </a:r>
            <a:r>
              <a:rPr lang="en-US" altLang="ja-JP" sz="1800" b="1" dirty="0" smtClean="0">
                <a:solidFill>
                  <a:srgbClr val="0000FF"/>
                </a:solidFill>
              </a:rPr>
              <a:t> near the </a:t>
            </a:r>
            <a:r>
              <a:rPr lang="en-US" altLang="ja-JP" sz="1800" b="1" dirty="0" smtClean="0">
                <a:solidFill>
                  <a:srgbClr val="0000FF"/>
                </a:solidFill>
              </a:rPr>
              <a:t>middle or upper</a:t>
            </a:r>
            <a:r>
              <a:rPr lang="en-US" altLang="ja-JP" sz="1800" b="1" dirty="0" smtClean="0">
                <a:solidFill>
                  <a:srgbClr val="0000FF"/>
                </a:solidFill>
              </a:rPr>
              <a:t> half of </a:t>
            </a:r>
            <a:r>
              <a:rPr lang="en-US" altLang="ja-JP" sz="1800" b="1" dirty="0" smtClean="0">
                <a:solidFill>
                  <a:srgbClr val="0000FF"/>
                </a:solidFill>
              </a:rPr>
              <a:t>the distribution </a:t>
            </a:r>
            <a:r>
              <a:rPr lang="en-US" altLang="ja-JP" sz="1800" dirty="0" smtClean="0">
                <a:solidFill>
                  <a:srgbClr val="0000FF"/>
                </a:solidFill>
              </a:rPr>
              <a:t>– I compared the most common </a:t>
            </a:r>
            <a:r>
              <a:rPr lang="en-US" altLang="ja-JP" sz="1800" dirty="0" err="1" smtClean="0">
                <a:solidFill>
                  <a:srgbClr val="0000FF"/>
                </a:solidFill>
              </a:rPr>
              <a:t>tercile</a:t>
            </a:r>
            <a:r>
              <a:rPr lang="en-US" altLang="ja-JP" sz="1800" dirty="0" smtClean="0">
                <a:solidFill>
                  <a:srgbClr val="0000FF"/>
                </a:solidFill>
              </a:rPr>
              <a:t> category of each forecast in the withheld decades to what was observed to come up with the following </a:t>
            </a:r>
            <a:r>
              <a:rPr lang="en-US" altLang="ja-JP" sz="1800" dirty="0" smtClean="0">
                <a:solidFill>
                  <a:srgbClr val="0000FF"/>
                </a:solidFill>
              </a:rPr>
              <a:t>10%</a:t>
            </a:r>
            <a:r>
              <a:rPr lang="en-US" altLang="ja-JP" sz="1800" dirty="0" smtClean="0">
                <a:solidFill>
                  <a:srgbClr val="0000FF"/>
                </a:solidFill>
              </a:rPr>
              <a:t>/50</a:t>
            </a:r>
            <a:r>
              <a:rPr lang="en-US" altLang="ja-JP" sz="1800" dirty="0" smtClean="0">
                <a:solidFill>
                  <a:srgbClr val="0000FF"/>
                </a:solidFill>
              </a:rPr>
              <a:t>%</a:t>
            </a:r>
            <a:r>
              <a:rPr lang="en-US" altLang="ja-JP" sz="1800" dirty="0" smtClean="0">
                <a:solidFill>
                  <a:srgbClr val="0000FF"/>
                </a:solidFill>
              </a:rPr>
              <a:t>/</a:t>
            </a:r>
            <a:r>
              <a:rPr lang="en-US" altLang="ja-JP" sz="1800" dirty="0" smtClean="0">
                <a:solidFill>
                  <a:srgbClr val="0000FF"/>
                </a:solidFill>
              </a:rPr>
              <a:t>90</a:t>
            </a:r>
            <a:r>
              <a:rPr lang="en-US" altLang="ja-JP" sz="1800" dirty="0" smtClean="0">
                <a:solidFill>
                  <a:srgbClr val="0000FF"/>
                </a:solidFill>
              </a:rPr>
              <a:t>%-ile forecasts versus observed (‘naturalized’) Water Year runoff [</a:t>
            </a:r>
            <a:r>
              <a:rPr lang="en-US" altLang="ja-JP" sz="1800" b="1" dirty="0" err="1" smtClean="0">
                <a:solidFill>
                  <a:srgbClr val="0000FF"/>
                </a:solidFill>
              </a:rPr>
              <a:t>Maf</a:t>
            </a:r>
            <a:r>
              <a:rPr lang="en-US" altLang="ja-JP" sz="1800" dirty="0" smtClean="0">
                <a:solidFill>
                  <a:srgbClr val="0000FF"/>
                </a:solidFill>
              </a:rPr>
              <a:t>] at Lees Ferry:</a:t>
            </a:r>
          </a:p>
          <a:p>
            <a:pPr lvl="4">
              <a:lnSpc>
                <a:spcPct val="75000"/>
              </a:lnSpc>
              <a:spcBef>
                <a:spcPct val="50000"/>
              </a:spcBef>
            </a:pPr>
            <a:r>
              <a:rPr lang="en-US" altLang="ja-JP" sz="1800" b="1" u="sng" dirty="0" smtClean="0">
                <a:solidFill>
                  <a:srgbClr val="0000FF"/>
                </a:solidFill>
                <a:ea typeface="ＭＳ Ｐゴシック" charset="-128"/>
                <a:cs typeface="ＭＳ Ｐゴシック" charset="-128"/>
              </a:rPr>
              <a:t>1951-2010	2011	</a:t>
            </a:r>
            <a:r>
              <a:rPr lang="en-US" altLang="ja-JP" sz="1800" b="1" u="sng" dirty="0" smtClean="0">
                <a:solidFill>
                  <a:srgbClr val="0000FF"/>
                </a:solidFill>
                <a:ea typeface="ＭＳ Ｐゴシック" charset="-128"/>
                <a:cs typeface="ＭＳ Ｐゴシック" charset="-128"/>
              </a:rPr>
              <a:t>	 2012</a:t>
            </a:r>
            <a:endParaRPr lang="en-US" altLang="ja-JP" sz="1800" dirty="0" smtClean="0">
              <a:solidFill>
                <a:srgbClr val="0000FF"/>
              </a:solidFill>
              <a:ea typeface="ＭＳ Ｐゴシック" charset="-128"/>
              <a:cs typeface="ＭＳ Ｐゴシック" charset="-128"/>
            </a:endParaRPr>
          </a:p>
          <a:p>
            <a:pPr>
              <a:lnSpc>
                <a:spcPct val="75000"/>
              </a:lnSpc>
              <a:spcBef>
                <a:spcPct val="50000"/>
              </a:spcBef>
            </a:pPr>
            <a:r>
              <a:rPr lang="en-US" sz="1800" dirty="0" smtClean="0">
                <a:solidFill>
                  <a:srgbClr val="0000FF"/>
                </a:solidFill>
              </a:rPr>
              <a:t>10%-ile		  9.25		11.50	</a:t>
            </a:r>
            <a:r>
              <a:rPr lang="en-US" sz="1800" dirty="0" smtClean="0">
                <a:solidFill>
                  <a:srgbClr val="0000FF"/>
                </a:solidFill>
              </a:rPr>
              <a:t>	  9.25</a:t>
            </a:r>
          </a:p>
          <a:p>
            <a:pPr>
              <a:lnSpc>
                <a:spcPct val="75000"/>
              </a:lnSpc>
              <a:spcBef>
                <a:spcPct val="50000"/>
              </a:spcBef>
            </a:pPr>
            <a:r>
              <a:rPr lang="en-US" sz="1800" dirty="0" smtClean="0">
                <a:solidFill>
                  <a:srgbClr val="0000FF"/>
                </a:solidFill>
              </a:rPr>
              <a:t>50</a:t>
            </a:r>
            <a:r>
              <a:rPr lang="en-US" sz="1800" dirty="0" smtClean="0">
                <a:solidFill>
                  <a:srgbClr val="0000FF"/>
                </a:solidFill>
              </a:rPr>
              <a:t>%-ile		13.05		</a:t>
            </a:r>
            <a:r>
              <a:rPr lang="en-US" sz="1800" dirty="0" smtClean="0">
                <a:solidFill>
                  <a:srgbClr val="0000FF"/>
                </a:solidFill>
              </a:rPr>
              <a:t>16.02	</a:t>
            </a:r>
            <a:r>
              <a:rPr lang="en-US" sz="1800" dirty="0" smtClean="0">
                <a:solidFill>
                  <a:srgbClr val="0000FF"/>
                </a:solidFill>
              </a:rPr>
              <a:t>	</a:t>
            </a:r>
            <a:r>
              <a:rPr lang="en-US" sz="1800" dirty="0" smtClean="0">
                <a:solidFill>
                  <a:srgbClr val="0000FF"/>
                </a:solidFill>
              </a:rPr>
              <a:t>13.84</a:t>
            </a:r>
          </a:p>
          <a:p>
            <a:pPr>
              <a:lnSpc>
                <a:spcPct val="75000"/>
              </a:lnSpc>
              <a:spcBef>
                <a:spcPct val="50000"/>
              </a:spcBef>
            </a:pPr>
            <a:r>
              <a:rPr lang="en-US" sz="1800" dirty="0" smtClean="0">
                <a:solidFill>
                  <a:srgbClr val="0000FF"/>
                </a:solidFill>
              </a:rPr>
              <a:t>90</a:t>
            </a:r>
            <a:r>
              <a:rPr lang="en-US" sz="1800" dirty="0" smtClean="0">
                <a:solidFill>
                  <a:srgbClr val="0000FF"/>
                </a:solidFill>
              </a:rPr>
              <a:t>%-ile		20.90		22.59		</a:t>
            </a:r>
            <a:r>
              <a:rPr lang="en-US" sz="1800" dirty="0" smtClean="0">
                <a:solidFill>
                  <a:srgbClr val="0000FF"/>
                </a:solidFill>
              </a:rPr>
              <a:t>21.37</a:t>
            </a:r>
          </a:p>
          <a:p>
            <a:pPr>
              <a:lnSpc>
                <a:spcPct val="75000"/>
              </a:lnSpc>
              <a:spcBef>
                <a:spcPct val="50000"/>
              </a:spcBef>
            </a:pPr>
            <a:endParaRPr lang="en-US" sz="1800" dirty="0" smtClean="0">
              <a:solidFill>
                <a:srgbClr val="0000FF"/>
              </a:solidFill>
            </a:endParaRPr>
          </a:p>
          <a:p>
            <a:pPr>
              <a:lnSpc>
                <a:spcPct val="75000"/>
              </a:lnSpc>
              <a:spcBef>
                <a:spcPct val="50000"/>
              </a:spcBef>
            </a:pPr>
            <a:r>
              <a:rPr lang="en-US" altLang="ja-JP" sz="1800" b="1" dirty="0" smtClean="0">
                <a:solidFill>
                  <a:srgbClr val="0000FF"/>
                </a:solidFill>
              </a:rPr>
              <a:t>2012 Runoff:  </a:t>
            </a:r>
            <a:r>
              <a:rPr lang="en-US" altLang="ja-JP" sz="1800" dirty="0" smtClean="0">
                <a:solidFill>
                  <a:srgbClr val="0000FF"/>
                </a:solidFill>
              </a:rPr>
              <a:t>	1.   Overall</a:t>
            </a:r>
            <a:r>
              <a:rPr lang="en-US" altLang="ja-JP" sz="1800" dirty="0" smtClean="0">
                <a:solidFill>
                  <a:srgbClr val="0000FF"/>
                </a:solidFill>
              </a:rPr>
              <a:t> cross-validated skill </a:t>
            </a:r>
            <a:r>
              <a:rPr lang="en-US" altLang="ja-JP" sz="1800" dirty="0" smtClean="0">
                <a:solidFill>
                  <a:srgbClr val="0000FF"/>
                </a:solidFill>
              </a:rPr>
              <a:t>is much lower for Year 2 forecasts than</a:t>
            </a:r>
            <a:r>
              <a:rPr lang="en-US" altLang="ja-JP" sz="1800" dirty="0" smtClean="0">
                <a:solidFill>
                  <a:srgbClr val="0000FF"/>
                </a:solidFill>
              </a:rPr>
              <a:t> 		      for </a:t>
            </a:r>
            <a:r>
              <a:rPr lang="en-US" altLang="ja-JP" sz="1800" dirty="0" smtClean="0">
                <a:solidFill>
                  <a:srgbClr val="0000FF"/>
                </a:solidFill>
              </a:rPr>
              <a:t>Year 1.</a:t>
            </a:r>
          </a:p>
          <a:p>
            <a:pPr>
              <a:lnSpc>
                <a:spcPct val="75000"/>
              </a:lnSpc>
              <a:spcBef>
                <a:spcPct val="50000"/>
              </a:spcBef>
            </a:pPr>
            <a:r>
              <a:rPr lang="en-US" sz="1800" dirty="0" smtClean="0">
                <a:solidFill>
                  <a:srgbClr val="0000FF"/>
                </a:solidFill>
              </a:rPr>
              <a:t>		2.   Outcome is much closer to ‘normal’ than for 2011.</a:t>
            </a:r>
          </a:p>
          <a:p>
            <a:pPr>
              <a:lnSpc>
                <a:spcPct val="75000"/>
              </a:lnSpc>
              <a:spcBef>
                <a:spcPct val="50000"/>
              </a:spcBef>
            </a:pPr>
            <a:r>
              <a:rPr lang="en-US" sz="1800" dirty="0" smtClean="0">
                <a:solidFill>
                  <a:srgbClr val="0000FF"/>
                </a:solidFill>
              </a:rPr>
              <a:t>		3.   No explicit ‘2-yr’ La Niña information included, still a </a:t>
            </a:r>
            <a:r>
              <a:rPr lang="en-US" sz="1800" dirty="0" err="1" smtClean="0">
                <a:solidFill>
                  <a:srgbClr val="0000FF"/>
                </a:solidFill>
              </a:rPr>
              <a:t>dropoff</a:t>
            </a:r>
            <a:r>
              <a:rPr lang="en-US" sz="1800" dirty="0" smtClean="0">
                <a:solidFill>
                  <a:srgbClr val="0000FF"/>
                </a:solidFill>
              </a:rPr>
              <a:t> 		     </a:t>
            </a:r>
            <a:r>
              <a:rPr lang="en-US" sz="1800" dirty="0" smtClean="0">
                <a:solidFill>
                  <a:srgbClr val="0000FF"/>
                </a:solidFill>
              </a:rPr>
              <a:t> 	      from </a:t>
            </a:r>
            <a:r>
              <a:rPr lang="en-US" sz="1800" dirty="0" smtClean="0">
                <a:solidFill>
                  <a:srgbClr val="0000FF"/>
                </a:solidFill>
              </a:rPr>
              <a:t>Year 1 (on the order of 1-2 </a:t>
            </a:r>
            <a:r>
              <a:rPr lang="en-US" sz="1800" dirty="0" err="1" smtClean="0">
                <a:solidFill>
                  <a:srgbClr val="0000FF"/>
                </a:solidFill>
              </a:rPr>
              <a:t>Maf</a:t>
            </a:r>
            <a:r>
              <a:rPr lang="en-US" sz="1800" dirty="0" smtClean="0">
                <a:solidFill>
                  <a:srgbClr val="0000FF"/>
                </a:solidFill>
              </a:rPr>
              <a:t>) in all %-</a:t>
            </a:r>
            <a:r>
              <a:rPr lang="en-US" sz="1800" dirty="0" err="1" smtClean="0">
                <a:solidFill>
                  <a:srgbClr val="0000FF"/>
                </a:solidFill>
              </a:rPr>
              <a:t>ile</a:t>
            </a:r>
            <a:r>
              <a:rPr lang="en-US" sz="1800" dirty="0" smtClean="0">
                <a:solidFill>
                  <a:srgbClr val="0000FF"/>
                </a:solidFill>
              </a:rPr>
              <a:t> categories.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0" y="0"/>
            <a:ext cx="9144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E81800"/>
                </a:solidFill>
              </a:rPr>
              <a:t>Lees </a:t>
            </a:r>
            <a:r>
              <a:rPr lang="en-US" sz="2800" b="1" dirty="0">
                <a:solidFill>
                  <a:srgbClr val="E81800"/>
                </a:solidFill>
              </a:rPr>
              <a:t>Ferry</a:t>
            </a:r>
            <a:r>
              <a:rPr lang="en-US" sz="2800" b="1" dirty="0" smtClean="0">
                <a:solidFill>
                  <a:srgbClr val="E81800"/>
                </a:solidFill>
              </a:rPr>
              <a:t> Naturalized Runoff </a:t>
            </a:r>
            <a:r>
              <a:rPr lang="en-US" sz="2800" b="1" dirty="0">
                <a:solidFill>
                  <a:srgbClr val="E81800"/>
                </a:solidFill>
              </a:rPr>
              <a:t>in</a:t>
            </a:r>
            <a:r>
              <a:rPr lang="en-US" sz="2800" b="1" dirty="0" smtClean="0">
                <a:solidFill>
                  <a:srgbClr val="E81800"/>
                </a:solidFill>
              </a:rPr>
              <a:t> Water Year 2011 &amp; 2012:</a:t>
            </a:r>
            <a:endParaRPr lang="en-US" sz="2800" b="1" dirty="0" smtClean="0">
              <a:solidFill>
                <a:srgbClr val="E81800"/>
              </a:solidFill>
            </a:endParaRPr>
          </a:p>
          <a:p>
            <a:pPr algn="ctr"/>
            <a:r>
              <a:rPr lang="en-US" sz="2800" b="1" i="1" dirty="0" smtClean="0">
                <a:solidFill>
                  <a:srgbClr val="E81800"/>
                </a:solidFill>
              </a:rPr>
              <a:t>March </a:t>
            </a:r>
            <a:r>
              <a:rPr lang="en-US" sz="2800" b="1" dirty="0" smtClean="0">
                <a:solidFill>
                  <a:srgbClr val="E81800"/>
                </a:solidFill>
              </a:rPr>
              <a:t>Forecast </a:t>
            </a:r>
            <a:r>
              <a:rPr lang="en-US" sz="2800" b="1" dirty="0" smtClean="0">
                <a:solidFill>
                  <a:srgbClr val="E81800"/>
                </a:solidFill>
              </a:rPr>
              <a:t>values</a:t>
            </a:r>
            <a:endParaRPr lang="en-US" sz="2800" b="1" dirty="0">
              <a:solidFill>
                <a:srgbClr val="E81800"/>
              </a:solidFill>
            </a:endParaRPr>
          </a:p>
        </p:txBody>
      </p:sp>
      <p:sp>
        <p:nvSpPr>
          <p:cNvPr id="24" name="Rectangle 23"/>
          <p:cNvSpPr/>
          <p:nvPr/>
        </p:nvSpPr>
        <p:spPr>
          <a:xfrm>
            <a:off x="457200" y="990600"/>
            <a:ext cx="8229600" cy="5782353"/>
          </a:xfrm>
          <a:prstGeom prst="rect">
            <a:avLst/>
          </a:prstGeom>
        </p:spPr>
        <p:txBody>
          <a:bodyPr wrap="square" anchor="t">
            <a:spAutoFit/>
          </a:bodyPr>
          <a:lstStyle/>
          <a:p>
            <a:pPr>
              <a:lnSpc>
                <a:spcPct val="75000"/>
              </a:lnSpc>
              <a:spcBef>
                <a:spcPct val="50000"/>
              </a:spcBef>
            </a:pPr>
            <a:r>
              <a:rPr lang="en-US" altLang="ja-JP" sz="1800" b="1" dirty="0" smtClean="0">
                <a:solidFill>
                  <a:srgbClr val="0000FF"/>
                </a:solidFill>
              </a:rPr>
              <a:t>2011 Runoff:  </a:t>
            </a:r>
            <a:r>
              <a:rPr lang="en-US" altLang="ja-JP" sz="1800" dirty="0" smtClean="0">
                <a:solidFill>
                  <a:srgbClr val="0000FF"/>
                </a:solidFill>
              </a:rPr>
              <a:t>	I ran a stepwise regression model that required a priori correlations 		above 0.35 in 1951-2010 runoff data; </a:t>
            </a:r>
          </a:p>
          <a:p>
            <a:pPr>
              <a:lnSpc>
                <a:spcPct val="75000"/>
              </a:lnSpc>
              <a:spcBef>
                <a:spcPct val="50000"/>
              </a:spcBef>
            </a:pPr>
            <a:r>
              <a:rPr lang="en-US" altLang="ja-JP" sz="1800" dirty="0" smtClean="0">
                <a:solidFill>
                  <a:srgbClr val="0000FF"/>
                </a:solidFill>
              </a:rPr>
              <a:t>Early season precipitation and early ENSO behavior</a:t>
            </a:r>
            <a:r>
              <a:rPr lang="en-US" altLang="ja-JP" sz="1800" dirty="0" smtClean="0">
                <a:solidFill>
                  <a:srgbClr val="0000FF"/>
                </a:solidFill>
              </a:rPr>
              <a:t> </a:t>
            </a:r>
            <a:r>
              <a:rPr lang="en-US" altLang="ja-JP" sz="1800" dirty="0" smtClean="0">
                <a:solidFill>
                  <a:srgbClr val="0000FF"/>
                </a:solidFill>
              </a:rPr>
              <a:t>still remain </a:t>
            </a:r>
            <a:r>
              <a:rPr lang="en-US" altLang="ja-JP" sz="1800" dirty="0" smtClean="0">
                <a:solidFill>
                  <a:srgbClr val="0000FF"/>
                </a:solidFill>
              </a:rPr>
              <a:t>the </a:t>
            </a:r>
            <a:r>
              <a:rPr lang="en-US" altLang="ja-JP" sz="1800" dirty="0" smtClean="0">
                <a:solidFill>
                  <a:srgbClr val="0000FF"/>
                </a:solidFill>
              </a:rPr>
              <a:t>only two predictors that survived rigorous screening for each of seven scenarios (all years, and holding out one decade at a time)</a:t>
            </a:r>
            <a:r>
              <a:rPr lang="en-US" altLang="ja-JP" sz="1800" dirty="0" smtClean="0">
                <a:solidFill>
                  <a:srgbClr val="0000FF"/>
                </a:solidFill>
              </a:rPr>
              <a:t>;  </a:t>
            </a:r>
            <a:r>
              <a:rPr lang="en-US" altLang="ja-JP" sz="1800" b="1" i="1" dirty="0" smtClean="0">
                <a:solidFill>
                  <a:srgbClr val="FF0000"/>
                </a:solidFill>
              </a:rPr>
              <a:t>NO SNOWPACK INCLUDED AT THIS POINT!</a:t>
            </a:r>
          </a:p>
          <a:p>
            <a:pPr>
              <a:lnSpc>
                <a:spcPct val="75000"/>
              </a:lnSpc>
              <a:spcBef>
                <a:spcPct val="50000"/>
              </a:spcBef>
            </a:pPr>
            <a:endParaRPr lang="en-US" altLang="ja-JP" sz="1800" b="1" i="1" dirty="0" smtClean="0">
              <a:solidFill>
                <a:srgbClr val="FF0000"/>
              </a:solidFill>
            </a:endParaRPr>
          </a:p>
          <a:p>
            <a:pPr>
              <a:lnSpc>
                <a:spcPct val="75000"/>
              </a:lnSpc>
              <a:spcBef>
                <a:spcPct val="50000"/>
              </a:spcBef>
            </a:pPr>
            <a:r>
              <a:rPr lang="en-US" altLang="ja-JP" sz="1800" b="1" dirty="0" smtClean="0">
                <a:solidFill>
                  <a:srgbClr val="0000FF"/>
                </a:solidFill>
              </a:rPr>
              <a:t>All forecasts ended up either in the middle or upper </a:t>
            </a:r>
            <a:r>
              <a:rPr lang="en-US" altLang="ja-JP" sz="1800" b="1" dirty="0" err="1" smtClean="0">
                <a:solidFill>
                  <a:srgbClr val="0000FF"/>
                </a:solidFill>
              </a:rPr>
              <a:t>tercile</a:t>
            </a:r>
            <a:r>
              <a:rPr lang="en-US" altLang="ja-JP" sz="1800" b="1" dirty="0" smtClean="0">
                <a:solidFill>
                  <a:srgbClr val="0000FF"/>
                </a:solidFill>
              </a:rPr>
              <a:t> of the distribution </a:t>
            </a:r>
            <a:r>
              <a:rPr lang="en-US" altLang="ja-JP" sz="1800" dirty="0" smtClean="0">
                <a:solidFill>
                  <a:srgbClr val="0000FF"/>
                </a:solidFill>
              </a:rPr>
              <a:t>– I compared the most common </a:t>
            </a:r>
            <a:r>
              <a:rPr lang="en-US" altLang="ja-JP" sz="1800" dirty="0" err="1" smtClean="0">
                <a:solidFill>
                  <a:srgbClr val="0000FF"/>
                </a:solidFill>
              </a:rPr>
              <a:t>tercile</a:t>
            </a:r>
            <a:r>
              <a:rPr lang="en-US" altLang="ja-JP" sz="1800" dirty="0" smtClean="0">
                <a:solidFill>
                  <a:srgbClr val="0000FF"/>
                </a:solidFill>
              </a:rPr>
              <a:t> category of each forecast in the withheld decades to what was observed to come up with the following </a:t>
            </a:r>
            <a:r>
              <a:rPr lang="en-US" altLang="ja-JP" sz="1800" dirty="0" smtClean="0">
                <a:solidFill>
                  <a:srgbClr val="0000FF"/>
                </a:solidFill>
              </a:rPr>
              <a:t>10%</a:t>
            </a:r>
            <a:r>
              <a:rPr lang="en-US" altLang="ja-JP" sz="1800" dirty="0" smtClean="0">
                <a:solidFill>
                  <a:srgbClr val="0000FF"/>
                </a:solidFill>
              </a:rPr>
              <a:t>/50</a:t>
            </a:r>
            <a:r>
              <a:rPr lang="en-US" altLang="ja-JP" sz="1800" dirty="0" smtClean="0">
                <a:solidFill>
                  <a:srgbClr val="0000FF"/>
                </a:solidFill>
              </a:rPr>
              <a:t>%</a:t>
            </a:r>
            <a:r>
              <a:rPr lang="en-US" altLang="ja-JP" sz="1800" dirty="0" smtClean="0">
                <a:solidFill>
                  <a:srgbClr val="0000FF"/>
                </a:solidFill>
              </a:rPr>
              <a:t>/</a:t>
            </a:r>
            <a:r>
              <a:rPr lang="en-US" altLang="ja-JP" sz="1800" dirty="0" smtClean="0">
                <a:solidFill>
                  <a:srgbClr val="0000FF"/>
                </a:solidFill>
              </a:rPr>
              <a:t>90</a:t>
            </a:r>
            <a:r>
              <a:rPr lang="en-US" altLang="ja-JP" sz="1800" dirty="0" smtClean="0">
                <a:solidFill>
                  <a:srgbClr val="0000FF"/>
                </a:solidFill>
              </a:rPr>
              <a:t>%-ile forecasts versus observed (‘naturalized’) Water Year runoff [</a:t>
            </a:r>
            <a:r>
              <a:rPr lang="en-US" altLang="ja-JP" sz="1800" b="1" dirty="0" err="1" smtClean="0">
                <a:solidFill>
                  <a:srgbClr val="0000FF"/>
                </a:solidFill>
              </a:rPr>
              <a:t>Maf</a:t>
            </a:r>
            <a:r>
              <a:rPr lang="en-US" altLang="ja-JP" sz="1800" dirty="0" smtClean="0">
                <a:solidFill>
                  <a:srgbClr val="0000FF"/>
                </a:solidFill>
              </a:rPr>
              <a:t>] at Lees Ferry:</a:t>
            </a:r>
          </a:p>
          <a:p>
            <a:pPr lvl="4">
              <a:lnSpc>
                <a:spcPct val="75000"/>
              </a:lnSpc>
              <a:spcBef>
                <a:spcPct val="50000"/>
              </a:spcBef>
            </a:pPr>
            <a:r>
              <a:rPr lang="en-US" altLang="ja-JP" sz="1800" b="1" u="sng" dirty="0" smtClean="0">
                <a:solidFill>
                  <a:srgbClr val="0000FF"/>
                </a:solidFill>
                <a:ea typeface="ＭＳ Ｐゴシック" charset="-128"/>
                <a:cs typeface="ＭＳ Ｐゴシック" charset="-128"/>
              </a:rPr>
              <a:t>1951-2010	2011	</a:t>
            </a:r>
            <a:r>
              <a:rPr lang="en-US" altLang="ja-JP" sz="1800" b="1" u="sng" dirty="0" smtClean="0">
                <a:solidFill>
                  <a:srgbClr val="0000FF"/>
                </a:solidFill>
                <a:ea typeface="ＭＳ Ｐゴシック" charset="-128"/>
                <a:cs typeface="ＭＳ Ｐゴシック" charset="-128"/>
              </a:rPr>
              <a:t>	2012</a:t>
            </a:r>
            <a:endParaRPr lang="en-US" altLang="ja-JP" sz="1800" dirty="0" smtClean="0">
              <a:solidFill>
                <a:srgbClr val="0000FF"/>
              </a:solidFill>
              <a:ea typeface="ＭＳ Ｐゴシック" charset="-128"/>
              <a:cs typeface="ＭＳ Ｐゴシック" charset="-128"/>
            </a:endParaRPr>
          </a:p>
          <a:p>
            <a:pPr>
              <a:lnSpc>
                <a:spcPct val="75000"/>
              </a:lnSpc>
              <a:spcBef>
                <a:spcPct val="50000"/>
              </a:spcBef>
            </a:pPr>
            <a:r>
              <a:rPr lang="en-US" sz="1800" dirty="0" smtClean="0">
                <a:solidFill>
                  <a:srgbClr val="0000FF"/>
                </a:solidFill>
              </a:rPr>
              <a:t>10%-ile		  9.25	</a:t>
            </a:r>
            <a:r>
              <a:rPr lang="en-US" sz="1800" dirty="0" smtClean="0">
                <a:solidFill>
                  <a:srgbClr val="0000FF"/>
                </a:solidFill>
              </a:rPr>
              <a:t>	10.66		  9.79</a:t>
            </a:r>
          </a:p>
          <a:p>
            <a:pPr>
              <a:lnSpc>
                <a:spcPct val="75000"/>
              </a:lnSpc>
              <a:spcBef>
                <a:spcPct val="50000"/>
              </a:spcBef>
            </a:pPr>
            <a:r>
              <a:rPr lang="en-US" sz="1800" dirty="0" smtClean="0">
                <a:solidFill>
                  <a:srgbClr val="0000FF"/>
                </a:solidFill>
              </a:rPr>
              <a:t>50</a:t>
            </a:r>
            <a:r>
              <a:rPr lang="en-US" sz="1800" dirty="0" smtClean="0">
                <a:solidFill>
                  <a:srgbClr val="0000FF"/>
                </a:solidFill>
              </a:rPr>
              <a:t>%-ile		13.05	</a:t>
            </a:r>
            <a:r>
              <a:rPr lang="en-US" sz="1800" dirty="0" smtClean="0">
                <a:solidFill>
                  <a:srgbClr val="0000FF"/>
                </a:solidFill>
              </a:rPr>
              <a:t>	17.67		16.92</a:t>
            </a:r>
          </a:p>
          <a:p>
            <a:pPr>
              <a:lnSpc>
                <a:spcPct val="75000"/>
              </a:lnSpc>
              <a:spcBef>
                <a:spcPct val="50000"/>
              </a:spcBef>
            </a:pPr>
            <a:r>
              <a:rPr lang="en-US" sz="1800" dirty="0" smtClean="0">
                <a:solidFill>
                  <a:srgbClr val="0000FF"/>
                </a:solidFill>
              </a:rPr>
              <a:t>90</a:t>
            </a:r>
            <a:r>
              <a:rPr lang="en-US" sz="1800" dirty="0" smtClean="0">
                <a:solidFill>
                  <a:srgbClr val="0000FF"/>
                </a:solidFill>
              </a:rPr>
              <a:t>%-ile		20.90		22.59	</a:t>
            </a:r>
            <a:r>
              <a:rPr lang="en-US" sz="1800" dirty="0" smtClean="0">
                <a:solidFill>
                  <a:srgbClr val="0000FF"/>
                </a:solidFill>
              </a:rPr>
              <a:t>	21.19</a:t>
            </a:r>
          </a:p>
          <a:p>
            <a:pPr>
              <a:lnSpc>
                <a:spcPct val="75000"/>
              </a:lnSpc>
              <a:spcBef>
                <a:spcPct val="50000"/>
              </a:spcBef>
            </a:pPr>
            <a:endParaRPr lang="en-US" sz="1800" dirty="0" smtClean="0">
              <a:solidFill>
                <a:srgbClr val="0000FF"/>
              </a:solidFill>
            </a:endParaRPr>
          </a:p>
          <a:p>
            <a:pPr>
              <a:lnSpc>
                <a:spcPct val="75000"/>
              </a:lnSpc>
              <a:spcBef>
                <a:spcPct val="50000"/>
              </a:spcBef>
            </a:pPr>
            <a:r>
              <a:rPr lang="en-US" altLang="ja-JP" sz="1800" b="1" dirty="0" smtClean="0">
                <a:solidFill>
                  <a:srgbClr val="0000FF"/>
                </a:solidFill>
              </a:rPr>
              <a:t>2012 Runoff:  </a:t>
            </a:r>
            <a:r>
              <a:rPr lang="en-US" altLang="ja-JP" sz="1800" dirty="0" smtClean="0">
                <a:solidFill>
                  <a:srgbClr val="0000FF"/>
                </a:solidFill>
              </a:rPr>
              <a:t>	1.   Overall skill is</a:t>
            </a:r>
            <a:r>
              <a:rPr lang="en-US" altLang="ja-JP" sz="1800" dirty="0" smtClean="0">
                <a:solidFill>
                  <a:srgbClr val="0000FF"/>
                </a:solidFill>
              </a:rPr>
              <a:t> lower </a:t>
            </a:r>
            <a:r>
              <a:rPr lang="en-US" altLang="ja-JP" sz="1800" dirty="0" smtClean="0">
                <a:solidFill>
                  <a:srgbClr val="0000FF"/>
                </a:solidFill>
              </a:rPr>
              <a:t>for Year 2 forecasts than for Year </a:t>
            </a:r>
            <a:r>
              <a:rPr lang="en-US" altLang="ja-JP" sz="1800" dirty="0" smtClean="0">
                <a:solidFill>
                  <a:srgbClr val="0000FF"/>
                </a:solidFill>
              </a:rPr>
              <a:t>1, but 		      slightly higher than in December.</a:t>
            </a:r>
            <a:endParaRPr lang="en-US" altLang="ja-JP" sz="1800" dirty="0" smtClean="0">
              <a:solidFill>
                <a:srgbClr val="0000FF"/>
              </a:solidFill>
            </a:endParaRPr>
          </a:p>
          <a:p>
            <a:pPr>
              <a:lnSpc>
                <a:spcPct val="75000"/>
              </a:lnSpc>
              <a:spcBef>
                <a:spcPct val="50000"/>
              </a:spcBef>
            </a:pPr>
            <a:r>
              <a:rPr lang="en-US" sz="1800" dirty="0" smtClean="0">
                <a:solidFill>
                  <a:srgbClr val="0000FF"/>
                </a:solidFill>
              </a:rPr>
              <a:t>		2.   Outcome is</a:t>
            </a:r>
            <a:r>
              <a:rPr lang="en-US" sz="1800" dirty="0" smtClean="0">
                <a:solidFill>
                  <a:srgbClr val="0000FF"/>
                </a:solidFill>
              </a:rPr>
              <a:t> still much </a:t>
            </a:r>
            <a:r>
              <a:rPr lang="en-US" sz="1800" dirty="0" smtClean="0">
                <a:solidFill>
                  <a:srgbClr val="0000FF"/>
                </a:solidFill>
              </a:rPr>
              <a:t>closer to ‘normal’ than for 2011.</a:t>
            </a:r>
          </a:p>
          <a:p>
            <a:pPr>
              <a:lnSpc>
                <a:spcPct val="75000"/>
              </a:lnSpc>
              <a:spcBef>
                <a:spcPct val="50000"/>
              </a:spcBef>
            </a:pPr>
            <a:r>
              <a:rPr lang="en-US" sz="1800" dirty="0" smtClean="0">
                <a:solidFill>
                  <a:srgbClr val="0000FF"/>
                </a:solidFill>
              </a:rPr>
              <a:t>		3.   No explicit ‘2-yr’ La Niña information included, still a </a:t>
            </a:r>
            <a:r>
              <a:rPr lang="en-US" sz="1800" dirty="0" err="1" smtClean="0">
                <a:solidFill>
                  <a:srgbClr val="0000FF"/>
                </a:solidFill>
              </a:rPr>
              <a:t>dropoff</a:t>
            </a:r>
            <a:r>
              <a:rPr lang="en-US" sz="1800" dirty="0" smtClean="0">
                <a:solidFill>
                  <a:srgbClr val="0000FF"/>
                </a:solidFill>
              </a:rPr>
              <a:t> 		      from Year 1 (on the order of </a:t>
            </a:r>
            <a:r>
              <a:rPr lang="en-US" sz="1800" dirty="0" smtClean="0">
                <a:solidFill>
                  <a:srgbClr val="0000FF"/>
                </a:solidFill>
              </a:rPr>
              <a:t>1 </a:t>
            </a:r>
            <a:r>
              <a:rPr lang="en-US" sz="1800" dirty="0" err="1" smtClean="0">
                <a:solidFill>
                  <a:srgbClr val="0000FF"/>
                </a:solidFill>
              </a:rPr>
              <a:t>Maf</a:t>
            </a:r>
            <a:r>
              <a:rPr lang="en-US" sz="1800" dirty="0" smtClean="0">
                <a:solidFill>
                  <a:srgbClr val="0000FF"/>
                </a:solidFill>
              </a:rPr>
              <a:t>) in all %-</a:t>
            </a:r>
            <a:r>
              <a:rPr lang="en-US" sz="1800" dirty="0" err="1" smtClean="0">
                <a:solidFill>
                  <a:srgbClr val="0000FF"/>
                </a:solidFill>
              </a:rPr>
              <a:t>ile</a:t>
            </a:r>
            <a:r>
              <a:rPr lang="en-US" sz="1800" dirty="0" smtClean="0">
                <a:solidFill>
                  <a:srgbClr val="0000FF"/>
                </a:solidFill>
              </a:rPr>
              <a:t> categories.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E81800"/>
                </a:solidFill>
              </a:rPr>
              <a:t>Next steps</a:t>
            </a:r>
            <a:endParaRPr lang="en-US" sz="2800" b="1" dirty="0">
              <a:solidFill>
                <a:srgbClr val="E81800"/>
              </a:solidFill>
            </a:endParaRPr>
          </a:p>
        </p:txBody>
      </p:sp>
      <p:sp>
        <p:nvSpPr>
          <p:cNvPr id="24" name="Rectangle 23"/>
          <p:cNvSpPr/>
          <p:nvPr/>
        </p:nvSpPr>
        <p:spPr>
          <a:xfrm>
            <a:off x="457200" y="1447800"/>
            <a:ext cx="8229600" cy="3105978"/>
          </a:xfrm>
          <a:prstGeom prst="rect">
            <a:avLst/>
          </a:prstGeom>
        </p:spPr>
        <p:txBody>
          <a:bodyPr wrap="square" anchor="t">
            <a:spAutoFit/>
          </a:bodyPr>
          <a:lstStyle/>
          <a:p>
            <a:pPr>
              <a:lnSpc>
                <a:spcPct val="75000"/>
              </a:lnSpc>
              <a:spcBef>
                <a:spcPct val="50000"/>
              </a:spcBef>
            </a:pPr>
            <a:r>
              <a:rPr lang="en-US" sz="2000" b="1" dirty="0" smtClean="0"/>
              <a:t>New </a:t>
            </a:r>
            <a:r>
              <a:rPr lang="en-US" sz="2000" b="1" dirty="0" err="1" smtClean="0"/>
              <a:t>predictands</a:t>
            </a:r>
            <a:r>
              <a:rPr lang="en-US" sz="2000" b="1" dirty="0" smtClean="0"/>
              <a:t>:</a:t>
            </a:r>
            <a:r>
              <a:rPr lang="en-US" sz="2000" b="1" dirty="0" smtClean="0"/>
              <a:t>	</a:t>
            </a:r>
            <a:r>
              <a:rPr lang="en-US" sz="2000" b="1" dirty="0" err="1" smtClean="0"/>
              <a:t>streamflow</a:t>
            </a:r>
            <a:r>
              <a:rPr lang="en-US" sz="2000" b="1" dirty="0" smtClean="0"/>
              <a:t>, Colorado Basin climate divisions</a:t>
            </a:r>
          </a:p>
          <a:p>
            <a:pPr>
              <a:lnSpc>
                <a:spcPct val="75000"/>
              </a:lnSpc>
              <a:spcBef>
                <a:spcPct val="50000"/>
              </a:spcBef>
            </a:pPr>
            <a:endParaRPr lang="en-US" sz="2000" b="1" dirty="0" smtClean="0"/>
          </a:p>
          <a:p>
            <a:pPr>
              <a:lnSpc>
                <a:spcPct val="75000"/>
              </a:lnSpc>
              <a:spcBef>
                <a:spcPct val="50000"/>
              </a:spcBef>
            </a:pPr>
            <a:r>
              <a:rPr lang="en-US" sz="2000" b="1" dirty="0" smtClean="0"/>
              <a:t>New predictors:		snowpack</a:t>
            </a:r>
          </a:p>
          <a:p>
            <a:pPr>
              <a:lnSpc>
                <a:spcPct val="75000"/>
              </a:lnSpc>
              <a:spcBef>
                <a:spcPct val="50000"/>
              </a:spcBef>
            </a:pPr>
            <a:endParaRPr lang="en-US" sz="2000" b="1" dirty="0" smtClean="0"/>
          </a:p>
          <a:p>
            <a:pPr>
              <a:lnSpc>
                <a:spcPct val="75000"/>
              </a:lnSpc>
              <a:spcBef>
                <a:spcPct val="50000"/>
              </a:spcBef>
            </a:pPr>
            <a:r>
              <a:rPr lang="en-US" sz="2000" b="1" dirty="0" smtClean="0"/>
              <a:t>New timescales:		one to two+ years</a:t>
            </a:r>
          </a:p>
          <a:p>
            <a:pPr>
              <a:lnSpc>
                <a:spcPct val="75000"/>
              </a:lnSpc>
              <a:spcBef>
                <a:spcPct val="50000"/>
              </a:spcBef>
            </a:pPr>
            <a:endParaRPr lang="en-US" sz="2000" b="1" dirty="0" smtClean="0"/>
          </a:p>
          <a:p>
            <a:pPr>
              <a:lnSpc>
                <a:spcPct val="75000"/>
              </a:lnSpc>
              <a:spcBef>
                <a:spcPct val="50000"/>
              </a:spcBef>
            </a:pPr>
            <a:r>
              <a:rPr lang="en-US" sz="2000" b="1" i="1" dirty="0" smtClean="0"/>
              <a:t>Related topic: 		assessing influence of MPB epidemic on water 			yield in CO (efficiency of conversion from precipitation 			to runoff)</a:t>
            </a:r>
            <a:endParaRPr lang="en-US" sz="2000" b="1" i="1"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772400" cy="381000"/>
          </a:xfrm>
        </p:spPr>
        <p:txBody>
          <a:bodyPr/>
          <a:lstStyle/>
          <a:p>
            <a:pPr eaLnBrk="1" hangingPunct="1"/>
            <a:r>
              <a:rPr lang="en-US" sz="2800" b="1">
                <a:solidFill>
                  <a:srgbClr val="800080"/>
                </a:solidFill>
              </a:rPr>
              <a:t>ENSO Indices (1950-1979)</a:t>
            </a:r>
            <a:endParaRPr lang="en-US"/>
          </a:p>
        </p:txBody>
      </p:sp>
      <p:pic>
        <p:nvPicPr>
          <p:cNvPr id="5" name="Picture 4" descr="ENSOranks19501979.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4470" y="0"/>
            <a:ext cx="8875059" cy="6858000"/>
          </a:xfrm>
          <a:prstGeom prst="rect">
            <a:avLst/>
          </a:prstGeom>
          <a:solidFill>
            <a:schemeClr val="bg1"/>
          </a:solid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381000"/>
          </a:xfrm>
        </p:spPr>
        <p:txBody>
          <a:bodyPr/>
          <a:lstStyle/>
          <a:p>
            <a:pPr eaLnBrk="1" hangingPunct="1"/>
            <a:r>
              <a:rPr lang="en-US" sz="2800" b="1">
                <a:solidFill>
                  <a:srgbClr val="800080"/>
                </a:solidFill>
              </a:rPr>
              <a:t>ENSO Indices (1980-2009)</a:t>
            </a:r>
            <a:endParaRPr lang="en-US"/>
          </a:p>
        </p:txBody>
      </p:sp>
      <p:sp>
        <p:nvSpPr>
          <p:cNvPr id="32771" name="Text Box 6"/>
          <p:cNvSpPr txBox="1">
            <a:spLocks noChangeArrowheads="1"/>
          </p:cNvSpPr>
          <p:nvPr/>
        </p:nvSpPr>
        <p:spPr bwMode="auto">
          <a:xfrm>
            <a:off x="8839200" y="19050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5" name="Picture 4" descr="ENSOranks19802009.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4470" y="0"/>
            <a:ext cx="8875059" cy="6858000"/>
          </a:xfrm>
          <a:prstGeom prst="rect">
            <a:avLst/>
          </a:prstGeom>
          <a:solidFill>
            <a:schemeClr val="bg1"/>
          </a:solidFill>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381000"/>
          </a:xfrm>
        </p:spPr>
        <p:txBody>
          <a:bodyPr/>
          <a:lstStyle/>
          <a:p>
            <a:pPr eaLnBrk="1" hangingPunct="1"/>
            <a:r>
              <a:rPr lang="en-US" sz="2800" b="1">
                <a:solidFill>
                  <a:srgbClr val="800080"/>
                </a:solidFill>
              </a:rPr>
              <a:t>ENSO Indices (1980-2009)</a:t>
            </a:r>
            <a:endParaRPr lang="en-US"/>
          </a:p>
        </p:txBody>
      </p:sp>
      <p:sp>
        <p:nvSpPr>
          <p:cNvPr id="32771" name="Text Box 6"/>
          <p:cNvSpPr txBox="1">
            <a:spLocks noChangeArrowheads="1"/>
          </p:cNvSpPr>
          <p:nvPr/>
        </p:nvSpPr>
        <p:spPr bwMode="auto">
          <a:xfrm>
            <a:off x="8839200" y="19050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5" name="Picture 4" descr="ENSOranks19802009.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4470" y="0"/>
            <a:ext cx="8875059" cy="6858000"/>
          </a:xfrm>
          <a:prstGeom prst="rect">
            <a:avLst/>
          </a:prstGeom>
          <a:solidFill>
            <a:schemeClr val="bg1"/>
          </a:solidFill>
        </p:spPr>
      </p:pic>
      <p:sp>
        <p:nvSpPr>
          <p:cNvPr id="6" name="Oval 10"/>
          <p:cNvSpPr>
            <a:spLocks noChangeArrowheads="1"/>
          </p:cNvSpPr>
          <p:nvPr/>
        </p:nvSpPr>
        <p:spPr bwMode="auto">
          <a:xfrm>
            <a:off x="3276600" y="1408176"/>
            <a:ext cx="381000" cy="152400"/>
          </a:xfrm>
          <a:prstGeom prst="ellipse">
            <a:avLst/>
          </a:prstGeom>
          <a:noFill/>
          <a:ln w="19050">
            <a:solidFill>
              <a:srgbClr val="008000"/>
            </a:solidFill>
            <a:round/>
            <a:headEnd/>
            <a:tailEnd/>
          </a:ln>
        </p:spPr>
        <p:txBody>
          <a:bodyPr wrap="none" anchor="ctr">
            <a:prstTxWarp prst="textNoShape">
              <a:avLst/>
            </a:prstTxWarp>
          </a:bodyPr>
          <a:lstStyle/>
          <a:p>
            <a:endParaRPr lang="en-US"/>
          </a:p>
        </p:txBody>
      </p:sp>
      <p:sp>
        <p:nvSpPr>
          <p:cNvPr id="7" name="Oval 10"/>
          <p:cNvSpPr>
            <a:spLocks noChangeArrowheads="1"/>
          </p:cNvSpPr>
          <p:nvPr/>
        </p:nvSpPr>
        <p:spPr bwMode="auto">
          <a:xfrm>
            <a:off x="6934200" y="1408176"/>
            <a:ext cx="381000" cy="152400"/>
          </a:xfrm>
          <a:prstGeom prst="ellipse">
            <a:avLst/>
          </a:prstGeom>
          <a:noFill/>
          <a:ln w="19050">
            <a:solidFill>
              <a:srgbClr val="008000"/>
            </a:solidFill>
            <a:round/>
            <a:headEnd/>
            <a:tailEnd/>
          </a:ln>
        </p:spPr>
        <p:txBody>
          <a:bodyPr wrap="none" anchor="ctr">
            <a:prstTxWarp prst="textNoShape">
              <a:avLst/>
            </a:prstTxWarp>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96875" y="57150"/>
            <a:ext cx="8434388"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0">
                <a:solidFill>
                  <a:srgbClr val="0000FF"/>
                </a:solidFill>
                <a:latin typeface="Arial" charset="0"/>
              </a:rPr>
              <a:t>What are typical PDO impacts in Western U.S.?</a:t>
            </a:r>
            <a:endParaRPr lang="en-US" b="0" i="1">
              <a:solidFill>
                <a:srgbClr val="0000FF"/>
              </a:solidFill>
              <a:latin typeface="Arial" charset="0"/>
            </a:endParaRPr>
          </a:p>
        </p:txBody>
      </p:sp>
      <p:sp>
        <p:nvSpPr>
          <p:cNvPr id="35843" name="Text Box 3"/>
          <p:cNvSpPr txBox="1">
            <a:spLocks noChangeArrowheads="1"/>
          </p:cNvSpPr>
          <p:nvPr/>
        </p:nvSpPr>
        <p:spPr bwMode="auto">
          <a:xfrm>
            <a:off x="6096000" y="18288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5844" name="Text Box 4"/>
          <p:cNvSpPr txBox="1">
            <a:spLocks noChangeArrowheads="1"/>
          </p:cNvSpPr>
          <p:nvPr/>
        </p:nvSpPr>
        <p:spPr bwMode="auto">
          <a:xfrm>
            <a:off x="3581400" y="533400"/>
            <a:ext cx="5334000" cy="1616075"/>
          </a:xfrm>
          <a:prstGeom prst="rect">
            <a:avLst/>
          </a:prstGeom>
          <a:noFill/>
          <a:ln w="9525">
            <a:noFill/>
            <a:miter lim="800000"/>
            <a:headEnd/>
            <a:tailEnd/>
          </a:ln>
        </p:spPr>
        <p:txBody>
          <a:bodyPr>
            <a:prstTxWarp prst="textNoShape">
              <a:avLst/>
            </a:prstTxWarp>
            <a:spAutoFit/>
          </a:bodyPr>
          <a:lstStyle/>
          <a:p>
            <a:r>
              <a:rPr lang="en-US" sz="2000"/>
              <a:t>PDO vs. seasonal precipitation:</a:t>
            </a:r>
            <a:r>
              <a:rPr lang="en-US" sz="2000" b="0"/>
              <a:t> negative PDO is sligthly more favorable than La Niña for north-central CA (fall and winter), but overall correlations are weaker than for ENSO-relationships.</a:t>
            </a:r>
          </a:p>
        </p:txBody>
      </p:sp>
      <p:pic>
        <p:nvPicPr>
          <p:cNvPr id="35845" name="Picture 6"/>
          <p:cNvPicPr>
            <a:picLocks noChangeAspect="1" noChangeArrowheads="1"/>
          </p:cNvPicPr>
          <p:nvPr/>
        </p:nvPicPr>
        <p:blipFill>
          <a:blip r:embed="rId3"/>
          <a:srcRect l="7207" t="93044" r="14415"/>
          <a:stretch>
            <a:fillRect/>
          </a:stretch>
        </p:blipFill>
        <p:spPr bwMode="auto">
          <a:xfrm>
            <a:off x="0" y="6248400"/>
            <a:ext cx="3524250" cy="425450"/>
          </a:xfrm>
          <a:prstGeom prst="rect">
            <a:avLst/>
          </a:prstGeom>
          <a:noFill/>
          <a:ln w="9525">
            <a:noFill/>
            <a:miter lim="800000"/>
            <a:headEnd/>
            <a:tailEnd/>
          </a:ln>
        </p:spPr>
      </p:pic>
      <p:sp>
        <p:nvSpPr>
          <p:cNvPr id="35846" name="Text Box 9"/>
          <p:cNvSpPr txBox="1">
            <a:spLocks noChangeArrowheads="1"/>
          </p:cNvSpPr>
          <p:nvPr/>
        </p:nvSpPr>
        <p:spPr bwMode="auto">
          <a:xfrm>
            <a:off x="457200" y="4343400"/>
            <a:ext cx="1522413" cy="457200"/>
          </a:xfrm>
          <a:prstGeom prst="rect">
            <a:avLst/>
          </a:prstGeom>
          <a:noFill/>
          <a:ln w="9525">
            <a:noFill/>
            <a:miter lim="800000"/>
            <a:headEnd/>
            <a:tailEnd/>
          </a:ln>
        </p:spPr>
        <p:txBody>
          <a:bodyPr wrap="none">
            <a:prstTxWarp prst="textNoShape">
              <a:avLst/>
            </a:prstTxWarp>
            <a:spAutoFit/>
          </a:bodyPr>
          <a:lstStyle/>
          <a:p>
            <a:r>
              <a:rPr lang="en-US"/>
              <a:t>SEP-NOV</a:t>
            </a:r>
          </a:p>
        </p:txBody>
      </p:sp>
      <p:sp>
        <p:nvSpPr>
          <p:cNvPr id="35847" name="Rectangle 10"/>
          <p:cNvSpPr>
            <a:spLocks noChangeArrowheads="1"/>
          </p:cNvSpPr>
          <p:nvPr/>
        </p:nvSpPr>
        <p:spPr bwMode="auto">
          <a:xfrm>
            <a:off x="3886200" y="6019800"/>
            <a:ext cx="1522413" cy="457200"/>
          </a:xfrm>
          <a:prstGeom prst="rect">
            <a:avLst/>
          </a:prstGeom>
          <a:noFill/>
          <a:ln w="9525">
            <a:noFill/>
            <a:miter lim="800000"/>
            <a:headEnd/>
            <a:tailEnd/>
          </a:ln>
        </p:spPr>
        <p:txBody>
          <a:bodyPr wrap="none">
            <a:prstTxWarp prst="textNoShape">
              <a:avLst/>
            </a:prstTxWarp>
            <a:spAutoFit/>
          </a:bodyPr>
          <a:lstStyle/>
          <a:p>
            <a:r>
              <a:rPr lang="en-US"/>
              <a:t>DEC-FEB</a:t>
            </a:r>
          </a:p>
        </p:txBody>
      </p:sp>
      <p:sp>
        <p:nvSpPr>
          <p:cNvPr id="35848" name="Rectangle 11"/>
          <p:cNvSpPr>
            <a:spLocks noChangeArrowheads="1"/>
          </p:cNvSpPr>
          <p:nvPr/>
        </p:nvSpPr>
        <p:spPr bwMode="auto">
          <a:xfrm>
            <a:off x="6858000" y="2590800"/>
            <a:ext cx="1743075" cy="457200"/>
          </a:xfrm>
          <a:prstGeom prst="rect">
            <a:avLst/>
          </a:prstGeom>
          <a:noFill/>
          <a:ln w="9525">
            <a:noFill/>
            <a:miter lim="800000"/>
            <a:headEnd/>
            <a:tailEnd/>
          </a:ln>
        </p:spPr>
        <p:txBody>
          <a:bodyPr wrap="none">
            <a:prstTxWarp prst="textNoShape">
              <a:avLst/>
            </a:prstTxWarp>
            <a:spAutoFit/>
          </a:bodyPr>
          <a:lstStyle/>
          <a:p>
            <a:r>
              <a:rPr lang="en-US"/>
              <a:t>MAR-MAY</a:t>
            </a:r>
          </a:p>
        </p:txBody>
      </p:sp>
      <p:pic>
        <p:nvPicPr>
          <p:cNvPr id="35849" name="Picture 12"/>
          <p:cNvPicPr>
            <a:picLocks noChangeAspect="1" noChangeArrowheads="1"/>
          </p:cNvPicPr>
          <p:nvPr/>
        </p:nvPicPr>
        <p:blipFill>
          <a:blip r:embed="rId4"/>
          <a:srcRect l="5373" t="18608" r="35822" b="33231"/>
          <a:stretch>
            <a:fillRect/>
          </a:stretch>
        </p:blipFill>
        <p:spPr bwMode="auto">
          <a:xfrm>
            <a:off x="0" y="533400"/>
            <a:ext cx="3382963" cy="3733800"/>
          </a:xfrm>
          <a:prstGeom prst="rect">
            <a:avLst/>
          </a:prstGeom>
          <a:noFill/>
          <a:ln w="9525">
            <a:noFill/>
            <a:miter lim="800000"/>
            <a:headEnd/>
            <a:tailEnd/>
          </a:ln>
        </p:spPr>
      </p:pic>
      <p:pic>
        <p:nvPicPr>
          <p:cNvPr id="35850" name="Picture 13"/>
          <p:cNvPicPr>
            <a:picLocks noChangeAspect="1" noChangeArrowheads="1"/>
          </p:cNvPicPr>
          <p:nvPr/>
        </p:nvPicPr>
        <p:blipFill>
          <a:blip r:embed="rId5"/>
          <a:srcRect l="5392" t="18608" r="35950" b="33231"/>
          <a:stretch>
            <a:fillRect/>
          </a:stretch>
        </p:blipFill>
        <p:spPr bwMode="auto">
          <a:xfrm>
            <a:off x="2895600" y="2133600"/>
            <a:ext cx="3362325" cy="3733800"/>
          </a:xfrm>
          <a:prstGeom prst="rect">
            <a:avLst/>
          </a:prstGeom>
          <a:noFill/>
          <a:ln w="9525">
            <a:noFill/>
            <a:miter lim="800000"/>
            <a:headEnd/>
            <a:tailEnd/>
          </a:ln>
        </p:spPr>
      </p:pic>
      <p:pic>
        <p:nvPicPr>
          <p:cNvPr id="35851" name="Picture 14"/>
          <p:cNvPicPr>
            <a:picLocks noChangeAspect="1" noChangeArrowheads="1"/>
          </p:cNvPicPr>
          <p:nvPr/>
        </p:nvPicPr>
        <p:blipFill>
          <a:blip r:embed="rId6"/>
          <a:srcRect l="5354" t="18608" r="35693" b="33231"/>
          <a:stretch>
            <a:fillRect/>
          </a:stretch>
        </p:blipFill>
        <p:spPr bwMode="auto">
          <a:xfrm>
            <a:off x="5775325" y="3162300"/>
            <a:ext cx="3368675" cy="3695700"/>
          </a:xfrm>
          <a:prstGeom prst="rect">
            <a:avLst/>
          </a:prstGeom>
          <a:noFill/>
          <a:ln w="9525">
            <a:noFill/>
            <a:miter lim="800000"/>
            <a:headEnd/>
            <a:tailEnd/>
          </a:ln>
        </p:spPr>
      </p:pic>
      <p:sp>
        <p:nvSpPr>
          <p:cNvPr id="35852" name="Line 15"/>
          <p:cNvSpPr>
            <a:spLocks noChangeShapeType="1"/>
          </p:cNvSpPr>
          <p:nvPr/>
        </p:nvSpPr>
        <p:spPr bwMode="auto">
          <a:xfrm flipV="1">
            <a:off x="2286000" y="4114800"/>
            <a:ext cx="3048000" cy="914400"/>
          </a:xfrm>
          <a:prstGeom prst="line">
            <a:avLst/>
          </a:prstGeom>
          <a:noFill/>
          <a:ln w="25400">
            <a:solidFill>
              <a:srgbClr val="008000"/>
            </a:solidFill>
            <a:round/>
            <a:headEnd/>
            <a:tailEnd type="triangle" w="med" len="med"/>
          </a:ln>
        </p:spPr>
        <p:txBody>
          <a:bodyPr wrap="none" anchor="ctr">
            <a:prstTxWarp prst="textNoShape">
              <a:avLst/>
            </a:prstTxWarp>
          </a:bodyPr>
          <a:lstStyle/>
          <a:p>
            <a:endParaRPr lang="en-US"/>
          </a:p>
        </p:txBody>
      </p:sp>
      <p:sp>
        <p:nvSpPr>
          <p:cNvPr id="35853" name="Text Box 16"/>
          <p:cNvSpPr txBox="1">
            <a:spLocks noChangeArrowheads="1"/>
          </p:cNvSpPr>
          <p:nvPr/>
        </p:nvSpPr>
        <p:spPr bwMode="auto">
          <a:xfrm>
            <a:off x="365125" y="4814888"/>
            <a:ext cx="2454275" cy="1311275"/>
          </a:xfrm>
          <a:prstGeom prst="rect">
            <a:avLst/>
          </a:prstGeom>
          <a:noFill/>
          <a:ln w="9525">
            <a:noFill/>
            <a:miter lim="800000"/>
            <a:headEnd/>
            <a:tailEnd/>
          </a:ln>
        </p:spPr>
        <p:txBody>
          <a:bodyPr>
            <a:prstTxWarp prst="textNoShape">
              <a:avLst/>
            </a:prstTxWarp>
            <a:spAutoFit/>
          </a:bodyPr>
          <a:lstStyle/>
          <a:p>
            <a:r>
              <a:rPr lang="en-US" sz="2000">
                <a:solidFill>
                  <a:srgbClr val="008040"/>
                </a:solidFill>
              </a:rPr>
              <a:t>Upper Colorado basin prefers negative PDO phase during winter!</a:t>
            </a:r>
            <a:endParaRPr lang="en-US">
              <a:solidFill>
                <a:srgbClr val="00804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5" name="Picture 9" descr="G:\kw_pwr_pnt\NewFig.2.OND%.gif"/>
          <p:cNvPicPr>
            <a:picLocks noChangeAspect="1" noChangeArrowheads="1"/>
          </p:cNvPicPr>
          <p:nvPr/>
        </p:nvPicPr>
        <p:blipFill>
          <a:blip r:embed="rId2"/>
          <a:srcRect/>
          <a:stretch>
            <a:fillRect/>
          </a:stretch>
        </p:blipFill>
        <p:spPr bwMode="auto">
          <a:xfrm>
            <a:off x="152400" y="557213"/>
            <a:ext cx="4314825" cy="5743575"/>
          </a:xfrm>
          <a:prstGeom prst="rect">
            <a:avLst/>
          </a:prstGeom>
          <a:noFill/>
          <a:ln w="12700">
            <a:solidFill>
              <a:srgbClr val="000000"/>
            </a:solidFill>
            <a:miter lim="800000"/>
            <a:headEnd/>
            <a:tailEnd/>
          </a:ln>
        </p:spPr>
      </p:pic>
      <p:pic>
        <p:nvPicPr>
          <p:cNvPr id="6146" name="Picture 10" descr="G:\kw_pwr_pnt\NewFig.3.JFM%.gif"/>
          <p:cNvPicPr>
            <a:picLocks noChangeAspect="1" noChangeArrowheads="1"/>
          </p:cNvPicPr>
          <p:nvPr/>
        </p:nvPicPr>
        <p:blipFill>
          <a:blip r:embed="rId3"/>
          <a:srcRect/>
          <a:stretch>
            <a:fillRect/>
          </a:stretch>
        </p:blipFill>
        <p:spPr bwMode="auto">
          <a:xfrm>
            <a:off x="4648200" y="557213"/>
            <a:ext cx="4314825" cy="5743575"/>
          </a:xfrm>
          <a:prstGeom prst="rect">
            <a:avLst/>
          </a:prstGeom>
          <a:noFill/>
          <a:ln w="12700">
            <a:solidFill>
              <a:srgbClr val="000000"/>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685800"/>
          </a:xfrm>
        </p:spPr>
        <p:txBody>
          <a:bodyPr/>
          <a:lstStyle/>
          <a:p>
            <a:pPr eaLnBrk="1" hangingPunct="1"/>
            <a:r>
              <a:rPr lang="en-US" sz="2800" b="1">
                <a:solidFill>
                  <a:srgbClr val="800080"/>
                </a:solidFill>
              </a:rPr>
              <a:t>How should we monitor ENSO?</a:t>
            </a:r>
            <a:endParaRPr lang="en-US"/>
          </a:p>
        </p:txBody>
      </p:sp>
      <p:sp>
        <p:nvSpPr>
          <p:cNvPr id="26627" name="Text Box 5"/>
          <p:cNvSpPr txBox="1">
            <a:spLocks noChangeArrowheads="1"/>
          </p:cNvSpPr>
          <p:nvPr/>
        </p:nvSpPr>
        <p:spPr bwMode="auto">
          <a:xfrm>
            <a:off x="7010400" y="762000"/>
            <a:ext cx="2133600" cy="455509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1800" dirty="0">
                <a:solidFill>
                  <a:srgbClr val="0000FF"/>
                </a:solidFill>
              </a:rPr>
              <a:t>The </a:t>
            </a:r>
            <a:r>
              <a:rPr lang="en-US" altLang="ja-JP" sz="1800" dirty="0"/>
              <a:t>Multivariate ENSO Index</a:t>
            </a:r>
            <a:r>
              <a:rPr lang="en-US" altLang="ja-JP" sz="1800" dirty="0">
                <a:solidFill>
                  <a:srgbClr val="0000FF"/>
                </a:solidFill>
              </a:rPr>
              <a:t> was developed to summarize major components of ENSO system in a single index, using the first </a:t>
            </a:r>
            <a:r>
              <a:rPr lang="en-US" altLang="ja-JP" sz="1800" dirty="0" err="1">
                <a:solidFill>
                  <a:srgbClr val="0000FF"/>
                </a:solidFill>
              </a:rPr>
              <a:t>unrotated</a:t>
            </a:r>
            <a:r>
              <a:rPr lang="en-US" altLang="ja-JP" sz="1800" dirty="0">
                <a:solidFill>
                  <a:srgbClr val="0000FF"/>
                </a:solidFill>
              </a:rPr>
              <a:t> Principal Component of six atmosphere-ocean variables: SLP, zonal</a:t>
            </a:r>
            <a:r>
              <a:rPr lang="en-US" altLang="ja-JP" sz="1800" dirty="0" smtClean="0">
                <a:solidFill>
                  <a:srgbClr val="0000FF"/>
                </a:solidFill>
              </a:rPr>
              <a:t>&amp; </a:t>
            </a:r>
            <a:r>
              <a:rPr lang="en-US" altLang="ja-JP" sz="1800" dirty="0" err="1" smtClean="0">
                <a:solidFill>
                  <a:srgbClr val="0000FF"/>
                </a:solidFill>
              </a:rPr>
              <a:t>meridional</a:t>
            </a:r>
            <a:r>
              <a:rPr lang="en-US" altLang="ja-JP" sz="1800" dirty="0" smtClean="0">
                <a:solidFill>
                  <a:srgbClr val="0000FF"/>
                </a:solidFill>
              </a:rPr>
              <a:t> </a:t>
            </a:r>
            <a:r>
              <a:rPr lang="en-US" altLang="ja-JP" sz="1800" dirty="0">
                <a:solidFill>
                  <a:srgbClr val="0000FF"/>
                </a:solidFill>
              </a:rPr>
              <a:t>surface winds, SST, air temperature, and cloudiness.</a:t>
            </a:r>
            <a:r>
              <a:rPr lang="en-US" altLang="ja-JP" sz="2000" dirty="0">
                <a:solidFill>
                  <a:srgbClr val="0000FF"/>
                </a:solidFill>
              </a:rPr>
              <a:t> </a:t>
            </a:r>
            <a:endParaRPr lang="en-US" sz="2000" dirty="0">
              <a:solidFill>
                <a:srgbClr val="0000FF"/>
              </a:solidFill>
            </a:endParaRPr>
          </a:p>
        </p:txBody>
      </p:sp>
      <p:sp>
        <p:nvSpPr>
          <p:cNvPr id="26628" name="Text Box 7"/>
          <p:cNvSpPr txBox="1">
            <a:spLocks noChangeArrowheads="1"/>
          </p:cNvSpPr>
          <p:nvPr/>
        </p:nvSpPr>
        <p:spPr bwMode="auto">
          <a:xfrm>
            <a:off x="1066800" y="6224588"/>
            <a:ext cx="5930900" cy="396875"/>
          </a:xfrm>
          <a:prstGeom prst="rect">
            <a:avLst/>
          </a:prstGeom>
          <a:noFill/>
          <a:ln w="9525">
            <a:noFill/>
            <a:miter lim="800000"/>
            <a:headEnd/>
            <a:tailEnd/>
          </a:ln>
        </p:spPr>
        <p:txBody>
          <a:bodyPr wrap="none">
            <a:prstTxWarp prst="textNoShape">
              <a:avLst/>
            </a:prstTxWarp>
            <a:spAutoFit/>
          </a:bodyPr>
          <a:lstStyle/>
          <a:p>
            <a:r>
              <a:rPr lang="en-US" sz="2000" i="1">
                <a:solidFill>
                  <a:srgbClr val="800080"/>
                </a:solidFill>
              </a:rPr>
              <a:t>http://www.esrl.noaa.gov/psd/people/klaus.wolter/MEI/</a:t>
            </a:r>
            <a:endParaRPr lang="en-US" sz="2000" i="1">
              <a:solidFill>
                <a:srgbClr val="0000FF"/>
              </a:solidFill>
            </a:endParaRPr>
          </a:p>
        </p:txBody>
      </p:sp>
      <p:pic>
        <p:nvPicPr>
          <p:cNvPr id="6" name="Picture 5" descr="AUGSEP.loadings.png"/>
          <p:cNvPicPr>
            <a:picLocks noChangeAspect="1"/>
          </p:cNvPicPr>
          <p:nvPr/>
        </p:nvPicPr>
        <p:blipFill>
          <a:blip r:embed="rId3"/>
          <a:stretch>
            <a:fillRect/>
          </a:stretch>
        </p:blipFill>
        <p:spPr>
          <a:xfrm>
            <a:off x="0" y="685800"/>
            <a:ext cx="6781800" cy="511092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9" name="Picture 5" descr="G:\kw_pwr_pnt\NewFig.4.AMJ%.gif"/>
          <p:cNvPicPr>
            <a:picLocks noChangeAspect="1" noChangeArrowheads="1"/>
          </p:cNvPicPr>
          <p:nvPr/>
        </p:nvPicPr>
        <p:blipFill>
          <a:blip r:embed="rId2"/>
          <a:srcRect/>
          <a:stretch>
            <a:fillRect/>
          </a:stretch>
        </p:blipFill>
        <p:spPr bwMode="auto">
          <a:xfrm>
            <a:off x="152400" y="557213"/>
            <a:ext cx="4314825" cy="5743575"/>
          </a:xfrm>
          <a:prstGeom prst="rect">
            <a:avLst/>
          </a:prstGeom>
          <a:noFill/>
          <a:ln w="12700">
            <a:solidFill>
              <a:srgbClr val="000000"/>
            </a:solidFill>
            <a:miter lim="800000"/>
            <a:headEnd/>
            <a:tailEnd/>
          </a:ln>
        </p:spPr>
      </p:pic>
      <p:pic>
        <p:nvPicPr>
          <p:cNvPr id="7170" name="Picture 6" descr="G:\kw_pwr_pnt\NewFig.5.JAS%.gif"/>
          <p:cNvPicPr>
            <a:picLocks noChangeAspect="1" noChangeArrowheads="1"/>
          </p:cNvPicPr>
          <p:nvPr/>
        </p:nvPicPr>
        <p:blipFill>
          <a:blip r:embed="rId3"/>
          <a:srcRect/>
          <a:stretch>
            <a:fillRect/>
          </a:stretch>
        </p:blipFill>
        <p:spPr bwMode="auto">
          <a:xfrm>
            <a:off x="4724400" y="557213"/>
            <a:ext cx="4314825" cy="5743575"/>
          </a:xfrm>
          <a:prstGeom prst="rect">
            <a:avLst/>
          </a:prstGeom>
          <a:noFill/>
          <a:ln w="12700">
            <a:solidFill>
              <a:srgbClr val="000000"/>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838200"/>
            <a:ext cx="7772400" cy="1143000"/>
          </a:xfrm>
        </p:spPr>
        <p:txBody>
          <a:bodyPr/>
          <a:lstStyle/>
          <a:p>
            <a:pPr eaLnBrk="1" hangingPunct="1"/>
            <a:endParaRPr lang="en-US"/>
          </a:p>
        </p:txBody>
      </p:sp>
      <p:sp>
        <p:nvSpPr>
          <p:cNvPr id="22531" name="Rectangle 3"/>
          <p:cNvSpPr>
            <a:spLocks noGrp="1" noChangeArrowheads="1"/>
          </p:cNvSpPr>
          <p:nvPr>
            <p:ph type="body" sz="half" idx="2"/>
          </p:nvPr>
        </p:nvSpPr>
        <p:spPr>
          <a:xfrm>
            <a:off x="0" y="5715000"/>
            <a:ext cx="8610600" cy="990600"/>
          </a:xfrm>
        </p:spPr>
        <p:txBody>
          <a:bodyPr/>
          <a:lstStyle/>
          <a:p>
            <a:pPr eaLnBrk="1" hangingPunct="1">
              <a:buFontTx/>
              <a:buNone/>
            </a:pPr>
            <a:r>
              <a:rPr lang="en-US" sz="1800" b="1"/>
              <a:t> 	Big El Niño and La Niña event years stand out (97-98 and 98-99) in terms of skill levels as well as areal coverage (mostly in coastal and southern U.S.), but average skill is underwhelming, with no improvement over time.</a:t>
            </a:r>
          </a:p>
        </p:txBody>
      </p:sp>
      <p:pic>
        <p:nvPicPr>
          <p:cNvPr id="22532" name="Picture 4"/>
          <p:cNvPicPr>
            <a:picLocks noGrp="1" noChangeAspect="1" noChangeArrowheads="1"/>
          </p:cNvPicPr>
          <p:nvPr>
            <p:ph sz="half" idx="1"/>
          </p:nvPr>
        </p:nvPicPr>
        <p:blipFill>
          <a:blip r:embed="rId3"/>
          <a:srcRect l="4546" t="5882" r="4546" b="5882"/>
          <a:stretch>
            <a:fillRect/>
          </a:stretch>
        </p:blipFill>
        <p:spPr>
          <a:xfrm>
            <a:off x="609600" y="533400"/>
            <a:ext cx="7924800" cy="5186363"/>
          </a:xfrm>
        </p:spPr>
      </p:pic>
      <p:sp>
        <p:nvSpPr>
          <p:cNvPr id="22533" name="Text Box 5"/>
          <p:cNvSpPr txBox="1">
            <a:spLocks noChangeArrowheads="1"/>
          </p:cNvSpPr>
          <p:nvPr/>
        </p:nvSpPr>
        <p:spPr bwMode="auto">
          <a:xfrm>
            <a:off x="3413125" y="3824288"/>
            <a:ext cx="3540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E</a:t>
            </a:r>
            <a:endParaRPr lang="en-US" sz="2000" b="0"/>
          </a:p>
        </p:txBody>
      </p:sp>
      <p:sp>
        <p:nvSpPr>
          <p:cNvPr id="22534" name="Text Box 6"/>
          <p:cNvSpPr txBox="1">
            <a:spLocks noChangeArrowheads="1"/>
          </p:cNvSpPr>
          <p:nvPr/>
        </p:nvSpPr>
        <p:spPr bwMode="auto">
          <a:xfrm>
            <a:off x="6096000" y="3886200"/>
            <a:ext cx="3540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E</a:t>
            </a:r>
          </a:p>
        </p:txBody>
      </p:sp>
      <p:sp>
        <p:nvSpPr>
          <p:cNvPr id="22535" name="Text Box 7"/>
          <p:cNvSpPr txBox="1">
            <a:spLocks noChangeArrowheads="1"/>
          </p:cNvSpPr>
          <p:nvPr/>
        </p:nvSpPr>
        <p:spPr bwMode="auto">
          <a:xfrm>
            <a:off x="7162800" y="3886200"/>
            <a:ext cx="381000" cy="396875"/>
          </a:xfrm>
          <a:prstGeom prst="rect">
            <a:avLst/>
          </a:prstGeom>
          <a:noFill/>
          <a:ln w="9525">
            <a:noFill/>
            <a:miter lim="800000"/>
            <a:headEnd/>
            <a:tailEnd/>
          </a:ln>
        </p:spPr>
        <p:txBody>
          <a:bodyPr>
            <a:prstTxWarp prst="textNoShape">
              <a:avLst/>
            </a:prstTxWarp>
            <a:spAutoFit/>
          </a:bodyPr>
          <a:lstStyle/>
          <a:p>
            <a:r>
              <a:rPr lang="en-US" sz="2000" b="0">
                <a:solidFill>
                  <a:srgbClr val="FF0000"/>
                </a:solidFill>
              </a:rPr>
              <a:t>E</a:t>
            </a:r>
          </a:p>
        </p:txBody>
      </p:sp>
      <p:sp>
        <p:nvSpPr>
          <p:cNvPr id="22536" name="Text Box 8"/>
          <p:cNvSpPr txBox="1">
            <a:spLocks noChangeArrowheads="1"/>
          </p:cNvSpPr>
          <p:nvPr/>
        </p:nvSpPr>
        <p:spPr bwMode="auto">
          <a:xfrm>
            <a:off x="7696200" y="3886200"/>
            <a:ext cx="339725" cy="396875"/>
          </a:xfrm>
          <a:prstGeom prst="rect">
            <a:avLst/>
          </a:prstGeom>
          <a:noFill/>
          <a:ln w="9525">
            <a:noFill/>
            <a:miter lim="800000"/>
            <a:headEnd/>
            <a:tailEnd/>
          </a:ln>
        </p:spPr>
        <p:txBody>
          <a:bodyPr wrap="none">
            <a:prstTxWarp prst="textNoShape">
              <a:avLst/>
            </a:prstTxWarp>
            <a:spAutoFit/>
          </a:bodyPr>
          <a:lstStyle/>
          <a:p>
            <a:r>
              <a:rPr lang="en-US" sz="2000" b="0">
                <a:solidFill>
                  <a:schemeClr val="accent2"/>
                </a:solidFill>
              </a:rPr>
              <a:t>L</a:t>
            </a:r>
          </a:p>
        </p:txBody>
      </p:sp>
      <p:sp>
        <p:nvSpPr>
          <p:cNvPr id="22537" name="Text Box 9"/>
          <p:cNvSpPr txBox="1">
            <a:spLocks noChangeArrowheads="1"/>
          </p:cNvSpPr>
          <p:nvPr/>
        </p:nvSpPr>
        <p:spPr bwMode="auto">
          <a:xfrm>
            <a:off x="3962400" y="3886200"/>
            <a:ext cx="354013" cy="396875"/>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rPr>
              <a:t>L</a:t>
            </a:r>
          </a:p>
        </p:txBody>
      </p:sp>
      <p:sp>
        <p:nvSpPr>
          <p:cNvPr id="22538" name="Text Box 10"/>
          <p:cNvSpPr txBox="1">
            <a:spLocks noChangeArrowheads="1"/>
          </p:cNvSpPr>
          <p:nvPr/>
        </p:nvSpPr>
        <p:spPr bwMode="auto">
          <a:xfrm>
            <a:off x="4572000" y="3352800"/>
            <a:ext cx="354013" cy="396875"/>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rPr>
              <a:t>L</a:t>
            </a:r>
          </a:p>
        </p:txBody>
      </p:sp>
      <p:sp>
        <p:nvSpPr>
          <p:cNvPr id="22539" name="Text Box 11"/>
          <p:cNvSpPr txBox="1">
            <a:spLocks noChangeArrowheads="1"/>
          </p:cNvSpPr>
          <p:nvPr/>
        </p:nvSpPr>
        <p:spPr bwMode="auto">
          <a:xfrm>
            <a:off x="974725" y="41275"/>
            <a:ext cx="7250113" cy="457200"/>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CPC Seasonal Precipitation Forecast Skill (1995-2006)</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762000"/>
          </a:xfrm>
        </p:spPr>
        <p:txBody>
          <a:bodyPr/>
          <a:lstStyle/>
          <a:p>
            <a:pPr eaLnBrk="1" hangingPunct="1"/>
            <a:r>
              <a:rPr lang="en-US" sz="2800" b="1">
                <a:solidFill>
                  <a:schemeClr val="accent2"/>
                </a:solidFill>
              </a:rPr>
              <a:t>Assessment of teleconnection knowledge</a:t>
            </a:r>
            <a:endParaRPr lang="en-US"/>
          </a:p>
        </p:txBody>
      </p:sp>
      <p:sp>
        <p:nvSpPr>
          <p:cNvPr id="41987" name="Text Box 3"/>
          <p:cNvSpPr txBox="1">
            <a:spLocks noChangeArrowheads="1"/>
          </p:cNvSpPr>
          <p:nvPr/>
        </p:nvSpPr>
        <p:spPr bwMode="auto">
          <a:xfrm>
            <a:off x="152400" y="1044575"/>
            <a:ext cx="8991600" cy="3743325"/>
          </a:xfrm>
          <a:prstGeom prst="rect">
            <a:avLst/>
          </a:prstGeom>
          <a:noFill/>
          <a:ln w="9525">
            <a:noFill/>
            <a:miter lim="800000"/>
            <a:headEnd/>
            <a:tailEnd/>
          </a:ln>
        </p:spPr>
        <p:txBody>
          <a:bodyPr>
            <a:prstTxWarp prst="textNoShape">
              <a:avLst/>
            </a:prstTxWarp>
            <a:spAutoFit/>
          </a:bodyPr>
          <a:lstStyle/>
          <a:p>
            <a:r>
              <a:rPr lang="en-US">
                <a:solidFill>
                  <a:srgbClr val="000000"/>
                </a:solidFill>
              </a:rPr>
              <a:t>Dominance of ENSO in teleconnection research has dwarfed other efforts to unravel the workings of the planetary ‘climate machine’;</a:t>
            </a:r>
          </a:p>
          <a:p>
            <a:r>
              <a:rPr lang="en-US">
                <a:solidFill>
                  <a:srgbClr val="000000"/>
                </a:solidFill>
              </a:rPr>
              <a:t> </a:t>
            </a:r>
          </a:p>
          <a:p>
            <a:r>
              <a:rPr lang="en-US">
                <a:solidFill>
                  <a:srgbClr val="000000"/>
                </a:solidFill>
              </a:rPr>
              <a:t>Just because we don’t fully understand how and why certain teleconnections work does not mean that they don’t work, or that we can’t use them; in fact, even the reasonably well understood ENSO-complex is still good for surprises (low predictability); </a:t>
            </a:r>
          </a:p>
          <a:p>
            <a:endParaRPr lang="en-US">
              <a:solidFill>
                <a:srgbClr val="000000"/>
              </a:solidFill>
            </a:endParaRPr>
          </a:p>
          <a:p>
            <a:r>
              <a:rPr lang="en-US">
                <a:solidFill>
                  <a:srgbClr val="000000"/>
                </a:solidFill>
              </a:rPr>
              <a:t>Coupled models need to be trained to reproduce all major teleconnection patterns (better), not just ENSO.</a:t>
            </a:r>
            <a:endParaRPr lang="en-US" b="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685800"/>
          </a:xfrm>
        </p:spPr>
        <p:txBody>
          <a:bodyPr/>
          <a:lstStyle/>
          <a:p>
            <a:pPr eaLnBrk="1" hangingPunct="1"/>
            <a:r>
              <a:rPr lang="en-US" sz="2800" b="1">
                <a:solidFill>
                  <a:srgbClr val="800080"/>
                </a:solidFill>
              </a:rPr>
              <a:t>How should we monitor ENSO?</a:t>
            </a:r>
            <a:endParaRPr lang="en-US"/>
          </a:p>
        </p:txBody>
      </p:sp>
      <p:sp>
        <p:nvSpPr>
          <p:cNvPr id="28675" name="Text Box 3"/>
          <p:cNvSpPr txBox="1">
            <a:spLocks noChangeArrowheads="1"/>
          </p:cNvSpPr>
          <p:nvPr/>
        </p:nvSpPr>
        <p:spPr bwMode="auto">
          <a:xfrm>
            <a:off x="0" y="3962400"/>
            <a:ext cx="9144000" cy="20313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800" b="1" dirty="0"/>
              <a:t>In order to allow for the combination of six atmosphere-ocean variables, each field is normalized to have standardized units. The resulting combined MEI time series has varied from about -2 sigma (standard deviations) to +3, while the long-term mean value is zero</a:t>
            </a:r>
            <a:r>
              <a:rPr lang="en-US" altLang="ja-JP" sz="1800" b="1" dirty="0" smtClean="0"/>
              <a:t>. This index correlates highest with other ENSO indices during boreal winter (≥0.90 with Ni</a:t>
            </a:r>
            <a:r>
              <a:rPr lang="en-US" altLang="ja-JP" sz="1800" b="1" dirty="0" smtClean="0"/>
              <a:t>ño 3.4), but drops off during spring and summer (~0.7).  </a:t>
            </a:r>
            <a:r>
              <a:rPr lang="en-US" altLang="ja-JP" sz="1800" b="1" i="1" dirty="0" smtClean="0"/>
              <a:t>The MEI is the only ENSO index that is normalized for the season it monitors (Niño 3.4 standard deviations vary by a factor of two </a:t>
            </a:r>
            <a:r>
              <a:rPr lang="en-US" altLang="ja-JP" sz="1800" b="1" i="1" dirty="0" smtClean="0"/>
              <a:t>thru the annual cycle).</a:t>
            </a:r>
            <a:r>
              <a:rPr lang="en-US" altLang="ja-JP" sz="1800" b="1" i="1" dirty="0" smtClean="0"/>
              <a:t>  </a:t>
            </a:r>
            <a:endParaRPr lang="en-US" altLang="ja-JP" sz="1800" b="1" i="1" dirty="0"/>
          </a:p>
        </p:txBody>
      </p:sp>
      <p:sp>
        <p:nvSpPr>
          <p:cNvPr id="28676" name="Text Box 5"/>
          <p:cNvSpPr txBox="1">
            <a:spLocks noChangeArrowheads="1"/>
          </p:cNvSpPr>
          <p:nvPr/>
        </p:nvSpPr>
        <p:spPr bwMode="auto">
          <a:xfrm>
            <a:off x="1676400" y="6248400"/>
            <a:ext cx="6019800" cy="396875"/>
          </a:xfrm>
          <a:prstGeom prst="rect">
            <a:avLst/>
          </a:prstGeom>
          <a:noFill/>
          <a:ln w="9525">
            <a:noFill/>
            <a:miter lim="800000"/>
            <a:headEnd/>
            <a:tailEnd/>
          </a:ln>
        </p:spPr>
        <p:txBody>
          <a:bodyPr>
            <a:prstTxWarp prst="textNoShape">
              <a:avLst/>
            </a:prstTxWarp>
            <a:spAutoFit/>
          </a:bodyPr>
          <a:lstStyle/>
          <a:p>
            <a:r>
              <a:rPr lang="en-US" sz="2000" b="1" i="1" dirty="0">
                <a:solidFill>
                  <a:srgbClr val="800080"/>
                </a:solidFill>
              </a:rPr>
              <a:t>http://</a:t>
            </a:r>
            <a:r>
              <a:rPr lang="en-US" sz="2000" b="1" i="1" dirty="0" err="1">
                <a:solidFill>
                  <a:srgbClr val="800080"/>
                </a:solidFill>
              </a:rPr>
              <a:t>www.esrl.noaa.gov/psd/people/klaus.wolter/MEI</a:t>
            </a:r>
            <a:r>
              <a:rPr lang="en-US" sz="2000" i="1" dirty="0">
                <a:solidFill>
                  <a:srgbClr val="800080"/>
                </a:solidFill>
              </a:rPr>
              <a:t>/</a:t>
            </a:r>
          </a:p>
        </p:txBody>
      </p:sp>
      <p:pic>
        <p:nvPicPr>
          <p:cNvPr id="7" name="Picture 6" descr="ts.gif"/>
          <p:cNvPicPr>
            <a:picLocks noChangeAspect="1"/>
          </p:cNvPicPr>
          <p:nvPr/>
        </p:nvPicPr>
        <p:blipFill>
          <a:blip r:embed="rId3"/>
          <a:stretch>
            <a:fillRect/>
          </a:stretch>
        </p:blipFill>
        <p:spPr>
          <a:xfrm>
            <a:off x="0" y="609600"/>
            <a:ext cx="9093200" cy="2832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96875" y="57150"/>
            <a:ext cx="8434388"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b="0" dirty="0">
                <a:solidFill>
                  <a:srgbClr val="0000FF"/>
                </a:solidFill>
                <a:latin typeface="Arial" charset="0"/>
              </a:rPr>
              <a:t>What are typical ENSO impacts in Western U.S.?</a:t>
            </a:r>
            <a:endParaRPr lang="en-US" sz="2400" b="0" i="1" dirty="0">
              <a:solidFill>
                <a:srgbClr val="0000FF"/>
              </a:solidFill>
              <a:latin typeface="Arial" charset="0"/>
            </a:endParaRPr>
          </a:p>
        </p:txBody>
      </p:sp>
      <p:sp>
        <p:nvSpPr>
          <p:cNvPr id="33795" name="Text Box 3"/>
          <p:cNvSpPr txBox="1">
            <a:spLocks noChangeArrowheads="1"/>
          </p:cNvSpPr>
          <p:nvPr/>
        </p:nvSpPr>
        <p:spPr bwMode="auto">
          <a:xfrm>
            <a:off x="6096000" y="18288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3796" name="Text Box 4"/>
          <p:cNvSpPr txBox="1">
            <a:spLocks noChangeArrowheads="1"/>
          </p:cNvSpPr>
          <p:nvPr/>
        </p:nvSpPr>
        <p:spPr bwMode="auto">
          <a:xfrm>
            <a:off x="3581400" y="533400"/>
            <a:ext cx="5334000" cy="1323439"/>
          </a:xfrm>
          <a:prstGeom prst="rect">
            <a:avLst/>
          </a:prstGeom>
          <a:noFill/>
          <a:ln w="9525">
            <a:noFill/>
            <a:miter lim="800000"/>
            <a:headEnd/>
            <a:tailEnd/>
          </a:ln>
        </p:spPr>
        <p:txBody>
          <a:bodyPr>
            <a:prstTxWarp prst="textNoShape">
              <a:avLst/>
            </a:prstTxWarp>
            <a:spAutoFit/>
          </a:bodyPr>
          <a:lstStyle/>
          <a:p>
            <a:r>
              <a:rPr lang="en-US" sz="2000" i="1" dirty="0"/>
              <a:t>MEI vs. seasonal precipitation:</a:t>
            </a:r>
            <a:r>
              <a:rPr lang="en-US" sz="2000" b="0" i="1" dirty="0" smtClean="0"/>
              <a:t> Upper Colorado basin tends to be dry with </a:t>
            </a:r>
            <a:r>
              <a:rPr lang="en-US" sz="2000" b="1" i="1" dirty="0" smtClean="0"/>
              <a:t>La Ni</a:t>
            </a:r>
            <a:r>
              <a:rPr lang="en-US" sz="2000" b="1" i="1" dirty="0" smtClean="0"/>
              <a:t>ña </a:t>
            </a:r>
            <a:r>
              <a:rPr lang="en-US" sz="2000" b="0" i="1" dirty="0" smtClean="0"/>
              <a:t>in fall and spring, but </a:t>
            </a:r>
            <a:r>
              <a:rPr lang="en-US" sz="2000" b="1" i="1" dirty="0" smtClean="0"/>
              <a:t>WET in winter</a:t>
            </a:r>
            <a:r>
              <a:rPr lang="en-US" sz="2000" b="0" i="1" dirty="0" smtClean="0"/>
              <a:t>, </a:t>
            </a:r>
            <a:r>
              <a:rPr lang="en-US" sz="2000" b="0" i="1" u="sng" dirty="0" smtClean="0"/>
              <a:t>especially at higher elevations of northern Colorado</a:t>
            </a:r>
            <a:r>
              <a:rPr lang="en-US" sz="2000" b="0" i="1" dirty="0" smtClean="0"/>
              <a:t>!</a:t>
            </a:r>
            <a:endParaRPr lang="en-US" sz="2000" b="0" i="1" dirty="0"/>
          </a:p>
        </p:txBody>
      </p:sp>
      <p:pic>
        <p:nvPicPr>
          <p:cNvPr id="33797" name="Picture 6"/>
          <p:cNvPicPr>
            <a:picLocks noChangeAspect="1" noChangeArrowheads="1"/>
          </p:cNvPicPr>
          <p:nvPr/>
        </p:nvPicPr>
        <p:blipFill>
          <a:blip r:embed="rId3"/>
          <a:srcRect l="5405" t="18608" r="36037" b="33231"/>
          <a:stretch>
            <a:fillRect/>
          </a:stretch>
        </p:blipFill>
        <p:spPr bwMode="auto">
          <a:xfrm>
            <a:off x="0" y="533400"/>
            <a:ext cx="3348038" cy="3733800"/>
          </a:xfrm>
          <a:prstGeom prst="rect">
            <a:avLst/>
          </a:prstGeom>
          <a:noFill/>
          <a:ln w="9525">
            <a:noFill/>
            <a:miter lim="800000"/>
            <a:headEnd/>
            <a:tailEnd/>
          </a:ln>
        </p:spPr>
      </p:pic>
      <p:pic>
        <p:nvPicPr>
          <p:cNvPr id="33798" name="Picture 7"/>
          <p:cNvPicPr>
            <a:picLocks noChangeAspect="1" noChangeArrowheads="1"/>
          </p:cNvPicPr>
          <p:nvPr/>
        </p:nvPicPr>
        <p:blipFill>
          <a:blip r:embed="rId3"/>
          <a:srcRect l="7207" t="93044" r="14415"/>
          <a:stretch>
            <a:fillRect/>
          </a:stretch>
        </p:blipFill>
        <p:spPr bwMode="auto">
          <a:xfrm>
            <a:off x="2514600" y="6019800"/>
            <a:ext cx="3524250" cy="425450"/>
          </a:xfrm>
          <a:prstGeom prst="rect">
            <a:avLst/>
          </a:prstGeom>
          <a:noFill/>
          <a:ln w="9525">
            <a:noFill/>
            <a:miter lim="800000"/>
            <a:headEnd/>
            <a:tailEnd/>
          </a:ln>
        </p:spPr>
      </p:pic>
      <p:pic>
        <p:nvPicPr>
          <p:cNvPr id="33799" name="Picture 8"/>
          <p:cNvPicPr>
            <a:picLocks noChangeAspect="1" noChangeArrowheads="1"/>
          </p:cNvPicPr>
          <p:nvPr/>
        </p:nvPicPr>
        <p:blipFill>
          <a:blip r:embed="rId4"/>
          <a:srcRect l="5424" t="18608" r="36166" b="33231"/>
          <a:stretch>
            <a:fillRect/>
          </a:stretch>
        </p:blipFill>
        <p:spPr bwMode="auto">
          <a:xfrm>
            <a:off x="3048000" y="2133600"/>
            <a:ext cx="3325813" cy="3733800"/>
          </a:xfrm>
          <a:prstGeom prst="rect">
            <a:avLst/>
          </a:prstGeom>
          <a:noFill/>
          <a:ln w="9525">
            <a:noFill/>
            <a:miter lim="800000"/>
            <a:headEnd/>
            <a:tailEnd/>
          </a:ln>
        </p:spPr>
      </p:pic>
      <p:pic>
        <p:nvPicPr>
          <p:cNvPr id="33800" name="Picture 10"/>
          <p:cNvPicPr>
            <a:picLocks noChangeAspect="1" noChangeArrowheads="1"/>
          </p:cNvPicPr>
          <p:nvPr/>
        </p:nvPicPr>
        <p:blipFill>
          <a:blip r:embed="rId5"/>
          <a:srcRect l="5383" t="18608" r="40371" b="33231"/>
          <a:stretch>
            <a:fillRect/>
          </a:stretch>
        </p:blipFill>
        <p:spPr bwMode="auto">
          <a:xfrm>
            <a:off x="6060480" y="3162300"/>
            <a:ext cx="3083520" cy="3695700"/>
          </a:xfrm>
          <a:prstGeom prst="rect">
            <a:avLst/>
          </a:prstGeom>
          <a:noFill/>
          <a:ln w="9525">
            <a:noFill/>
            <a:miter lim="800000"/>
            <a:headEnd/>
            <a:tailEnd/>
          </a:ln>
        </p:spPr>
      </p:pic>
      <p:sp>
        <p:nvSpPr>
          <p:cNvPr id="33801" name="Text Box 11"/>
          <p:cNvSpPr txBox="1">
            <a:spLocks noChangeArrowheads="1"/>
          </p:cNvSpPr>
          <p:nvPr/>
        </p:nvSpPr>
        <p:spPr bwMode="auto">
          <a:xfrm>
            <a:off x="1676400" y="457200"/>
            <a:ext cx="1095172" cy="338554"/>
          </a:xfrm>
          <a:prstGeom prst="rect">
            <a:avLst/>
          </a:prstGeom>
          <a:noFill/>
          <a:ln w="9525">
            <a:noFill/>
            <a:miter lim="800000"/>
            <a:headEnd/>
            <a:tailEnd/>
          </a:ln>
        </p:spPr>
        <p:txBody>
          <a:bodyPr wrap="none">
            <a:prstTxWarp prst="textNoShape">
              <a:avLst/>
            </a:prstTxWarp>
            <a:spAutoFit/>
          </a:bodyPr>
          <a:lstStyle/>
          <a:p>
            <a:r>
              <a:rPr lang="en-US" b="1" dirty="0"/>
              <a:t>SEP-NOV</a:t>
            </a:r>
          </a:p>
        </p:txBody>
      </p:sp>
      <p:sp>
        <p:nvSpPr>
          <p:cNvPr id="33802" name="Rectangle 12"/>
          <p:cNvSpPr>
            <a:spLocks noChangeArrowheads="1"/>
          </p:cNvSpPr>
          <p:nvPr/>
        </p:nvSpPr>
        <p:spPr bwMode="auto">
          <a:xfrm>
            <a:off x="4648200" y="2057400"/>
            <a:ext cx="1143000" cy="338554"/>
          </a:xfrm>
          <a:prstGeom prst="rect">
            <a:avLst/>
          </a:prstGeom>
          <a:noFill/>
          <a:ln w="9525">
            <a:noFill/>
            <a:miter lim="800000"/>
            <a:headEnd/>
            <a:tailEnd/>
          </a:ln>
        </p:spPr>
        <p:txBody>
          <a:bodyPr wrap="square">
            <a:prstTxWarp prst="textNoShape">
              <a:avLst/>
            </a:prstTxWarp>
            <a:spAutoFit/>
          </a:bodyPr>
          <a:lstStyle/>
          <a:p>
            <a:r>
              <a:rPr lang="en-US" b="1" dirty="0"/>
              <a:t>DEC-FEB</a:t>
            </a:r>
          </a:p>
        </p:txBody>
      </p:sp>
      <p:sp>
        <p:nvSpPr>
          <p:cNvPr id="33803" name="Rectangle 13"/>
          <p:cNvSpPr>
            <a:spLocks noChangeArrowheads="1"/>
          </p:cNvSpPr>
          <p:nvPr/>
        </p:nvSpPr>
        <p:spPr bwMode="auto">
          <a:xfrm>
            <a:off x="7543800" y="3048000"/>
            <a:ext cx="1206580" cy="338554"/>
          </a:xfrm>
          <a:prstGeom prst="rect">
            <a:avLst/>
          </a:prstGeom>
          <a:noFill/>
          <a:ln w="9525">
            <a:noFill/>
            <a:miter lim="800000"/>
            <a:headEnd/>
            <a:tailEnd/>
          </a:ln>
        </p:spPr>
        <p:txBody>
          <a:bodyPr wrap="none">
            <a:prstTxWarp prst="textNoShape">
              <a:avLst/>
            </a:prstTxWarp>
            <a:spAutoFit/>
          </a:bodyPr>
          <a:lstStyle/>
          <a:p>
            <a:r>
              <a:rPr lang="en-US" b="1" dirty="0"/>
              <a:t>MAR-MAY</a:t>
            </a:r>
          </a:p>
        </p:txBody>
      </p:sp>
      <p:sp>
        <p:nvSpPr>
          <p:cNvPr id="14" name="Oval 5"/>
          <p:cNvSpPr>
            <a:spLocks noChangeArrowheads="1"/>
          </p:cNvSpPr>
          <p:nvPr/>
        </p:nvSpPr>
        <p:spPr bwMode="auto">
          <a:xfrm>
            <a:off x="5257800" y="3581400"/>
            <a:ext cx="609600" cy="914400"/>
          </a:xfrm>
          <a:prstGeom prst="ellipse">
            <a:avLst/>
          </a:prstGeom>
          <a:solidFill>
            <a:schemeClr val="accent1">
              <a:alpha val="0"/>
            </a:schemeClr>
          </a:solidFill>
          <a:ln w="38100">
            <a:solidFill>
              <a:srgbClr val="008000"/>
            </a:solidFill>
            <a:round/>
            <a:headEnd/>
            <a:tailEnd/>
          </a:ln>
        </p:spPr>
        <p:txBody>
          <a:bodyPr wrap="none" anchor="ctr">
            <a:prstTxWarp prst="textNoShape">
              <a:avLst/>
            </a:prstTxWarp>
          </a:bodyPr>
          <a:lstStyle/>
          <a:p>
            <a:endParaRPr lang="en-US"/>
          </a:p>
        </p:txBody>
      </p:sp>
      <p:sp>
        <p:nvSpPr>
          <p:cNvPr id="15" name="Rectangle 14"/>
          <p:cNvSpPr/>
          <p:nvPr/>
        </p:nvSpPr>
        <p:spPr>
          <a:xfrm>
            <a:off x="0" y="4572000"/>
            <a:ext cx="3124200" cy="1938992"/>
          </a:xfrm>
          <a:prstGeom prst="rect">
            <a:avLst/>
          </a:prstGeom>
        </p:spPr>
        <p:txBody>
          <a:bodyPr wrap="square">
            <a:spAutoFit/>
          </a:bodyPr>
          <a:lstStyle/>
          <a:p>
            <a:r>
              <a:rPr lang="en-US" sz="2400" b="1" i="1" dirty="0" smtClean="0">
                <a:solidFill>
                  <a:srgbClr val="008000"/>
                </a:solidFill>
              </a:rPr>
              <a:t>ENSO signal is not weak in Upper Colorado, just spatially and seasonally variable!</a:t>
            </a:r>
            <a:endParaRPr lang="en-US" sz="2400" b="1" dirty="0">
              <a:solidFill>
                <a:srgbClr val="008000"/>
              </a:solidFill>
            </a:endParaRPr>
          </a:p>
        </p:txBody>
      </p:sp>
      <p:sp>
        <p:nvSpPr>
          <p:cNvPr id="16" name="Line 10"/>
          <p:cNvSpPr>
            <a:spLocks noChangeShapeType="1"/>
          </p:cNvSpPr>
          <p:nvPr/>
        </p:nvSpPr>
        <p:spPr bwMode="auto">
          <a:xfrm>
            <a:off x="5334000" y="1524000"/>
            <a:ext cx="152400" cy="22098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4343400"/>
            <a:ext cx="3048000" cy="2514600"/>
          </a:xfrm>
        </p:spPr>
        <p:txBody>
          <a:bodyPr/>
          <a:lstStyle/>
          <a:p>
            <a:pPr algn="l" eaLnBrk="1" hangingPunct="1"/>
            <a:r>
              <a:rPr lang="en-US" altLang="ja-JP" sz="1800" b="1" dirty="0" smtClean="0">
                <a:solidFill>
                  <a:schemeClr val="tx1"/>
                </a:solidFill>
              </a:rPr>
              <a:t>Individual spring months show typically dry behavior in March (top left), May (middle), and June (bottom right) in the wake of a La Niña winter, while April (top right) is another story, most recently in 1999.</a:t>
            </a:r>
            <a:endParaRPr lang="en-US" sz="1800" dirty="0"/>
          </a:p>
        </p:txBody>
      </p:sp>
      <p:sp>
        <p:nvSpPr>
          <p:cNvPr id="2" name="Rectangle 1"/>
          <p:cNvSpPr/>
          <p:nvPr/>
        </p:nvSpPr>
        <p:spPr>
          <a:xfrm>
            <a:off x="685800" y="33627"/>
            <a:ext cx="2989721" cy="584776"/>
          </a:xfrm>
          <a:prstGeom prst="rect">
            <a:avLst/>
          </a:prstGeom>
        </p:spPr>
        <p:txBody>
          <a:bodyPr wrap="none">
            <a:spAutoFit/>
          </a:bodyPr>
          <a:lstStyle/>
          <a:p>
            <a:r>
              <a:rPr lang="en-US" sz="3200" b="1" dirty="0" smtClean="0">
                <a:solidFill>
                  <a:srgbClr val="800080"/>
                </a:solidFill>
              </a:rPr>
              <a:t>La Niña springs</a:t>
            </a:r>
            <a:endParaRPr lang="en-US" sz="3200" dirty="0"/>
          </a:p>
        </p:txBody>
      </p:sp>
      <p:pic>
        <p:nvPicPr>
          <p:cNvPr id="4" name="Picture 3" descr="MAR.11L.P.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685800"/>
            <a:ext cx="3962400" cy="3587015"/>
          </a:xfrm>
          <a:prstGeom prst="rect">
            <a:avLst/>
          </a:prstGeom>
        </p:spPr>
      </p:pic>
      <p:pic>
        <p:nvPicPr>
          <p:cNvPr id="7" name="Picture 6" descr="April.11LaNiña.png"/>
          <p:cNvPicPr>
            <a:picLocks noChangeAspect="1"/>
          </p:cNvPicPr>
          <p:nvPr/>
        </p:nvPicPr>
        <p:blipFill>
          <a:blip r:embed="rId4"/>
          <a:stretch>
            <a:fillRect/>
          </a:stretch>
        </p:blipFill>
        <p:spPr>
          <a:xfrm>
            <a:off x="5187803" y="0"/>
            <a:ext cx="3956197" cy="3581400"/>
          </a:xfrm>
          <a:prstGeom prst="rect">
            <a:avLst/>
          </a:prstGeom>
        </p:spPr>
      </p:pic>
      <p:pic>
        <p:nvPicPr>
          <p:cNvPr id="8" name="Picture 7" descr="May.11LaNiña.png"/>
          <p:cNvPicPr>
            <a:picLocks noChangeAspect="1"/>
          </p:cNvPicPr>
          <p:nvPr/>
        </p:nvPicPr>
        <p:blipFill>
          <a:blip r:embed="rId5"/>
          <a:stretch>
            <a:fillRect/>
          </a:stretch>
        </p:blipFill>
        <p:spPr>
          <a:xfrm>
            <a:off x="2819400" y="2133600"/>
            <a:ext cx="3962400" cy="3587014"/>
          </a:xfrm>
          <a:prstGeom prst="rect">
            <a:avLst/>
          </a:prstGeom>
        </p:spPr>
      </p:pic>
      <p:pic>
        <p:nvPicPr>
          <p:cNvPr id="9" name="Picture 8" descr="June.11LaNiña.png"/>
          <p:cNvPicPr>
            <a:picLocks noChangeAspect="1"/>
          </p:cNvPicPr>
          <p:nvPr/>
        </p:nvPicPr>
        <p:blipFill>
          <a:blip r:embed="rId6"/>
          <a:stretch>
            <a:fillRect/>
          </a:stretch>
        </p:blipFill>
        <p:spPr>
          <a:xfrm>
            <a:off x="5187802" y="3276600"/>
            <a:ext cx="3956198" cy="3581400"/>
          </a:xfrm>
          <a:prstGeom prst="rect">
            <a:avLst/>
          </a:prstGeom>
        </p:spPr>
      </p:pic>
      <p:sp>
        <p:nvSpPr>
          <p:cNvPr id="10" name="Oval 27"/>
          <p:cNvSpPr>
            <a:spLocks noChangeArrowheads="1"/>
          </p:cNvSpPr>
          <p:nvPr/>
        </p:nvSpPr>
        <p:spPr bwMode="auto">
          <a:xfrm>
            <a:off x="6172200" y="1219200"/>
            <a:ext cx="762000" cy="838200"/>
          </a:xfrm>
          <a:prstGeom prst="ellipse">
            <a:avLst/>
          </a:prstGeom>
          <a:solidFill>
            <a:srgbClr val="FF0000">
              <a:alpha val="0"/>
            </a:srgbClr>
          </a:solidFill>
          <a:ln w="25400">
            <a:solidFill>
              <a:srgbClr val="FF0000"/>
            </a:solidFill>
            <a:round/>
            <a:headEnd/>
            <a:tailEnd/>
          </a:ln>
        </p:spPr>
        <p:txBody>
          <a:bodyPr wrap="none" anchor="ctr">
            <a:prstTxWarp prst="textNoShape">
              <a:avLst/>
            </a:prstTxWarp>
          </a:bodyPr>
          <a:lstStyle/>
          <a:p>
            <a:endParaRPr lang="en-US"/>
          </a:p>
        </p:txBody>
      </p:sp>
      <p:sp>
        <p:nvSpPr>
          <p:cNvPr id="13" name="Oval 27"/>
          <p:cNvSpPr>
            <a:spLocks noChangeArrowheads="1"/>
          </p:cNvSpPr>
          <p:nvPr/>
        </p:nvSpPr>
        <p:spPr bwMode="auto">
          <a:xfrm>
            <a:off x="990600" y="1981200"/>
            <a:ext cx="762000" cy="838200"/>
          </a:xfrm>
          <a:prstGeom prst="ellipse">
            <a:avLst/>
          </a:prstGeom>
          <a:solidFill>
            <a:srgbClr val="FF0000">
              <a:alpha val="0"/>
            </a:srgbClr>
          </a:solidFill>
          <a:ln w="25400">
            <a:solidFill>
              <a:srgbClr val="008000"/>
            </a:solidFill>
            <a:round/>
            <a:headEnd/>
            <a:tailEnd/>
          </a:ln>
        </p:spPr>
        <p:txBody>
          <a:bodyPr wrap="none" anchor="ctr">
            <a:prstTxWarp prst="textNoShape">
              <a:avLst/>
            </a:prstTxWarp>
          </a:bodyPr>
          <a:lstStyle/>
          <a:p>
            <a:endParaRPr lang="en-US"/>
          </a:p>
        </p:txBody>
      </p:sp>
      <p:sp>
        <p:nvSpPr>
          <p:cNvPr id="14" name="Line 10"/>
          <p:cNvSpPr>
            <a:spLocks noChangeShapeType="1"/>
          </p:cNvSpPr>
          <p:nvPr/>
        </p:nvSpPr>
        <p:spPr bwMode="auto">
          <a:xfrm flipV="1">
            <a:off x="582706" y="3124200"/>
            <a:ext cx="560293" cy="19812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5" name="Oval 27"/>
          <p:cNvSpPr>
            <a:spLocks noChangeArrowheads="1"/>
          </p:cNvSpPr>
          <p:nvPr/>
        </p:nvSpPr>
        <p:spPr bwMode="auto">
          <a:xfrm>
            <a:off x="3733800" y="3352800"/>
            <a:ext cx="762000" cy="838200"/>
          </a:xfrm>
          <a:prstGeom prst="ellipse">
            <a:avLst/>
          </a:prstGeom>
          <a:solidFill>
            <a:srgbClr val="FF0000">
              <a:alpha val="0"/>
            </a:srgbClr>
          </a:solidFill>
          <a:ln w="25400">
            <a:solidFill>
              <a:srgbClr val="008000"/>
            </a:solidFill>
            <a:round/>
            <a:headEnd/>
            <a:tailEnd/>
          </a:ln>
        </p:spPr>
        <p:txBody>
          <a:bodyPr wrap="none" anchor="ctr">
            <a:prstTxWarp prst="textNoShape">
              <a:avLst/>
            </a:prstTxWarp>
          </a:bodyPr>
          <a:lstStyle/>
          <a:p>
            <a:endParaRPr lang="en-US"/>
          </a:p>
        </p:txBody>
      </p:sp>
      <p:sp>
        <p:nvSpPr>
          <p:cNvPr id="16" name="Oval 27"/>
          <p:cNvSpPr>
            <a:spLocks noChangeArrowheads="1"/>
          </p:cNvSpPr>
          <p:nvPr/>
        </p:nvSpPr>
        <p:spPr bwMode="auto">
          <a:xfrm>
            <a:off x="6172200" y="4495800"/>
            <a:ext cx="762000" cy="838200"/>
          </a:xfrm>
          <a:prstGeom prst="ellipse">
            <a:avLst/>
          </a:prstGeom>
          <a:solidFill>
            <a:srgbClr val="FF0000">
              <a:alpha val="0"/>
            </a:srgbClr>
          </a:solidFill>
          <a:ln w="25400">
            <a:solidFill>
              <a:srgbClr val="008000"/>
            </a:solidFill>
            <a:round/>
            <a:headEnd/>
            <a:tailEnd/>
          </a:ln>
        </p:spPr>
        <p:txBody>
          <a:bodyPr wrap="none" anchor="ctr">
            <a:prstTxWarp prst="textNoShape">
              <a:avLst/>
            </a:prstTxWarp>
          </a:bodyPr>
          <a:lstStyle/>
          <a:p>
            <a:endParaRPr lang="en-US"/>
          </a:p>
        </p:txBody>
      </p:sp>
      <p:sp>
        <p:nvSpPr>
          <p:cNvPr id="17" name="Line 10"/>
          <p:cNvSpPr>
            <a:spLocks noChangeShapeType="1"/>
          </p:cNvSpPr>
          <p:nvPr/>
        </p:nvSpPr>
        <p:spPr bwMode="auto">
          <a:xfrm flipV="1">
            <a:off x="2514600" y="4572000"/>
            <a:ext cx="1066800" cy="6858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
        <p:nvSpPr>
          <p:cNvPr id="18" name="Line 10"/>
          <p:cNvSpPr>
            <a:spLocks noChangeShapeType="1"/>
          </p:cNvSpPr>
          <p:nvPr/>
        </p:nvSpPr>
        <p:spPr bwMode="auto">
          <a:xfrm flipV="1">
            <a:off x="1981200" y="4876800"/>
            <a:ext cx="4038600" cy="685800"/>
          </a:xfrm>
          <a:prstGeom prst="line">
            <a:avLst/>
          </a:prstGeom>
          <a:noFill/>
          <a:ln w="25400">
            <a:solidFill>
              <a:srgbClr val="FF0000"/>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3448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nchor="ctr"/>
          <a:lstStyle/>
          <a:p>
            <a:pPr algn="ctr">
              <a:defRPr/>
            </a:pPr>
            <a:endParaRPr lang="en-US" sz="2800">
              <a:solidFill>
                <a:srgbClr val="CC6600"/>
              </a:solidFill>
              <a:effectLst>
                <a:outerShdw blurRad="38100" dist="38100" dir="2700000" algn="tl">
                  <a:srgbClr val="000000"/>
                </a:outerShdw>
              </a:effectLst>
              <a:ea typeface="ＭＳ Ｐゴシック" charset="0"/>
              <a:cs typeface="+mn-cs"/>
            </a:endParaRPr>
          </a:p>
        </p:txBody>
      </p:sp>
      <p:pic>
        <p:nvPicPr>
          <p:cNvPr id="8194" name="Picture 6" descr="usa22"/>
          <p:cNvPicPr>
            <a:picLocks noChangeAspect="1" noChangeArrowheads="1"/>
          </p:cNvPicPr>
          <p:nvPr/>
        </p:nvPicPr>
        <p:blipFill>
          <a:blip r:embed="rId2"/>
          <a:srcRect/>
          <a:stretch>
            <a:fillRect/>
          </a:stretch>
        </p:blipFill>
        <p:spPr bwMode="auto">
          <a:xfrm>
            <a:off x="4724400" y="3886200"/>
            <a:ext cx="4267200" cy="2582863"/>
          </a:xfrm>
          <a:prstGeom prst="rect">
            <a:avLst/>
          </a:prstGeom>
          <a:noFill/>
          <a:ln w="12700">
            <a:solidFill>
              <a:srgbClr val="000000"/>
            </a:solidFill>
            <a:miter lim="800000"/>
            <a:headEnd/>
            <a:tailEnd/>
          </a:ln>
        </p:spPr>
      </p:pic>
      <p:pic>
        <p:nvPicPr>
          <p:cNvPr id="8195" name="Picture 7" descr="ClimateDivisions"/>
          <p:cNvPicPr>
            <a:picLocks noChangeAspect="1" noChangeArrowheads="1"/>
          </p:cNvPicPr>
          <p:nvPr/>
        </p:nvPicPr>
        <p:blipFill>
          <a:blip r:embed="rId3"/>
          <a:srcRect/>
          <a:stretch>
            <a:fillRect/>
          </a:stretch>
        </p:blipFill>
        <p:spPr bwMode="auto">
          <a:xfrm>
            <a:off x="228600" y="1074738"/>
            <a:ext cx="4476750" cy="2654300"/>
          </a:xfrm>
          <a:prstGeom prst="rect">
            <a:avLst/>
          </a:prstGeom>
          <a:noFill/>
          <a:ln w="12700">
            <a:solidFill>
              <a:srgbClr val="000000"/>
            </a:solidFill>
            <a:miter lim="800000"/>
            <a:headEnd/>
            <a:tailEnd/>
          </a:ln>
        </p:spPr>
      </p:pic>
      <p:sp>
        <p:nvSpPr>
          <p:cNvPr id="44040" name="Text Box 8"/>
          <p:cNvSpPr txBox="1">
            <a:spLocks noChangeArrowheads="1"/>
          </p:cNvSpPr>
          <p:nvPr/>
        </p:nvSpPr>
        <p:spPr bwMode="auto">
          <a:xfrm>
            <a:off x="5257800" y="1431925"/>
            <a:ext cx="3505200" cy="1920875"/>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rgbClr val="006600"/>
                </a:solidFill>
                <a:latin typeface="Arial" charset="0"/>
                <a:ea typeface="ＭＳ Ｐゴシック" charset="0"/>
                <a:cs typeface="+mn-cs"/>
              </a:rPr>
              <a:t>This is a map of 344 climate divisions currently in use over the U.S. Note the changing size as one goes from east to west, as well as from one state to another.</a:t>
            </a:r>
          </a:p>
        </p:txBody>
      </p:sp>
      <p:sp>
        <p:nvSpPr>
          <p:cNvPr id="44041" name="Text Box 9"/>
          <p:cNvSpPr txBox="1">
            <a:spLocks noChangeArrowheads="1"/>
          </p:cNvSpPr>
          <p:nvPr/>
        </p:nvSpPr>
        <p:spPr bwMode="auto">
          <a:xfrm>
            <a:off x="288925" y="4117975"/>
            <a:ext cx="4206875" cy="2554545"/>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solidFill>
                  <a:srgbClr val="006600"/>
                </a:solidFill>
                <a:latin typeface="Arial" charset="0"/>
                <a:ea typeface="ＭＳ Ｐゴシック" charset="0"/>
                <a:cs typeface="+mn-cs"/>
              </a:rPr>
              <a:t>CPC</a:t>
            </a:r>
            <a:r>
              <a:rPr lang="en-US" sz="2000" dirty="0" smtClean="0">
                <a:solidFill>
                  <a:srgbClr val="006600"/>
                </a:solidFill>
                <a:latin typeface="Arial" charset="0"/>
                <a:ea typeface="ＭＳ Ｐゴシック" charset="0"/>
                <a:cs typeface="+mn-cs"/>
              </a:rPr>
              <a:t> originally used 102 </a:t>
            </a:r>
            <a:r>
              <a:rPr lang="en-US" sz="2000" dirty="0">
                <a:solidFill>
                  <a:srgbClr val="006600"/>
                </a:solidFill>
                <a:latin typeface="Arial" charset="0"/>
                <a:ea typeface="ＭＳ Ｐゴシック" charset="0"/>
                <a:cs typeface="+mn-cs"/>
              </a:rPr>
              <a:t>mega or forecast divisions in their forecasts. The divisions in the West closely correspond to NCDC climate divisions</a:t>
            </a:r>
            <a:r>
              <a:rPr lang="en-US" sz="2000" dirty="0" smtClean="0">
                <a:solidFill>
                  <a:srgbClr val="006600"/>
                </a:solidFill>
                <a:latin typeface="Arial" charset="0"/>
                <a:ea typeface="ＭＳ Ｐゴシック" charset="0"/>
                <a:cs typeface="+mn-cs"/>
              </a:rPr>
              <a:t>.  Most o</a:t>
            </a:r>
            <a:r>
              <a:rPr lang="en-US" sz="2000" dirty="0" smtClean="0">
                <a:solidFill>
                  <a:srgbClr val="006600"/>
                </a:solidFill>
                <a:latin typeface="Arial" charset="0"/>
                <a:ea typeface="ＭＳ Ｐゴシック" charset="0"/>
              </a:rPr>
              <a:t>f their statistical tools were developed using these data. </a:t>
            </a:r>
            <a:r>
              <a:rPr lang="en-US" sz="2000" i="1" dirty="0" smtClean="0">
                <a:ln>
                  <a:solidFill>
                    <a:srgbClr val="0000FF"/>
                  </a:solidFill>
                </a:ln>
                <a:solidFill>
                  <a:srgbClr val="006600"/>
                </a:solidFill>
                <a:latin typeface="Arial" charset="0"/>
                <a:ea typeface="ＭＳ Ｐゴシック" charset="0"/>
              </a:rPr>
              <a:t>&lt;this is like looking through coke bottles&gt;</a:t>
            </a:r>
            <a:endParaRPr lang="en-US" sz="2000" i="1" dirty="0">
              <a:ln>
                <a:solidFill>
                  <a:srgbClr val="0000FF"/>
                </a:solidFill>
              </a:ln>
              <a:solidFill>
                <a:srgbClr val="006600"/>
              </a:solidFill>
              <a:latin typeface="Arial" charset="0"/>
              <a:ea typeface="ＭＳ Ｐゴシック" charset="0"/>
              <a:cs typeface="+mn-cs"/>
            </a:endParaRPr>
          </a:p>
        </p:txBody>
      </p:sp>
      <p:sp>
        <p:nvSpPr>
          <p:cNvPr id="44042" name="Text Box 10"/>
          <p:cNvSpPr txBox="1">
            <a:spLocks noChangeArrowheads="1"/>
          </p:cNvSpPr>
          <p:nvPr/>
        </p:nvSpPr>
        <p:spPr bwMode="auto">
          <a:xfrm>
            <a:off x="990600" y="152400"/>
            <a:ext cx="7162800" cy="641350"/>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a:latin typeface="Arial" charset="0"/>
                <a:ea typeface="ＭＳ Ｐゴシック" charset="0"/>
                <a:cs typeface="+mn-cs"/>
              </a:rPr>
              <a:t>U.S. Climate Divisions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305800" cy="457200"/>
          </a:xfrm>
        </p:spPr>
        <p:txBody>
          <a:bodyPr/>
          <a:lstStyle/>
          <a:p>
            <a:pPr eaLnBrk="1" hangingPunct="1"/>
            <a:r>
              <a:rPr lang="en-US" sz="2800" b="1">
                <a:solidFill>
                  <a:schemeClr val="accent2"/>
                </a:solidFill>
              </a:rPr>
              <a:t>Interior Southwest experimental climate divisions</a:t>
            </a:r>
            <a:endParaRPr lang="en-US"/>
          </a:p>
        </p:txBody>
      </p:sp>
      <p:sp>
        <p:nvSpPr>
          <p:cNvPr id="44035" name="Rectangle 3"/>
          <p:cNvSpPr>
            <a:spLocks noGrp="1" noChangeArrowheads="1"/>
          </p:cNvSpPr>
          <p:nvPr>
            <p:ph type="body" sz="half" idx="2"/>
          </p:nvPr>
        </p:nvSpPr>
        <p:spPr>
          <a:xfrm>
            <a:off x="152400" y="5943600"/>
            <a:ext cx="8991600" cy="762000"/>
          </a:xfrm>
        </p:spPr>
        <p:txBody>
          <a:bodyPr/>
          <a:lstStyle/>
          <a:p>
            <a:pPr eaLnBrk="1" hangingPunct="1">
              <a:lnSpc>
                <a:spcPct val="90000"/>
              </a:lnSpc>
              <a:spcBef>
                <a:spcPct val="0"/>
              </a:spcBef>
              <a:buFontTx/>
              <a:buNone/>
            </a:pPr>
            <a:r>
              <a:rPr lang="en-US" sz="1600" dirty="0">
                <a:solidFill>
                  <a:srgbClr val="006600"/>
                </a:solidFill>
                <a:latin typeface="Arial" charset="0"/>
              </a:rPr>
              <a:t>	</a:t>
            </a:r>
            <a:r>
              <a:rPr lang="en-US" sz="1800" dirty="0">
                <a:latin typeface="Arial" charset="0"/>
              </a:rPr>
              <a:t>Improved seasonal </a:t>
            </a:r>
            <a:r>
              <a:rPr lang="en-US" sz="1800" b="1" dirty="0">
                <a:latin typeface="Arial" charset="0"/>
              </a:rPr>
              <a:t>PREDICTANDS</a:t>
            </a:r>
            <a:r>
              <a:rPr lang="en-US" sz="1800" dirty="0">
                <a:latin typeface="Arial" charset="0"/>
              </a:rPr>
              <a:t> based on COOP and SNOTEL station data - </a:t>
            </a:r>
            <a:r>
              <a:rPr lang="en-US" sz="1800" i="1" dirty="0">
                <a:latin typeface="Arial" charset="0"/>
              </a:rPr>
              <a:t>first generation effort, in use since 2000</a:t>
            </a:r>
            <a:r>
              <a:rPr lang="en-US" sz="1800" dirty="0">
                <a:latin typeface="Arial" charset="0"/>
              </a:rPr>
              <a:t>.  Amount of color in each station symbol proportional to locally explained variance via</a:t>
            </a:r>
            <a:r>
              <a:rPr lang="en-US" sz="1800" dirty="0" smtClean="0">
                <a:latin typeface="Arial" charset="0"/>
              </a:rPr>
              <a:t> divisional time </a:t>
            </a:r>
            <a:r>
              <a:rPr lang="en-US" sz="1800" dirty="0">
                <a:latin typeface="Arial" charset="0"/>
              </a:rPr>
              <a:t>series.</a:t>
            </a:r>
            <a:r>
              <a:rPr lang="en-US" sz="1800" b="1" dirty="0">
                <a:latin typeface="Arial" charset="0"/>
              </a:rPr>
              <a:t> </a:t>
            </a:r>
          </a:p>
        </p:txBody>
      </p:sp>
      <p:pic>
        <p:nvPicPr>
          <p:cNvPr id="44036" name="Picture 4"/>
          <p:cNvPicPr>
            <a:picLocks noGrp="1" noChangeAspect="1" noChangeArrowheads="1"/>
          </p:cNvPicPr>
          <p:nvPr>
            <p:ph sz="half" idx="1"/>
          </p:nvPr>
        </p:nvPicPr>
        <p:blipFill>
          <a:blip r:embed="rId3"/>
          <a:srcRect l="5882" r="11765" b="18182"/>
          <a:stretch>
            <a:fillRect/>
          </a:stretch>
        </p:blipFill>
        <p:spPr>
          <a:xfrm>
            <a:off x="609600" y="533400"/>
            <a:ext cx="3967163" cy="5105400"/>
          </a:xfrm>
        </p:spPr>
      </p:pic>
      <p:pic>
        <p:nvPicPr>
          <p:cNvPr id="44037" name="Picture 5"/>
          <p:cNvPicPr>
            <a:picLocks noChangeAspect="1" noChangeArrowheads="1"/>
          </p:cNvPicPr>
          <p:nvPr/>
        </p:nvPicPr>
        <p:blipFill>
          <a:blip r:embed="rId4"/>
          <a:srcRect l="5882" r="11765" b="18182"/>
          <a:stretch>
            <a:fillRect/>
          </a:stretch>
        </p:blipFill>
        <p:spPr bwMode="auto">
          <a:xfrm>
            <a:off x="4876800" y="533400"/>
            <a:ext cx="3970338"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305800" cy="457200"/>
          </a:xfrm>
        </p:spPr>
        <p:txBody>
          <a:bodyPr/>
          <a:lstStyle/>
          <a:p>
            <a:pPr eaLnBrk="1" hangingPunct="1"/>
            <a:r>
              <a:rPr lang="en-US" sz="2400" b="1" dirty="0" smtClean="0">
                <a:solidFill>
                  <a:schemeClr val="accent2"/>
                </a:solidFill>
              </a:rPr>
              <a:t>New Climate Divisions for </a:t>
            </a:r>
            <a:r>
              <a:rPr lang="en-US" sz="2400" b="1" dirty="0" smtClean="0">
                <a:solidFill>
                  <a:schemeClr val="accent2"/>
                </a:solidFill>
              </a:rPr>
              <a:t>Colorado River Basin </a:t>
            </a:r>
            <a:endParaRPr lang="en-US" sz="2400" dirty="0"/>
          </a:p>
        </p:txBody>
      </p:sp>
      <p:sp>
        <p:nvSpPr>
          <p:cNvPr id="44035" name="Rectangle 3"/>
          <p:cNvSpPr>
            <a:spLocks noGrp="1" noChangeArrowheads="1"/>
          </p:cNvSpPr>
          <p:nvPr>
            <p:ph type="body" sz="half" idx="2"/>
          </p:nvPr>
        </p:nvSpPr>
        <p:spPr>
          <a:xfrm>
            <a:off x="5410200" y="914400"/>
            <a:ext cx="3733800" cy="4267200"/>
          </a:xfrm>
        </p:spPr>
        <p:txBody>
          <a:bodyPr/>
          <a:lstStyle/>
          <a:p>
            <a:pPr eaLnBrk="1" hangingPunct="1">
              <a:lnSpc>
                <a:spcPct val="90000"/>
              </a:lnSpc>
              <a:spcBef>
                <a:spcPct val="0"/>
              </a:spcBef>
              <a:buFontTx/>
              <a:buNone/>
            </a:pPr>
            <a:r>
              <a:rPr lang="en-US" sz="1800" b="1" dirty="0" smtClean="0">
                <a:latin typeface="Arial" charset="0"/>
              </a:rPr>
              <a:t>Some of the remaining issues: </a:t>
            </a:r>
          </a:p>
          <a:p>
            <a:pPr eaLnBrk="1" hangingPunct="1">
              <a:lnSpc>
                <a:spcPct val="90000"/>
              </a:lnSpc>
              <a:spcBef>
                <a:spcPct val="0"/>
              </a:spcBef>
              <a:buFontTx/>
              <a:buNone/>
            </a:pPr>
            <a:endParaRPr lang="en-US" sz="1800" b="1" dirty="0" smtClean="0">
              <a:latin typeface="Arial" charset="0"/>
            </a:endParaRPr>
          </a:p>
          <a:p>
            <a:pPr eaLnBrk="1" hangingPunct="1">
              <a:lnSpc>
                <a:spcPct val="90000"/>
              </a:lnSpc>
              <a:spcBef>
                <a:spcPct val="0"/>
              </a:spcBef>
              <a:buFontTx/>
              <a:buNone/>
            </a:pPr>
            <a:r>
              <a:rPr lang="en-US" sz="1800" b="1" dirty="0" smtClean="0">
                <a:latin typeface="Arial" charset="0"/>
              </a:rPr>
              <a:t>What to do with </a:t>
            </a:r>
            <a:r>
              <a:rPr lang="en-US" sz="1800" b="1" dirty="0" err="1" smtClean="0">
                <a:latin typeface="Arial" charset="0"/>
              </a:rPr>
              <a:t>undersampled</a:t>
            </a:r>
            <a:r>
              <a:rPr lang="en-US" sz="1800" b="1" dirty="0" smtClean="0">
                <a:latin typeface="Arial" charset="0"/>
              </a:rPr>
              <a:t> regions (American Indian nations, SW Wyoming)? </a:t>
            </a:r>
          </a:p>
          <a:p>
            <a:pPr eaLnBrk="1" hangingPunct="1">
              <a:lnSpc>
                <a:spcPct val="90000"/>
              </a:lnSpc>
              <a:spcBef>
                <a:spcPct val="0"/>
              </a:spcBef>
              <a:buFontTx/>
              <a:buNone/>
            </a:pPr>
            <a:endParaRPr lang="en-US" sz="1800" b="1" dirty="0" smtClean="0">
              <a:latin typeface="Arial" charset="0"/>
            </a:endParaRPr>
          </a:p>
          <a:p>
            <a:pPr eaLnBrk="1" hangingPunct="1">
              <a:lnSpc>
                <a:spcPct val="90000"/>
              </a:lnSpc>
              <a:spcBef>
                <a:spcPct val="0"/>
              </a:spcBef>
              <a:buFontTx/>
              <a:buNone/>
            </a:pPr>
            <a:r>
              <a:rPr lang="en-US" sz="1800" b="1" dirty="0" smtClean="0">
                <a:latin typeface="Arial" charset="0"/>
              </a:rPr>
              <a:t>How to match climate divisions with </a:t>
            </a:r>
            <a:r>
              <a:rPr lang="en-US" sz="1800" b="1" dirty="0" err="1" smtClean="0">
                <a:latin typeface="Arial" charset="0"/>
              </a:rPr>
              <a:t>HUCs</a:t>
            </a:r>
            <a:r>
              <a:rPr lang="en-US" sz="1800" b="1" dirty="0" smtClean="0">
                <a:latin typeface="Arial" charset="0"/>
              </a:rPr>
              <a:t>?</a:t>
            </a:r>
          </a:p>
          <a:p>
            <a:pPr eaLnBrk="1" hangingPunct="1">
              <a:lnSpc>
                <a:spcPct val="90000"/>
              </a:lnSpc>
              <a:spcBef>
                <a:spcPct val="0"/>
              </a:spcBef>
              <a:buFontTx/>
              <a:buNone/>
            </a:pPr>
            <a:endParaRPr lang="en-US" sz="1800" b="1" dirty="0" smtClean="0">
              <a:latin typeface="Arial" charset="0"/>
            </a:endParaRPr>
          </a:p>
          <a:p>
            <a:pPr eaLnBrk="1" hangingPunct="1">
              <a:lnSpc>
                <a:spcPct val="90000"/>
              </a:lnSpc>
              <a:spcBef>
                <a:spcPct val="0"/>
              </a:spcBef>
              <a:buFontTx/>
              <a:buNone/>
            </a:pPr>
            <a:r>
              <a:rPr lang="en-US" sz="1800" b="1" dirty="0" smtClean="0">
                <a:latin typeface="Arial" charset="0"/>
              </a:rPr>
              <a:t>Can we trust the pre-SNOTEL era when COOP records are the only available data?</a:t>
            </a:r>
          </a:p>
          <a:p>
            <a:pPr eaLnBrk="1" hangingPunct="1">
              <a:lnSpc>
                <a:spcPct val="90000"/>
              </a:lnSpc>
              <a:spcBef>
                <a:spcPct val="0"/>
              </a:spcBef>
              <a:buFontTx/>
              <a:buNone/>
            </a:pPr>
            <a:endParaRPr lang="en-US" sz="1800" b="1" dirty="0" smtClean="0">
              <a:latin typeface="Arial" charset="0"/>
            </a:endParaRPr>
          </a:p>
          <a:p>
            <a:pPr eaLnBrk="1" hangingPunct="1">
              <a:lnSpc>
                <a:spcPct val="90000"/>
              </a:lnSpc>
              <a:spcBef>
                <a:spcPct val="0"/>
              </a:spcBef>
              <a:buFontTx/>
              <a:buNone/>
            </a:pPr>
            <a:r>
              <a:rPr lang="en-US" sz="1800" b="1" dirty="0" smtClean="0">
                <a:latin typeface="Arial" charset="0"/>
              </a:rPr>
              <a:t>&lt;Some regions have much better historical record (~100 vs. 50 years) than others.&gt;</a:t>
            </a:r>
          </a:p>
          <a:p>
            <a:pPr eaLnBrk="1" hangingPunct="1">
              <a:lnSpc>
                <a:spcPct val="90000"/>
              </a:lnSpc>
              <a:spcBef>
                <a:spcPct val="0"/>
              </a:spcBef>
              <a:buFontTx/>
              <a:buNone/>
            </a:pPr>
            <a:endParaRPr lang="en-US" sz="1800" dirty="0" smtClean="0">
              <a:latin typeface="Arial" charset="0"/>
            </a:endParaRPr>
          </a:p>
          <a:p>
            <a:pPr eaLnBrk="1" hangingPunct="1">
              <a:lnSpc>
                <a:spcPct val="90000"/>
              </a:lnSpc>
              <a:spcBef>
                <a:spcPct val="0"/>
              </a:spcBef>
              <a:buFontTx/>
              <a:buNone/>
            </a:pPr>
            <a:endParaRPr lang="en-US" sz="1800" dirty="0" smtClean="0">
              <a:latin typeface="Arial" charset="0"/>
            </a:endParaRPr>
          </a:p>
          <a:p>
            <a:pPr eaLnBrk="1" hangingPunct="1">
              <a:lnSpc>
                <a:spcPct val="90000"/>
              </a:lnSpc>
              <a:spcBef>
                <a:spcPct val="0"/>
              </a:spcBef>
              <a:buFontTx/>
              <a:buNone/>
            </a:pPr>
            <a:endParaRPr lang="en-US" sz="1800" b="1" dirty="0" smtClean="0">
              <a:latin typeface="Arial" charset="0"/>
            </a:endParaRPr>
          </a:p>
          <a:p>
            <a:pPr eaLnBrk="1" hangingPunct="1">
              <a:lnSpc>
                <a:spcPct val="90000"/>
              </a:lnSpc>
              <a:spcBef>
                <a:spcPct val="0"/>
              </a:spcBef>
              <a:buFontTx/>
              <a:buNone/>
            </a:pPr>
            <a:endParaRPr lang="en-US" sz="1800" b="1" dirty="0">
              <a:latin typeface="Arial" charset="0"/>
            </a:endParaRPr>
          </a:p>
        </p:txBody>
      </p:sp>
      <p:pic>
        <p:nvPicPr>
          <p:cNvPr id="7" name="Picture 6" descr="crb20.SC4D.core.pdf"/>
          <p:cNvPicPr>
            <a:picLocks noChangeAspect="1"/>
          </p:cNvPicPr>
          <p:nvPr/>
        </p:nvPicPr>
        <mc:AlternateContent>
          <mc:Choice xmlns:ma="http://schemas.microsoft.com/office/mac/drawingml/2008/main" Requires="ma">
            <p:blipFill>
              <a:blip r:embed="rId3"/>
              <a:srcRect l="2941" t="4545" r="5882" b="4545"/>
              <a:stretch>
                <a:fillRect/>
              </a:stretch>
            </p:blipFill>
          </mc:Choice>
          <mc:Fallback>
            <p:blipFill>
              <a:blip r:embed="rId4"/>
              <a:srcRect l="2941" t="4545" r="5882" b="4545"/>
              <a:stretch>
                <a:fillRect/>
              </a:stretch>
            </p:blipFill>
          </mc:Fallback>
        </mc:AlternateContent>
        <p:spPr>
          <a:xfrm>
            <a:off x="381000" y="565459"/>
            <a:ext cx="4876800" cy="6292541"/>
          </a:xfrm>
          <a:prstGeom prst="rect">
            <a:avLst/>
          </a:prstGeom>
          <a:solidFill>
            <a:schemeClr val="bg1"/>
          </a:solid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48019</TotalTime>
  <Words>2963</Words>
  <Application>Microsoft Macintosh PowerPoint</Application>
  <PresentationFormat>On-screen Show (4:3)</PresentationFormat>
  <Paragraphs>216</Paragraphs>
  <Slides>32</Slides>
  <Notes>26</Notes>
  <HiddenSlides>0</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Default Design</vt:lpstr>
      <vt:lpstr>Long-Range Forecasting</vt:lpstr>
      <vt:lpstr>Assessment of current ‘state of the art’ climate forecasting</vt:lpstr>
      <vt:lpstr>How should we monitor ENSO?</vt:lpstr>
      <vt:lpstr>How should we monitor ENSO?</vt:lpstr>
      <vt:lpstr>Slide 5</vt:lpstr>
      <vt:lpstr>Individual spring months show typically dry behavior in March (top left), May (middle), and June (bottom right) in the wake of a La Niña winter, while April (top right) is another story, most recently in 1999.</vt:lpstr>
      <vt:lpstr>Slide 7</vt:lpstr>
      <vt:lpstr>Interior Southwest experimental climate divisions</vt:lpstr>
      <vt:lpstr>New Climate Divisions for Colorado River Basin </vt:lpstr>
      <vt:lpstr>An empirical effort to improve climate forecasts</vt:lpstr>
      <vt:lpstr>Frequently used (and skillful) predictor regions (ENSO in blue)</vt:lpstr>
      <vt:lpstr>Statistical Forecast for April-June 2011</vt:lpstr>
      <vt:lpstr>Actual Skill for last decade of ‘SWcasts’</vt:lpstr>
      <vt:lpstr>Lifecycles of major El Niño events</vt:lpstr>
      <vt:lpstr>Lifecycles of major La Niña events</vt:lpstr>
      <vt:lpstr>Size matters – for La Niña duration!</vt:lpstr>
      <vt:lpstr>Slide 17</vt:lpstr>
      <vt:lpstr>Slide 18</vt:lpstr>
      <vt:lpstr>Slide 19</vt:lpstr>
      <vt:lpstr>Slide 20</vt:lpstr>
      <vt:lpstr>Slide 21</vt:lpstr>
      <vt:lpstr>Slide 22</vt:lpstr>
      <vt:lpstr>Slide 23</vt:lpstr>
      <vt:lpstr>Slide 24</vt:lpstr>
      <vt:lpstr>ENSO Indices (1950-1979)</vt:lpstr>
      <vt:lpstr>ENSO Indices (1980-2009)</vt:lpstr>
      <vt:lpstr>ENSO Indices (1980-2009)</vt:lpstr>
      <vt:lpstr>Slide 28</vt:lpstr>
      <vt:lpstr>Slide 29</vt:lpstr>
      <vt:lpstr>Slide 30</vt:lpstr>
      <vt:lpstr>Slide 31</vt:lpstr>
      <vt:lpstr>Assessment of teleconnection knowledge</vt:lpstr>
    </vt:vector>
  </TitlesOfParts>
  <Company>뿿쾐뿿컰ѡ샐Ȱ珬뿿</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Seasonal Outlook for June-September ‘04</dc:title>
  <dc:creator>CDC NOAA</dc:creator>
  <cp:lastModifiedBy>Klaus Wolter</cp:lastModifiedBy>
  <cp:revision>388</cp:revision>
  <cp:lastPrinted>2010-12-09T07:02:25Z</cp:lastPrinted>
  <dcterms:created xsi:type="dcterms:W3CDTF">2011-03-21T03:34:00Z</dcterms:created>
  <dcterms:modified xsi:type="dcterms:W3CDTF">2011-03-21T21:22:55Z</dcterms:modified>
</cp:coreProperties>
</file>