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324" r:id="rId4"/>
    <p:sldId id="258" r:id="rId5"/>
    <p:sldId id="299" r:id="rId6"/>
    <p:sldId id="259" r:id="rId7"/>
    <p:sldId id="320" r:id="rId8"/>
    <p:sldId id="321" r:id="rId9"/>
    <p:sldId id="262" r:id="rId10"/>
    <p:sldId id="284" r:id="rId11"/>
    <p:sldId id="301" r:id="rId12"/>
    <p:sldId id="285" r:id="rId13"/>
    <p:sldId id="286" r:id="rId14"/>
    <p:sldId id="287" r:id="rId15"/>
    <p:sldId id="325" r:id="rId16"/>
    <p:sldId id="281" r:id="rId17"/>
    <p:sldId id="266" r:id="rId18"/>
    <p:sldId id="288" r:id="rId19"/>
    <p:sldId id="264" r:id="rId20"/>
    <p:sldId id="302" r:id="rId21"/>
    <p:sldId id="275" r:id="rId22"/>
    <p:sldId id="268" r:id="rId23"/>
    <p:sldId id="292" r:id="rId24"/>
    <p:sldId id="291" r:id="rId25"/>
    <p:sldId id="293" r:id="rId26"/>
    <p:sldId id="294" r:id="rId27"/>
    <p:sldId id="322" r:id="rId28"/>
    <p:sldId id="323" r:id="rId29"/>
    <p:sldId id="295" r:id="rId30"/>
    <p:sldId id="296" r:id="rId31"/>
    <p:sldId id="297" r:id="rId32"/>
    <p:sldId id="278" r:id="rId33"/>
    <p:sldId id="267" r:id="rId34"/>
    <p:sldId id="306" r:id="rId35"/>
    <p:sldId id="290" r:id="rId36"/>
    <p:sldId id="279" r:id="rId37"/>
    <p:sldId id="280" r:id="rId3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55F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4970" autoAdjust="0"/>
    <p:restoredTop sz="94660"/>
  </p:normalViewPr>
  <p:slideViewPr>
    <p:cSldViewPr snapToObjects="1">
      <p:cViewPr>
        <p:scale>
          <a:sx n="100" d="100"/>
          <a:sy n="100" d="100"/>
        </p:scale>
        <p:origin x="-2736" y="-1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7" Type="http://schemas.openxmlformats.org/officeDocument/2006/relationships/slide" Target="slides/slide6.xml"/><Relationship Id="rId36" Type="http://schemas.openxmlformats.org/officeDocument/2006/relationships/slide" Target="slides/slide35.xml"/><Relationship Id="rId4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viewProps" Target="viewProps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4" Type="http://schemas.openxmlformats.org/officeDocument/2006/relationships/tableStyles" Target="tableStyles.xml"/><Relationship Id="rId4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AAAC7285-C30C-1D42-9C56-13A3207C2838}" type="datetime1">
              <a:rPr lang="en-US"/>
              <a:pPr>
                <a:defRPr/>
              </a:pPr>
              <a:t>4/7/11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83CE0A97-5E03-FA4A-991E-B9E081965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560B10-9494-1C41-A237-BA962C652E2C}" type="slidenum">
              <a:rPr lang="en-US" smtClean="0"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rPr>
              <a:pPr/>
              <a:t>21</a:t>
            </a:fld>
            <a:endParaRPr lang="en-US" smtClean="0">
              <a:latin typeface="Calibri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85CED-3647-7F4C-A769-0ACB1CBF1D9B}" type="datetime1">
              <a:rPr lang="en-US"/>
              <a:pPr>
                <a:defRPr/>
              </a:pPr>
              <a:t>4/7/11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E08A3-4546-E641-B2C1-24F99E509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A81CB-4E24-BC4C-8DED-C965563BA065}" type="datetime1">
              <a:rPr lang="en-US"/>
              <a:pPr>
                <a:defRPr/>
              </a:pPr>
              <a:t>4/7/11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E7F14-404E-734A-8518-0C65AA0447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1EE33-FFB8-D541-A3A9-EEC9D192BF63}" type="datetime1">
              <a:rPr lang="en-US"/>
              <a:pPr>
                <a:defRPr/>
              </a:pPr>
              <a:t>4/7/11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1A7FB-0820-FD48-9CE6-220CECFD2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998E6-6F62-874E-953A-D8B20820BB54}" type="datetime1">
              <a:rPr lang="en-US"/>
              <a:pPr>
                <a:defRPr/>
              </a:pPr>
              <a:t>4/7/11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BF0ED-DCD2-EC44-91BA-FEEB83473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D8BC3-140A-C644-80CB-BBF0C2E13E27}" type="datetime1">
              <a:rPr lang="en-US"/>
              <a:pPr>
                <a:defRPr/>
              </a:pPr>
              <a:t>4/7/11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36FDA-B094-8D43-BAA6-E53A7841E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B2A20-3CA8-F742-9EB8-EECAE79849C0}" type="datetime1">
              <a:rPr lang="en-US"/>
              <a:pPr>
                <a:defRPr/>
              </a:pPr>
              <a:t>4/7/11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D1D45-080D-9548-B65C-536487B313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A86E5-3059-6C4A-A6E0-0B758F05FDDF}" type="datetime1">
              <a:rPr lang="en-US"/>
              <a:pPr>
                <a:defRPr/>
              </a:pPr>
              <a:t>4/7/11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A9346-FCCF-004F-BEBC-A8E66B8965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9BB3D-E530-A24D-9AD4-2612E3C1849D}" type="datetime1">
              <a:rPr lang="en-US"/>
              <a:pPr>
                <a:defRPr/>
              </a:pPr>
              <a:t>4/7/11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77D3A-BFB9-6543-9353-D7A75ACAC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BF65D-F1A8-2848-AD2F-79282A949EF2}" type="datetime1">
              <a:rPr lang="en-US"/>
              <a:pPr>
                <a:defRPr/>
              </a:pPr>
              <a:t>4/7/11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D3097-78BD-1D40-9484-DF381FD47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ED578-5457-DB43-A1F2-51CFB0DC3221}" type="datetime1">
              <a:rPr lang="en-US"/>
              <a:pPr>
                <a:defRPr/>
              </a:pPr>
              <a:t>4/7/11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20766-37A0-8B41-8540-2C3921445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358B1-D14C-0747-9002-D82A2A05EDBC}" type="datetime1">
              <a:rPr lang="en-US"/>
              <a:pPr>
                <a:defRPr/>
              </a:pPr>
              <a:t>4/7/11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C751C-5578-664F-B428-470BEEA98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7EF51F56-7D18-8146-B905-7EB7CC0E0E8D}" type="datetime1">
              <a:rPr lang="en-US"/>
              <a:pPr>
                <a:defRPr/>
              </a:pPr>
              <a:t>4/7/11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46C6D50F-238B-6A4C-80E2-2EC166527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105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-105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5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5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5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3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pc.noaa.gov" TargetMode="External"/><Relationship Id="rId3" Type="http://schemas.openxmlformats.org/officeDocument/2006/relationships/image" Target="../media/image26.png"/><Relationship Id="rId5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7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pc.noaa.gov" TargetMode="External"/><Relationship Id="rId3" Type="http://schemas.openxmlformats.org/officeDocument/2006/relationships/image" Target="../media/image29.png"/><Relationship Id="rId6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image" Target="../media/image38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5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3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3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brfc.noaa.gov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hyperlink" Target="mailto:kevin.werner@noaa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png"/><Relationship Id="rId3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6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>
                <a:ea typeface="ＭＳ Ｐゴシック" pitchFamily="-110" charset="-128"/>
                <a:cs typeface="ＭＳ Ｐゴシック" pitchFamily="-110" charset="-128"/>
              </a:rPr>
              <a:t>CBRFC</a:t>
            </a:r>
            <a:br>
              <a:rPr lang="en-US" sz="4000" dirty="0" smtClean="0">
                <a:ea typeface="ＭＳ Ｐゴシック" pitchFamily="-110" charset="-128"/>
                <a:cs typeface="ＭＳ Ｐゴシック" pitchFamily="-110" charset="-128"/>
              </a:rPr>
            </a:br>
            <a:r>
              <a:rPr lang="en-US" sz="4000" dirty="0" smtClean="0">
                <a:ea typeface="ＭＳ Ｐゴシック" pitchFamily="-110" charset="-128"/>
                <a:cs typeface="ＭＳ Ｐゴシック" pitchFamily="-110" charset="-128"/>
              </a:rPr>
              <a:t>April 2011</a:t>
            </a:r>
            <a:br>
              <a:rPr lang="en-US" sz="4000" dirty="0" smtClean="0">
                <a:ea typeface="ＭＳ Ｐゴシック" pitchFamily="-110" charset="-128"/>
                <a:cs typeface="ＭＳ Ｐゴシック" pitchFamily="-110" charset="-128"/>
              </a:rPr>
            </a:br>
            <a:r>
              <a:rPr lang="en-US" sz="4000" dirty="0" smtClean="0">
                <a:ea typeface="ＭＳ Ｐゴシック" pitchFamily="-110" charset="-128"/>
                <a:cs typeface="ＭＳ Ｐゴシック" pitchFamily="-110" charset="-128"/>
              </a:rPr>
              <a:t>Water Supply Webinar</a:t>
            </a: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898989"/>
                </a:solidFill>
                <a:ea typeface="ＭＳ Ｐゴシック" pitchFamily="-105" charset="-128"/>
                <a:cs typeface="ＭＳ Ｐゴシック" pitchFamily="-105" charset="-128"/>
              </a:rPr>
              <a:t>1pm, April 7, 2011</a:t>
            </a:r>
          </a:p>
          <a:p>
            <a:pPr eaLnBrk="1" hangingPunct="1"/>
            <a:endParaRPr lang="en-US" dirty="0" smtClean="0">
              <a:solidFill>
                <a:srgbClr val="898989"/>
              </a:solidFill>
              <a:ea typeface="ＭＳ Ｐゴシック" pitchFamily="-105" charset="-128"/>
              <a:cs typeface="ＭＳ Ｐゴシック" pitchFamily="-105" charset="-128"/>
            </a:endParaRPr>
          </a:p>
          <a:p>
            <a:pPr eaLnBrk="1" hangingPunct="1"/>
            <a:r>
              <a:rPr lang="en-US" dirty="0" smtClean="0">
                <a:solidFill>
                  <a:srgbClr val="898989"/>
                </a:solidFill>
                <a:ea typeface="ＭＳ Ｐゴシック" pitchFamily="-105" charset="-128"/>
                <a:cs typeface="ＭＳ Ｐゴシック" pitchFamily="-105" charset="-128"/>
              </a:rPr>
              <a:t>Kevin Werner</a:t>
            </a: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152400" y="6432550"/>
            <a:ext cx="8686800" cy="369888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Calibri" pitchFamily="-105" charset="0"/>
              </a:rPr>
              <a:t>These slides: www.cbrfc.noaa.gov/present/present.php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rcRect r="26316"/>
          <a:stretch>
            <a:fillRect/>
          </a:stretch>
        </p:blipFill>
        <p:spPr>
          <a:xfrm>
            <a:off x="0" y="1628695"/>
            <a:ext cx="2438400" cy="2914810"/>
          </a:xfrm>
          <a:prstGeom prst="rect">
            <a:avLst/>
          </a:prstGeom>
        </p:spPr>
      </p:pic>
      <p:sp>
        <p:nvSpPr>
          <p:cNvPr id="19459" name="TextBox 6"/>
          <p:cNvSpPr txBox="1">
            <a:spLocks noChangeArrowheads="1"/>
          </p:cNvSpPr>
          <p:nvPr/>
        </p:nvSpPr>
        <p:spPr bwMode="auto">
          <a:xfrm>
            <a:off x="152400" y="6427788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http://www.cbrfc.noaa.gov/station/sweplot/sweplot.cgi???open</a:t>
            </a:r>
          </a:p>
        </p:txBody>
      </p:sp>
      <p:sp>
        <p:nvSpPr>
          <p:cNvPr id="1946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05" charset="-128"/>
                <a:cs typeface="ＭＳ Ｐゴシック" pitchFamily="-105" charset="-128"/>
              </a:rPr>
              <a:t>Snow:</a:t>
            </a:r>
            <a:br>
              <a:rPr lang="en-US" smtClean="0"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smtClean="0">
                <a:ea typeface="ＭＳ Ｐゴシック" pitchFamily="-105" charset="-128"/>
                <a:cs typeface="ＭＳ Ｐゴシック" pitchFamily="-105" charset="-128"/>
              </a:rPr>
              <a:t>Colorado Mainstem (above Cameo)</a:t>
            </a:r>
          </a:p>
        </p:txBody>
      </p:sp>
      <p:sp>
        <p:nvSpPr>
          <p:cNvPr id="8" name="Oval 7"/>
          <p:cNvSpPr/>
          <p:nvPr/>
        </p:nvSpPr>
        <p:spPr>
          <a:xfrm>
            <a:off x="1752600" y="2438400"/>
            <a:ext cx="609600" cy="64770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0" name="Straight Arrow Connector 9"/>
          <p:cNvCxnSpPr>
            <a:stCxn id="8" idx="6"/>
          </p:cNvCxnSpPr>
          <p:nvPr/>
        </p:nvCxnSpPr>
        <p:spPr>
          <a:xfrm>
            <a:off x="2362200" y="2762250"/>
            <a:ext cx="914400" cy="1588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1447800"/>
            <a:ext cx="5638800" cy="375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rcRect r="26316"/>
          <a:stretch>
            <a:fillRect/>
          </a:stretch>
        </p:blipFill>
        <p:spPr>
          <a:xfrm>
            <a:off x="0" y="1628695"/>
            <a:ext cx="2438400" cy="2914810"/>
          </a:xfrm>
          <a:prstGeom prst="rect">
            <a:avLst/>
          </a:prstGeom>
        </p:spPr>
      </p:pic>
      <p:sp>
        <p:nvSpPr>
          <p:cNvPr id="19459" name="TextBox 6"/>
          <p:cNvSpPr txBox="1">
            <a:spLocks noChangeArrowheads="1"/>
          </p:cNvSpPr>
          <p:nvPr/>
        </p:nvSpPr>
        <p:spPr bwMode="auto">
          <a:xfrm>
            <a:off x="152400" y="6427788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http://www.cbrfc.noaa.gov/station/sweplot/sweplot.cgi???open</a:t>
            </a:r>
          </a:p>
        </p:txBody>
      </p:sp>
      <p:sp>
        <p:nvSpPr>
          <p:cNvPr id="1946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Snow:</a:t>
            </a:r>
            <a:b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Gunnison Basin</a:t>
            </a:r>
          </a:p>
        </p:txBody>
      </p:sp>
      <p:sp>
        <p:nvSpPr>
          <p:cNvPr id="8" name="Oval 7"/>
          <p:cNvSpPr/>
          <p:nvPr/>
        </p:nvSpPr>
        <p:spPr>
          <a:xfrm>
            <a:off x="1752600" y="2763838"/>
            <a:ext cx="457200" cy="436561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0" name="Straight Arrow Connector 9"/>
          <p:cNvCxnSpPr>
            <a:stCxn id="8" idx="6"/>
          </p:cNvCxnSpPr>
          <p:nvPr/>
        </p:nvCxnSpPr>
        <p:spPr>
          <a:xfrm flipV="1">
            <a:off x="2209800" y="2765429"/>
            <a:ext cx="1066800" cy="216690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8" y="1447798"/>
            <a:ext cx="5715002" cy="3810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rcRect r="26316"/>
          <a:stretch>
            <a:fillRect/>
          </a:stretch>
        </p:blipFill>
        <p:spPr>
          <a:xfrm>
            <a:off x="0" y="1628695"/>
            <a:ext cx="2438400" cy="2914810"/>
          </a:xfrm>
          <a:prstGeom prst="rect">
            <a:avLst/>
          </a:prstGeom>
        </p:spPr>
      </p:pic>
      <p:sp>
        <p:nvSpPr>
          <p:cNvPr id="20483" name="TextBox 6"/>
          <p:cNvSpPr txBox="1">
            <a:spLocks noChangeArrowheads="1"/>
          </p:cNvSpPr>
          <p:nvPr/>
        </p:nvSpPr>
        <p:spPr bwMode="auto">
          <a:xfrm>
            <a:off x="152400" y="6427788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http://www.cbrfc.noaa.gov/station/sweplot/sweplot.cgi???open</a:t>
            </a:r>
          </a:p>
        </p:txBody>
      </p:sp>
      <p:sp>
        <p:nvSpPr>
          <p:cNvPr id="2048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05" charset="-128"/>
                <a:cs typeface="ＭＳ Ｐゴシック" pitchFamily="-105" charset="-128"/>
              </a:rPr>
              <a:t>Snow:</a:t>
            </a:r>
            <a:br>
              <a:rPr lang="en-US" smtClean="0"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smtClean="0">
                <a:ea typeface="ＭＳ Ｐゴシック" pitchFamily="-105" charset="-128"/>
                <a:cs typeface="ＭＳ Ｐゴシック" pitchFamily="-105" charset="-128"/>
              </a:rPr>
              <a:t>San Juan Basin</a:t>
            </a:r>
          </a:p>
        </p:txBody>
      </p:sp>
      <p:sp>
        <p:nvSpPr>
          <p:cNvPr id="8" name="Oval 7"/>
          <p:cNvSpPr/>
          <p:nvPr/>
        </p:nvSpPr>
        <p:spPr>
          <a:xfrm>
            <a:off x="1600200" y="3200400"/>
            <a:ext cx="609600" cy="30480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0" name="Straight Arrow Connector 9"/>
          <p:cNvCxnSpPr>
            <a:stCxn id="8" idx="6"/>
          </p:cNvCxnSpPr>
          <p:nvPr/>
        </p:nvCxnSpPr>
        <p:spPr>
          <a:xfrm>
            <a:off x="2209800" y="3352800"/>
            <a:ext cx="685800" cy="1588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2282" y="1474788"/>
            <a:ext cx="6131718" cy="40878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rcRect r="26316"/>
          <a:stretch>
            <a:fillRect/>
          </a:stretch>
        </p:blipFill>
        <p:spPr>
          <a:xfrm>
            <a:off x="0" y="1628695"/>
            <a:ext cx="2438400" cy="2914810"/>
          </a:xfrm>
          <a:prstGeom prst="rect">
            <a:avLst/>
          </a:prstGeom>
        </p:spPr>
      </p:pic>
      <p:sp>
        <p:nvSpPr>
          <p:cNvPr id="21507" name="TextBox 6"/>
          <p:cNvSpPr txBox="1">
            <a:spLocks noChangeArrowheads="1"/>
          </p:cNvSpPr>
          <p:nvPr/>
        </p:nvSpPr>
        <p:spPr bwMode="auto">
          <a:xfrm>
            <a:off x="152400" y="6427788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http://www.cbrfc.noaa.gov/station/sweplot/sweplot.cgi???open</a:t>
            </a:r>
          </a:p>
        </p:txBody>
      </p:sp>
      <p:sp>
        <p:nvSpPr>
          <p:cNvPr id="2150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05" charset="-128"/>
                <a:cs typeface="ＭＳ Ｐゴシック" pitchFamily="-105" charset="-128"/>
              </a:rPr>
              <a:t>Snow:</a:t>
            </a:r>
            <a:br>
              <a:rPr lang="en-US" smtClean="0"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smtClean="0">
                <a:ea typeface="ＭＳ Ｐゴシック" pitchFamily="-105" charset="-128"/>
                <a:cs typeface="ＭＳ Ｐゴシック" pitchFamily="-105" charset="-128"/>
              </a:rPr>
              <a:t>Lower Colorado</a:t>
            </a:r>
          </a:p>
        </p:txBody>
      </p:sp>
      <p:sp>
        <p:nvSpPr>
          <p:cNvPr id="8" name="Oval 7"/>
          <p:cNvSpPr/>
          <p:nvPr/>
        </p:nvSpPr>
        <p:spPr>
          <a:xfrm>
            <a:off x="685800" y="3733800"/>
            <a:ext cx="1219200" cy="106680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0" name="Straight Arrow Connector 9"/>
          <p:cNvCxnSpPr>
            <a:stCxn id="8" idx="6"/>
          </p:cNvCxnSpPr>
          <p:nvPr/>
        </p:nvCxnSpPr>
        <p:spPr>
          <a:xfrm flipV="1">
            <a:off x="1905000" y="3733800"/>
            <a:ext cx="1123950" cy="533400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628695"/>
            <a:ext cx="5715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rcRect r="26316"/>
          <a:stretch>
            <a:fillRect/>
          </a:stretch>
        </p:blipFill>
        <p:spPr>
          <a:xfrm>
            <a:off x="0" y="1628695"/>
            <a:ext cx="2438400" cy="2914810"/>
          </a:xfrm>
          <a:prstGeom prst="rect">
            <a:avLst/>
          </a:prstGeom>
        </p:spPr>
      </p:pic>
      <p:sp>
        <p:nvSpPr>
          <p:cNvPr id="22530" name="TextBox 6"/>
          <p:cNvSpPr txBox="1">
            <a:spLocks noChangeArrowheads="1"/>
          </p:cNvSpPr>
          <p:nvPr/>
        </p:nvSpPr>
        <p:spPr bwMode="auto">
          <a:xfrm>
            <a:off x="152400" y="6427788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http://www.cbrfc.noaa.gov/station/sweplot/sweplot.cgi???open</a:t>
            </a:r>
          </a:p>
        </p:txBody>
      </p:sp>
      <p:sp>
        <p:nvSpPr>
          <p:cNvPr id="2253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05" charset="-128"/>
                <a:cs typeface="ＭＳ Ｐゴシック" pitchFamily="-105" charset="-128"/>
              </a:rPr>
              <a:t>Snow:</a:t>
            </a:r>
            <a:br>
              <a:rPr lang="en-US" smtClean="0"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smtClean="0">
                <a:ea typeface="ＭＳ Ｐゴシック" pitchFamily="-105" charset="-128"/>
                <a:cs typeface="ＭＳ Ｐゴシック" pitchFamily="-105" charset="-128"/>
              </a:rPr>
              <a:t>Six Creeks in Salt Lake County</a:t>
            </a:r>
          </a:p>
        </p:txBody>
      </p:sp>
      <p:sp>
        <p:nvSpPr>
          <p:cNvPr id="8" name="Oval 7"/>
          <p:cNvSpPr/>
          <p:nvPr/>
        </p:nvSpPr>
        <p:spPr>
          <a:xfrm>
            <a:off x="838200" y="2265363"/>
            <a:ext cx="228600" cy="325437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0" name="Straight Arrow Connector 9"/>
          <p:cNvCxnSpPr>
            <a:stCxn id="8" idx="6"/>
          </p:cNvCxnSpPr>
          <p:nvPr/>
        </p:nvCxnSpPr>
        <p:spPr>
          <a:xfrm>
            <a:off x="1066800" y="2427288"/>
            <a:ext cx="1981200" cy="3175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447800"/>
            <a:ext cx="5867400" cy="391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2250147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>
          <a:xfrm>
            <a:off x="-859021" y="0"/>
            <a:ext cx="6234983" cy="3429000"/>
          </a:xfrm>
        </p:spPr>
      </p:pic>
      <p:pic>
        <p:nvPicPr>
          <p:cNvPr id="6" name="Picture 5" descr="triallake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2667000"/>
            <a:ext cx="5257800" cy="39433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00600" y="457200"/>
            <a:ext cx="403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NRCS SNOTEL pictures:</a:t>
            </a:r>
          </a:p>
          <a:p>
            <a:endParaRPr lang="en-US" dirty="0" smtClean="0"/>
          </a:p>
          <a:p>
            <a:r>
              <a:rPr lang="en-US" dirty="0" smtClean="0"/>
              <a:t>Garden Summit (Right)</a:t>
            </a:r>
          </a:p>
          <a:p>
            <a:endParaRPr lang="en-US" dirty="0" smtClean="0"/>
          </a:p>
          <a:p>
            <a:r>
              <a:rPr lang="en-US" dirty="0" smtClean="0"/>
              <a:t>Trial Lake (Bottom)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05" charset="-128"/>
                <a:cs typeface="ＭＳ Ｐゴシック" pitchFamily="-105" charset="-128"/>
              </a:rPr>
              <a:t>Snow Maps</a:t>
            </a:r>
          </a:p>
        </p:txBody>
      </p:sp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152400" y="6273800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http://www.nohrsc.nws.gov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9144000" cy="5115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05" charset="-128"/>
                <a:cs typeface="ＭＳ Ｐゴシック" pitchFamily="-105" charset="-128"/>
              </a:rPr>
              <a:t>Forecast Precipitation</a:t>
            </a:r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152400" y="6427788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</a:t>
            </a:r>
            <a:r>
              <a:rPr lang="en-US" sz="1400">
                <a:latin typeface="Calibri" pitchFamily="-105" charset="0"/>
                <a:hlinkClick r:id="rId2"/>
              </a:rPr>
              <a:t>www.hpc.noaa.gov</a:t>
            </a:r>
            <a:r>
              <a:rPr lang="en-US" sz="1400">
                <a:latin typeface="Calibri" pitchFamily="-105" charset="0"/>
              </a:rPr>
              <a:t> </a:t>
            </a:r>
          </a:p>
        </p:txBody>
      </p:sp>
      <p:sp>
        <p:nvSpPr>
          <p:cNvPr id="25604" name="TextBox 7"/>
          <p:cNvSpPr txBox="1">
            <a:spLocks noChangeArrowheads="1"/>
          </p:cNvSpPr>
          <p:nvPr/>
        </p:nvSpPr>
        <p:spPr bwMode="auto">
          <a:xfrm>
            <a:off x="152400" y="4095801"/>
            <a:ext cx="3733800" cy="175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 typeface="Arial" pitchFamily="-105" charset="0"/>
              <a:buChar char="•"/>
            </a:pPr>
            <a:r>
              <a:rPr lang="en-US" dirty="0" smtClean="0"/>
              <a:t>Active weather period continues!!</a:t>
            </a:r>
          </a:p>
          <a:p>
            <a:pPr>
              <a:buFont typeface="Arial" pitchFamily="-105" charset="0"/>
              <a:buChar char="•"/>
            </a:pPr>
            <a:r>
              <a:rPr lang="en-US" dirty="0" smtClean="0"/>
              <a:t>Weak storm today/tomorrow</a:t>
            </a:r>
          </a:p>
          <a:p>
            <a:pPr>
              <a:buFont typeface="Arial" pitchFamily="-105" charset="0"/>
              <a:buChar char="•"/>
            </a:pPr>
            <a:r>
              <a:rPr lang="en-US" dirty="0" smtClean="0"/>
              <a:t>Cold, more powerful storm for the weekend affecting entire basin</a:t>
            </a:r>
          </a:p>
          <a:p>
            <a:pPr>
              <a:buFont typeface="Arial" pitchFamily="-105" charset="0"/>
              <a:buChar char="•"/>
            </a:pPr>
            <a:r>
              <a:rPr lang="en-US" dirty="0" smtClean="0"/>
              <a:t>Another weaker storm for the middle of next week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8101"/>
            <a:ext cx="4254048" cy="3187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5921" y="3505200"/>
            <a:ext cx="2843279" cy="264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5921" y="820890"/>
            <a:ext cx="2889250" cy="2684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4953000" cy="1143000"/>
          </a:xfrm>
        </p:spPr>
        <p:txBody>
          <a:bodyPr/>
          <a:lstStyle/>
          <a:p>
            <a:r>
              <a:rPr lang="en-US" smtClean="0">
                <a:ea typeface="ＭＳ Ｐゴシック" pitchFamily="-105" charset="-128"/>
                <a:cs typeface="ＭＳ Ｐゴシック" pitchFamily="-105" charset="-128"/>
              </a:rPr>
              <a:t>La Nina Update</a:t>
            </a:r>
          </a:p>
        </p:txBody>
      </p:sp>
      <p:sp>
        <p:nvSpPr>
          <p:cNvPr id="26630" name="TextBox 5"/>
          <p:cNvSpPr txBox="1">
            <a:spLocks noChangeArrowheads="1"/>
          </p:cNvSpPr>
          <p:nvPr/>
        </p:nvSpPr>
        <p:spPr bwMode="auto">
          <a:xfrm>
            <a:off x="152400" y="6427788"/>
            <a:ext cx="8686800" cy="306387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</a:t>
            </a:r>
            <a:r>
              <a:rPr lang="en-US" sz="1400">
                <a:latin typeface="Calibri" pitchFamily="-105" charset="0"/>
                <a:hlinkClick r:id="rId2"/>
              </a:rPr>
              <a:t>http://www.cpc.noaa.gov</a:t>
            </a:r>
            <a:r>
              <a:rPr lang="en-US" sz="1400">
                <a:latin typeface="Calibri" pitchFamily="-105" charset="0"/>
              </a:rPr>
              <a:t> and iri.columbia.edu/climate/ENSO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990600"/>
            <a:ext cx="4343400" cy="51137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90600"/>
            <a:ext cx="4495800" cy="52931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87833"/>
            <a:ext cx="4519725" cy="5321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0495" y="0"/>
            <a:ext cx="2870489" cy="3302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0200" y="3302000"/>
            <a:ext cx="3733799" cy="3139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rcRect t="40510" r="33987"/>
          <a:stretch>
            <a:fillRect/>
          </a:stretch>
        </p:blipFill>
        <p:spPr>
          <a:xfrm>
            <a:off x="1905000" y="0"/>
            <a:ext cx="3429000" cy="28710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rcRect t="41153" r="35320"/>
          <a:stretch>
            <a:fillRect/>
          </a:stretch>
        </p:blipFill>
        <p:spPr>
          <a:xfrm>
            <a:off x="1905000" y="2972601"/>
            <a:ext cx="3178128" cy="2686409"/>
          </a:xfrm>
          <a:prstGeom prst="rect">
            <a:avLst/>
          </a:prstGeom>
        </p:spPr>
      </p:pic>
      <p:sp>
        <p:nvSpPr>
          <p:cNvPr id="27650" name="TextBox 5"/>
          <p:cNvSpPr txBox="1">
            <a:spLocks noChangeArrowheads="1"/>
          </p:cNvSpPr>
          <p:nvPr/>
        </p:nvSpPr>
        <p:spPr bwMode="auto">
          <a:xfrm>
            <a:off x="152400" y="6427788"/>
            <a:ext cx="8686800" cy="306387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http://www.cbrfc.noaa.gov/climate/climoForecasts.cgi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rcRect t="34483" r="30435"/>
          <a:stretch>
            <a:fillRect/>
          </a:stretch>
        </p:blipFill>
        <p:spPr>
          <a:xfrm>
            <a:off x="0" y="0"/>
            <a:ext cx="2676654" cy="23420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rcRect t="38809" r="34324"/>
          <a:stretch>
            <a:fillRect/>
          </a:stretch>
        </p:blipFill>
        <p:spPr>
          <a:xfrm>
            <a:off x="-304800" y="2895600"/>
            <a:ext cx="3192398" cy="27634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0" y="342908"/>
            <a:ext cx="3907054" cy="5056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528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05" charset="-128"/>
                <a:cs typeface="ＭＳ Ｐゴシック" pitchFamily="-105" charset="-128"/>
              </a:rPr>
              <a:t>Outline</a:t>
            </a:r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52800" cy="4525963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March Weather Review</a:t>
            </a:r>
          </a:p>
          <a:p>
            <a:pPr eaLnBrk="1" hangingPunct="1"/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Snow States</a:t>
            </a:r>
          </a:p>
          <a:p>
            <a:pPr eaLnBrk="1" hangingPunct="1"/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Water Supply Forecasts</a:t>
            </a:r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152400" y="6432550"/>
            <a:ext cx="8686800" cy="369888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Calibri" pitchFamily="-105" charset="0"/>
              </a:rPr>
              <a:t>Web Reference: www.cbrfc.noaa.gov/wsup/pub2/map/html/cbrfc</a:t>
            </a:r>
            <a:r>
              <a:rPr lang="en-US" dirty="0" smtClean="0">
                <a:latin typeface="Calibri" pitchFamily="-105" charset="0"/>
              </a:rPr>
              <a:t>.1.2011.</a:t>
            </a:r>
            <a:r>
              <a:rPr lang="en-US" dirty="0">
                <a:latin typeface="Calibri" pitchFamily="-105" charset="0"/>
              </a:rPr>
              <a:t>html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0"/>
            <a:ext cx="495300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457200" y="17463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05" charset="-128"/>
                <a:cs typeface="ＭＳ Ｐゴシック" pitchFamily="-105" charset="-128"/>
              </a:rPr>
              <a:t>Soil Moisture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800" y="1479550"/>
            <a:ext cx="4281488" cy="5540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222250" y="6550025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www.cbrfc.noaa.gov/gmap/gmapm.php?wcon=checked</a:t>
            </a:r>
          </a:p>
        </p:txBody>
      </p:sp>
      <p:sp>
        <p:nvSpPr>
          <p:cNvPr id="29700" name="TextBox 6"/>
          <p:cNvSpPr txBox="1">
            <a:spLocks noChangeArrowheads="1"/>
          </p:cNvSpPr>
          <p:nvPr/>
        </p:nvSpPr>
        <p:spPr bwMode="auto">
          <a:xfrm>
            <a:off x="0" y="381000"/>
            <a:ext cx="2362200" cy="6463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April 1, 2011</a:t>
            </a:r>
          </a:p>
          <a:p>
            <a:r>
              <a:rPr lang="en-US" dirty="0"/>
              <a:t>Water Supply Forecasts</a:t>
            </a:r>
          </a:p>
          <a:p>
            <a:endParaRPr lang="en-US" dirty="0"/>
          </a:p>
          <a:p>
            <a:r>
              <a:rPr lang="en-US" dirty="0"/>
              <a:t>Highlights:</a:t>
            </a:r>
            <a:endParaRPr lang="en-US" dirty="0" smtClean="0"/>
          </a:p>
          <a:p>
            <a:pPr>
              <a:buFont typeface="Arial" pitchFamily="-105" charset="0"/>
              <a:buChar char="•"/>
            </a:pPr>
            <a:r>
              <a:rPr lang="en-US" dirty="0" smtClean="0"/>
              <a:t> Wet winter continues for much of the basin with many forecasts higher than any year since 1997</a:t>
            </a:r>
          </a:p>
          <a:p>
            <a:pPr>
              <a:buFont typeface="Arial" pitchFamily="-105" charset="0"/>
              <a:buChar char="•"/>
            </a:pPr>
            <a:r>
              <a:rPr lang="en-US" dirty="0" smtClean="0"/>
              <a:t> Some northern basins predicting flows near the top 10%</a:t>
            </a:r>
          </a:p>
          <a:p>
            <a:pPr>
              <a:buFont typeface="Arial" pitchFamily="-105" charset="0"/>
              <a:buChar char="•"/>
            </a:pPr>
            <a:r>
              <a:rPr lang="en-US" dirty="0" smtClean="0"/>
              <a:t> Forecasts slightly higher across northern basins since Feb 1</a:t>
            </a:r>
          </a:p>
          <a:p>
            <a:pPr>
              <a:buFont typeface="Arial" pitchFamily="-105" charset="0"/>
              <a:buChar char="•"/>
            </a:pPr>
            <a:r>
              <a:rPr lang="en-US" dirty="0" smtClean="0"/>
              <a:t> San Juan and lower basin somewhat lower since Feb 1</a:t>
            </a:r>
          </a:p>
          <a:p>
            <a:pPr>
              <a:buFont typeface="Arial" pitchFamily="-105" charset="0"/>
              <a:buChar char="•"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6562" y="152400"/>
            <a:ext cx="6417438" cy="523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rcRect r="29685"/>
          <a:stretch>
            <a:fillRect/>
          </a:stretch>
        </p:blipFill>
        <p:spPr>
          <a:xfrm>
            <a:off x="293545" y="382587"/>
            <a:ext cx="2625867" cy="3044825"/>
          </a:xfrm>
          <a:prstGeom prst="rect">
            <a:avLst/>
          </a:prstGeom>
        </p:spPr>
      </p:pic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152400" y="6473825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www.cbrfc.noaa.gov/gmap/gmapm.php?wcon=checked</a:t>
            </a:r>
          </a:p>
        </p:txBody>
      </p:sp>
      <p:grpSp>
        <p:nvGrpSpPr>
          <p:cNvPr id="31749" name="Group 9"/>
          <p:cNvGrpSpPr>
            <a:grpSpLocks/>
          </p:cNvGrpSpPr>
          <p:nvPr/>
        </p:nvGrpSpPr>
        <p:grpSpPr bwMode="auto">
          <a:xfrm>
            <a:off x="1600200" y="990600"/>
            <a:ext cx="1600200" cy="609600"/>
            <a:chOff x="1905000" y="1219200"/>
            <a:chExt cx="1600200" cy="609600"/>
          </a:xfrm>
        </p:grpSpPr>
        <p:sp>
          <p:nvSpPr>
            <p:cNvPr id="6" name="Oval 5"/>
            <p:cNvSpPr/>
            <p:nvPr/>
          </p:nvSpPr>
          <p:spPr>
            <a:xfrm>
              <a:off x="1905000" y="1219200"/>
              <a:ext cx="381000" cy="457200"/>
            </a:xfrm>
            <a:prstGeom prst="ellipse">
              <a:avLst/>
            </a:prstGeom>
            <a:noFill/>
            <a:ln w="63500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cxnSp>
          <p:nvCxnSpPr>
            <p:cNvPr id="7" name="Straight Arrow Connector 6"/>
            <p:cNvCxnSpPr>
              <a:stCxn id="6" idx="6"/>
            </p:cNvCxnSpPr>
            <p:nvPr/>
          </p:nvCxnSpPr>
          <p:spPr>
            <a:xfrm>
              <a:off x="2286000" y="1447800"/>
              <a:ext cx="1219200" cy="381000"/>
            </a:xfrm>
            <a:prstGeom prst="straightConnector1">
              <a:avLst/>
            </a:prstGeom>
            <a:ln w="88900">
              <a:solidFill>
                <a:srgbClr val="66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1" y="2133599"/>
            <a:ext cx="5372100" cy="37803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1" y="382587"/>
            <a:ext cx="5537200" cy="14901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rcRect r="29685"/>
          <a:stretch>
            <a:fillRect/>
          </a:stretch>
        </p:blipFill>
        <p:spPr>
          <a:xfrm>
            <a:off x="293545" y="382587"/>
            <a:ext cx="2625867" cy="3044825"/>
          </a:xfrm>
          <a:prstGeom prst="rect">
            <a:avLst/>
          </a:prstGeom>
        </p:spPr>
      </p:pic>
      <p:sp>
        <p:nvSpPr>
          <p:cNvPr id="32771" name="TextBox 4"/>
          <p:cNvSpPr txBox="1">
            <a:spLocks noChangeArrowheads="1"/>
          </p:cNvSpPr>
          <p:nvPr/>
        </p:nvSpPr>
        <p:spPr bwMode="auto">
          <a:xfrm>
            <a:off x="152400" y="6473825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www.cbrfc.noaa.gov/gmap/gmapm.php?wcon=checked</a:t>
            </a:r>
          </a:p>
        </p:txBody>
      </p:sp>
      <p:grpSp>
        <p:nvGrpSpPr>
          <p:cNvPr id="32773" name="Group 9"/>
          <p:cNvGrpSpPr>
            <a:grpSpLocks/>
          </p:cNvGrpSpPr>
          <p:nvPr/>
        </p:nvGrpSpPr>
        <p:grpSpPr bwMode="auto">
          <a:xfrm>
            <a:off x="1905000" y="1524000"/>
            <a:ext cx="1600200" cy="609600"/>
            <a:chOff x="1905000" y="1219200"/>
            <a:chExt cx="1600200" cy="609600"/>
          </a:xfrm>
        </p:grpSpPr>
        <p:sp>
          <p:nvSpPr>
            <p:cNvPr id="6" name="Oval 5"/>
            <p:cNvSpPr/>
            <p:nvPr/>
          </p:nvSpPr>
          <p:spPr>
            <a:xfrm>
              <a:off x="1905000" y="1219200"/>
              <a:ext cx="381000" cy="457200"/>
            </a:xfrm>
            <a:prstGeom prst="ellipse">
              <a:avLst/>
            </a:prstGeom>
            <a:noFill/>
            <a:ln w="63500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cxnSp>
          <p:nvCxnSpPr>
            <p:cNvPr id="7" name="Straight Arrow Connector 6"/>
            <p:cNvCxnSpPr>
              <a:stCxn id="6" idx="6"/>
            </p:cNvCxnSpPr>
            <p:nvPr/>
          </p:nvCxnSpPr>
          <p:spPr>
            <a:xfrm>
              <a:off x="2286000" y="1447800"/>
              <a:ext cx="1219200" cy="381000"/>
            </a:xfrm>
            <a:prstGeom prst="straightConnector1">
              <a:avLst/>
            </a:prstGeom>
            <a:ln w="88900">
              <a:solidFill>
                <a:srgbClr val="66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1611" y="69878"/>
            <a:ext cx="5429250" cy="145412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3485" y="1981200"/>
            <a:ext cx="5477376" cy="3854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rcRect r="29685"/>
          <a:stretch>
            <a:fillRect/>
          </a:stretch>
        </p:blipFill>
        <p:spPr>
          <a:xfrm>
            <a:off x="293545" y="382587"/>
            <a:ext cx="2625867" cy="3044825"/>
          </a:xfrm>
          <a:prstGeom prst="rect">
            <a:avLst/>
          </a:prstGeom>
        </p:spPr>
      </p:pic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152400" y="6473825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www.cbrfc.noaa.gov/gmap/gmapm.php?wcon=checked</a:t>
            </a:r>
          </a:p>
        </p:txBody>
      </p:sp>
      <p:grpSp>
        <p:nvGrpSpPr>
          <p:cNvPr id="33796" name="Group 9"/>
          <p:cNvGrpSpPr>
            <a:grpSpLocks/>
          </p:cNvGrpSpPr>
          <p:nvPr/>
        </p:nvGrpSpPr>
        <p:grpSpPr bwMode="auto">
          <a:xfrm>
            <a:off x="2133600" y="1752600"/>
            <a:ext cx="1219200" cy="457200"/>
            <a:chOff x="1905000" y="1219200"/>
            <a:chExt cx="1219200" cy="457200"/>
          </a:xfrm>
        </p:grpSpPr>
        <p:sp>
          <p:nvSpPr>
            <p:cNvPr id="6" name="Oval 5"/>
            <p:cNvSpPr/>
            <p:nvPr/>
          </p:nvSpPr>
          <p:spPr>
            <a:xfrm>
              <a:off x="1905000" y="1219200"/>
              <a:ext cx="381000" cy="457200"/>
            </a:xfrm>
            <a:prstGeom prst="ellipse">
              <a:avLst/>
            </a:prstGeom>
            <a:noFill/>
            <a:ln w="63500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cxnSp>
          <p:nvCxnSpPr>
            <p:cNvPr id="7" name="Straight Arrow Connector 6"/>
            <p:cNvCxnSpPr>
              <a:stCxn id="6" idx="6"/>
            </p:cNvCxnSpPr>
            <p:nvPr/>
          </p:nvCxnSpPr>
          <p:spPr>
            <a:xfrm>
              <a:off x="2286000" y="1447800"/>
              <a:ext cx="838200" cy="228600"/>
            </a:xfrm>
            <a:prstGeom prst="straightConnector1">
              <a:avLst/>
            </a:prstGeom>
            <a:ln w="88900">
              <a:solidFill>
                <a:srgbClr val="66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51" y="2209800"/>
            <a:ext cx="5477376" cy="38544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484828"/>
            <a:ext cx="5562600" cy="14963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rcRect r="29685"/>
          <a:stretch>
            <a:fillRect/>
          </a:stretch>
        </p:blipFill>
        <p:spPr>
          <a:xfrm>
            <a:off x="293545" y="382587"/>
            <a:ext cx="2625867" cy="3044825"/>
          </a:xfrm>
          <a:prstGeom prst="rect">
            <a:avLst/>
          </a:prstGeom>
        </p:spPr>
      </p:pic>
      <p:sp>
        <p:nvSpPr>
          <p:cNvPr id="34819" name="TextBox 4"/>
          <p:cNvSpPr txBox="1">
            <a:spLocks noChangeArrowheads="1"/>
          </p:cNvSpPr>
          <p:nvPr/>
        </p:nvSpPr>
        <p:spPr bwMode="auto">
          <a:xfrm>
            <a:off x="152400" y="6473825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www.cbrfc.noaa.gov/gmap/gmapm.php?wcon=checked</a:t>
            </a:r>
          </a:p>
        </p:txBody>
      </p:sp>
      <p:grpSp>
        <p:nvGrpSpPr>
          <p:cNvPr id="34821" name="Group 9"/>
          <p:cNvGrpSpPr>
            <a:grpSpLocks/>
          </p:cNvGrpSpPr>
          <p:nvPr/>
        </p:nvGrpSpPr>
        <p:grpSpPr bwMode="auto">
          <a:xfrm>
            <a:off x="2057400" y="2286000"/>
            <a:ext cx="1295400" cy="457200"/>
            <a:chOff x="1905000" y="1219200"/>
            <a:chExt cx="1295400" cy="457200"/>
          </a:xfrm>
        </p:grpSpPr>
        <p:sp>
          <p:nvSpPr>
            <p:cNvPr id="6" name="Oval 5"/>
            <p:cNvSpPr/>
            <p:nvPr/>
          </p:nvSpPr>
          <p:spPr>
            <a:xfrm>
              <a:off x="1905000" y="1219200"/>
              <a:ext cx="381000" cy="457200"/>
            </a:xfrm>
            <a:prstGeom prst="ellipse">
              <a:avLst/>
            </a:prstGeom>
            <a:noFill/>
            <a:ln w="63500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cxnSp>
          <p:nvCxnSpPr>
            <p:cNvPr id="7" name="Straight Arrow Connector 6"/>
            <p:cNvCxnSpPr>
              <a:stCxn id="6" idx="6"/>
            </p:cNvCxnSpPr>
            <p:nvPr/>
          </p:nvCxnSpPr>
          <p:spPr>
            <a:xfrm>
              <a:off x="2286000" y="1447800"/>
              <a:ext cx="914400" cy="1588"/>
            </a:xfrm>
            <a:prstGeom prst="straightConnector1">
              <a:avLst/>
            </a:prstGeom>
            <a:ln w="88900">
              <a:solidFill>
                <a:srgbClr val="66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0596" y="1905000"/>
            <a:ext cx="5583404" cy="39290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6000" y="228600"/>
            <a:ext cx="5588000" cy="15107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rcRect r="29685"/>
          <a:stretch>
            <a:fillRect/>
          </a:stretch>
        </p:blipFill>
        <p:spPr>
          <a:xfrm>
            <a:off x="293545" y="382587"/>
            <a:ext cx="2625867" cy="3044825"/>
          </a:xfrm>
          <a:prstGeom prst="rect">
            <a:avLst/>
          </a:prstGeom>
        </p:spPr>
      </p:pic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152400" y="6473825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www.cbrfc.noaa.gov/gmap/gmapm.php?wcon=checked</a:t>
            </a:r>
          </a:p>
        </p:txBody>
      </p:sp>
      <p:grpSp>
        <p:nvGrpSpPr>
          <p:cNvPr id="35844" name="Group 9"/>
          <p:cNvGrpSpPr>
            <a:grpSpLocks/>
          </p:cNvGrpSpPr>
          <p:nvPr/>
        </p:nvGrpSpPr>
        <p:grpSpPr bwMode="auto">
          <a:xfrm>
            <a:off x="1066800" y="2286000"/>
            <a:ext cx="2057400" cy="457200"/>
            <a:chOff x="1905000" y="1219200"/>
            <a:chExt cx="2057400" cy="457200"/>
          </a:xfrm>
        </p:grpSpPr>
        <p:sp>
          <p:nvSpPr>
            <p:cNvPr id="6" name="Oval 5"/>
            <p:cNvSpPr/>
            <p:nvPr/>
          </p:nvSpPr>
          <p:spPr>
            <a:xfrm>
              <a:off x="1905000" y="1219200"/>
              <a:ext cx="381000" cy="457200"/>
            </a:xfrm>
            <a:prstGeom prst="ellipse">
              <a:avLst/>
            </a:prstGeom>
            <a:noFill/>
            <a:ln w="63500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cxnSp>
          <p:nvCxnSpPr>
            <p:cNvPr id="7" name="Straight Arrow Connector 6"/>
            <p:cNvCxnSpPr>
              <a:stCxn id="6" idx="6"/>
            </p:cNvCxnSpPr>
            <p:nvPr/>
          </p:nvCxnSpPr>
          <p:spPr>
            <a:xfrm>
              <a:off x="2286000" y="1447800"/>
              <a:ext cx="1676400" cy="1588"/>
            </a:xfrm>
            <a:prstGeom prst="straightConnector1">
              <a:avLst/>
            </a:prstGeom>
            <a:ln w="88900">
              <a:solidFill>
                <a:srgbClr val="66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0596" y="2286000"/>
            <a:ext cx="5583404" cy="39290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4001" y="382587"/>
            <a:ext cx="6049999" cy="15986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8275320" cy="551688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792980" y="5516880"/>
          <a:ext cx="4419600" cy="1341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7831"/>
                <a:gridCol w="2121569"/>
                <a:gridCol w="1600200"/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YEAR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OBS</a:t>
                      </a:r>
                      <a:r>
                        <a:rPr lang="en-US" sz="1600" baseline="0" dirty="0" smtClean="0"/>
                        <a:t> VOL (KAF) / %AVG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RANK (101</a:t>
                      </a:r>
                      <a:r>
                        <a:rPr lang="en-US" sz="1600" baseline="0" dirty="0" smtClean="0"/>
                        <a:t> YRS)</a:t>
                      </a:r>
                      <a:endParaRPr lang="en-US" sz="1600" dirty="0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55F6FF"/>
                          </a:solidFill>
                        </a:rPr>
                        <a:t>2005</a:t>
                      </a:r>
                      <a:endParaRPr lang="en-US" sz="1600" dirty="0">
                        <a:solidFill>
                          <a:srgbClr val="55F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55F6FF"/>
                          </a:solidFill>
                        </a:rPr>
                        <a:t>8844 / 112%</a:t>
                      </a:r>
                      <a:endParaRPr lang="en-US" sz="1600" dirty="0">
                        <a:solidFill>
                          <a:srgbClr val="55F6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55F6FF"/>
                          </a:solidFill>
                        </a:rPr>
                        <a:t>39 </a:t>
                      </a:r>
                      <a:endParaRPr lang="en-US" sz="1600" dirty="0">
                        <a:solidFill>
                          <a:srgbClr val="55F6FF"/>
                        </a:solidFill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2008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8909 / 112%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38 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FF00"/>
                          </a:solidFill>
                        </a:rPr>
                        <a:t>1993</a:t>
                      </a:r>
                      <a:endParaRPr lang="en-US" sz="16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00"/>
                          </a:solidFill>
                        </a:rPr>
                        <a:t>9984 / 126%</a:t>
                      </a:r>
                      <a:endParaRPr lang="en-US" sz="16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FF00"/>
                          </a:solidFill>
                        </a:rPr>
                        <a:t>29 </a:t>
                      </a:r>
                      <a:endParaRPr lang="en-US" sz="16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60960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Lake Powell historical inflows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69" y="111919"/>
            <a:ext cx="4822031" cy="3393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76200"/>
            <a:ext cx="4822031" cy="3393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69" y="3388519"/>
            <a:ext cx="4822031" cy="3393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4876800" y="4162425"/>
            <a:ext cx="3989932" cy="954107"/>
          </a:xfrm>
          <a:prstGeom prst="rect">
            <a:avLst/>
          </a:prstGeom>
          <a:noFill/>
          <a:ln w="9525">
            <a:solidFill>
              <a:schemeClr val="accent1"/>
            </a:solidFill>
            <a:prstDash val="sysDash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latin typeface="Times New Roman" pitchFamily="18" charset="0"/>
              </a:rPr>
              <a:t>Average</a:t>
            </a:r>
            <a:r>
              <a:rPr lang="en-US" sz="1400" dirty="0">
                <a:latin typeface="Times New Roman" pitchFamily="18" charset="0"/>
              </a:rPr>
              <a:t> contribution to Lake Powell Apr-Jul inflow:</a:t>
            </a:r>
          </a:p>
          <a:p>
            <a:pPr lvl="1"/>
            <a:r>
              <a:rPr lang="en-US" sz="1400" dirty="0">
                <a:latin typeface="Times New Roman" pitchFamily="18" charset="0"/>
              </a:rPr>
              <a:t>Green River-Green River, UT	34%</a:t>
            </a:r>
          </a:p>
          <a:p>
            <a:pPr lvl="1"/>
            <a:r>
              <a:rPr lang="en-US" sz="1400" dirty="0">
                <a:latin typeface="Times New Roman" pitchFamily="18" charset="0"/>
              </a:rPr>
              <a:t>Colorado River-</a:t>
            </a:r>
            <a:r>
              <a:rPr lang="en-US" sz="1400" dirty="0" err="1">
                <a:latin typeface="Times New Roman" pitchFamily="18" charset="0"/>
              </a:rPr>
              <a:t>Cicso</a:t>
            </a:r>
            <a:r>
              <a:rPr lang="en-US" sz="1400" dirty="0">
                <a:latin typeface="Times New Roman" pitchFamily="18" charset="0"/>
              </a:rPr>
              <a:t>, UT	50%</a:t>
            </a:r>
          </a:p>
          <a:p>
            <a:pPr lvl="1"/>
            <a:r>
              <a:rPr lang="en-US" sz="1400" dirty="0">
                <a:latin typeface="Times New Roman" pitchFamily="18" charset="0"/>
              </a:rPr>
              <a:t>San Juan River-Bluff, UT</a:t>
            </a:r>
            <a:r>
              <a:rPr lang="en-US" sz="1400" dirty="0" smtClean="0">
                <a:latin typeface="Times New Roman" pitchFamily="18" charset="0"/>
              </a:rPr>
              <a:t>		13</a:t>
            </a:r>
            <a:r>
              <a:rPr lang="en-US" sz="1400" dirty="0">
                <a:latin typeface="Times New Roman" pitchFamily="18" charset="0"/>
              </a:rPr>
              <a:t>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28800" y="1524000"/>
            <a:ext cx="8947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4090/129%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1371600"/>
            <a:ext cx="889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5500/118%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5438001"/>
            <a:ext cx="8178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1040/85%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rcRect r="29685"/>
          <a:stretch>
            <a:fillRect/>
          </a:stretch>
        </p:blipFill>
        <p:spPr>
          <a:xfrm>
            <a:off x="293545" y="382587"/>
            <a:ext cx="2625867" cy="3044825"/>
          </a:xfrm>
          <a:prstGeom prst="rect">
            <a:avLst/>
          </a:prstGeom>
        </p:spPr>
      </p:pic>
      <p:sp>
        <p:nvSpPr>
          <p:cNvPr id="36867" name="TextBox 4"/>
          <p:cNvSpPr txBox="1">
            <a:spLocks noChangeArrowheads="1"/>
          </p:cNvSpPr>
          <p:nvPr/>
        </p:nvSpPr>
        <p:spPr bwMode="auto">
          <a:xfrm>
            <a:off x="152400" y="6473825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www.cbrfc.noaa.gov/gmap/gmapm.php?wcon=checked</a:t>
            </a:r>
          </a:p>
        </p:txBody>
      </p:sp>
      <p:grpSp>
        <p:nvGrpSpPr>
          <p:cNvPr id="36868" name="Group 9"/>
          <p:cNvGrpSpPr>
            <a:grpSpLocks/>
          </p:cNvGrpSpPr>
          <p:nvPr/>
        </p:nvGrpSpPr>
        <p:grpSpPr bwMode="auto">
          <a:xfrm>
            <a:off x="1143000" y="1143000"/>
            <a:ext cx="2057400" cy="457200"/>
            <a:chOff x="1905000" y="1219200"/>
            <a:chExt cx="2057400" cy="457200"/>
          </a:xfrm>
        </p:grpSpPr>
        <p:sp>
          <p:nvSpPr>
            <p:cNvPr id="6" name="Oval 5"/>
            <p:cNvSpPr/>
            <p:nvPr/>
          </p:nvSpPr>
          <p:spPr>
            <a:xfrm>
              <a:off x="1905000" y="1219200"/>
              <a:ext cx="381000" cy="457200"/>
            </a:xfrm>
            <a:prstGeom prst="ellipse">
              <a:avLst/>
            </a:prstGeom>
            <a:noFill/>
            <a:ln w="63500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cxnSp>
          <p:nvCxnSpPr>
            <p:cNvPr id="7" name="Straight Arrow Connector 6"/>
            <p:cNvCxnSpPr>
              <a:stCxn id="6" idx="6"/>
            </p:cNvCxnSpPr>
            <p:nvPr/>
          </p:nvCxnSpPr>
          <p:spPr>
            <a:xfrm>
              <a:off x="2286000" y="1447800"/>
              <a:ext cx="1676400" cy="228600"/>
            </a:xfrm>
            <a:prstGeom prst="straightConnector1">
              <a:avLst/>
            </a:prstGeom>
            <a:ln w="88900">
              <a:solidFill>
                <a:srgbClr val="66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0269" y="70905"/>
            <a:ext cx="5564031" cy="152929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0269" y="1828799"/>
            <a:ext cx="5417981" cy="3812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8000" y="-381000"/>
            <a:ext cx="10160000" cy="76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rcRect r="29685"/>
          <a:stretch>
            <a:fillRect/>
          </a:stretch>
        </p:blipFill>
        <p:spPr>
          <a:xfrm>
            <a:off x="293545" y="382587"/>
            <a:ext cx="2625867" cy="3044825"/>
          </a:xfrm>
          <a:prstGeom prst="rect">
            <a:avLst/>
          </a:prstGeom>
        </p:spPr>
      </p:pic>
      <p:sp>
        <p:nvSpPr>
          <p:cNvPr id="37891" name="TextBox 4"/>
          <p:cNvSpPr txBox="1">
            <a:spLocks noChangeArrowheads="1"/>
          </p:cNvSpPr>
          <p:nvPr/>
        </p:nvSpPr>
        <p:spPr bwMode="auto">
          <a:xfrm>
            <a:off x="152400" y="6473825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www.cbrfc.noaa.gov/gmap/gmapm.php?wcon=checked</a:t>
            </a:r>
          </a:p>
        </p:txBody>
      </p:sp>
      <p:grpSp>
        <p:nvGrpSpPr>
          <p:cNvPr id="37892" name="Group 9"/>
          <p:cNvGrpSpPr>
            <a:grpSpLocks/>
          </p:cNvGrpSpPr>
          <p:nvPr/>
        </p:nvGrpSpPr>
        <p:grpSpPr bwMode="auto">
          <a:xfrm>
            <a:off x="1143000" y="1143000"/>
            <a:ext cx="2057400" cy="457200"/>
            <a:chOff x="1905000" y="1219200"/>
            <a:chExt cx="2057400" cy="457200"/>
          </a:xfrm>
        </p:grpSpPr>
        <p:sp>
          <p:nvSpPr>
            <p:cNvPr id="6" name="Oval 5"/>
            <p:cNvSpPr/>
            <p:nvPr/>
          </p:nvSpPr>
          <p:spPr>
            <a:xfrm>
              <a:off x="1905000" y="1219200"/>
              <a:ext cx="381000" cy="457200"/>
            </a:xfrm>
            <a:prstGeom prst="ellipse">
              <a:avLst/>
            </a:prstGeom>
            <a:noFill/>
            <a:ln w="63500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cxnSp>
          <p:nvCxnSpPr>
            <p:cNvPr id="7" name="Straight Arrow Connector 6"/>
            <p:cNvCxnSpPr>
              <a:stCxn id="6" idx="6"/>
            </p:cNvCxnSpPr>
            <p:nvPr/>
          </p:nvCxnSpPr>
          <p:spPr>
            <a:xfrm>
              <a:off x="2286000" y="1447800"/>
              <a:ext cx="1676400" cy="228600"/>
            </a:xfrm>
            <a:prstGeom prst="straightConnector1">
              <a:avLst/>
            </a:prstGeom>
            <a:ln w="88900">
              <a:solidFill>
                <a:srgbClr val="66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1831" y="2286000"/>
            <a:ext cx="5369092" cy="37782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399" y="348931"/>
            <a:ext cx="5800523" cy="1588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rcRect r="29685"/>
          <a:stretch>
            <a:fillRect/>
          </a:stretch>
        </p:blipFill>
        <p:spPr>
          <a:xfrm>
            <a:off x="293545" y="382587"/>
            <a:ext cx="2625867" cy="3044825"/>
          </a:xfrm>
          <a:prstGeom prst="rect">
            <a:avLst/>
          </a:prstGeom>
        </p:spPr>
      </p:pic>
      <p:sp>
        <p:nvSpPr>
          <p:cNvPr id="38916" name="TextBox 4"/>
          <p:cNvSpPr txBox="1">
            <a:spLocks noChangeArrowheads="1"/>
          </p:cNvSpPr>
          <p:nvPr/>
        </p:nvSpPr>
        <p:spPr bwMode="auto">
          <a:xfrm>
            <a:off x="152400" y="6473825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www.cbrfc.noaa.gov/gmap/gmapm.php?wcon=checked</a:t>
            </a:r>
          </a:p>
        </p:txBody>
      </p:sp>
      <p:grpSp>
        <p:nvGrpSpPr>
          <p:cNvPr id="38917" name="Group 9"/>
          <p:cNvGrpSpPr>
            <a:grpSpLocks/>
          </p:cNvGrpSpPr>
          <p:nvPr/>
        </p:nvGrpSpPr>
        <p:grpSpPr bwMode="auto">
          <a:xfrm>
            <a:off x="1219200" y="3276600"/>
            <a:ext cx="1787525" cy="457200"/>
            <a:chOff x="1981200" y="3352800"/>
            <a:chExt cx="1787995" cy="457200"/>
          </a:xfrm>
        </p:grpSpPr>
        <p:sp>
          <p:nvSpPr>
            <p:cNvPr id="6" name="Oval 5"/>
            <p:cNvSpPr/>
            <p:nvPr/>
          </p:nvSpPr>
          <p:spPr>
            <a:xfrm>
              <a:off x="1981200" y="3352800"/>
              <a:ext cx="381100" cy="457200"/>
            </a:xfrm>
            <a:prstGeom prst="ellipse">
              <a:avLst/>
            </a:prstGeom>
            <a:noFill/>
            <a:ln w="63500"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10" charset="-128"/>
                <a:cs typeface="ＭＳ Ｐゴシック" pitchFamily="-110" charset="-128"/>
              </a:endParaRPr>
            </a:p>
          </p:txBody>
        </p:sp>
        <p:cxnSp>
          <p:nvCxnSpPr>
            <p:cNvPr id="7" name="Straight Arrow Connector 6"/>
            <p:cNvCxnSpPr>
              <a:stCxn id="6" idx="6"/>
            </p:cNvCxnSpPr>
            <p:nvPr/>
          </p:nvCxnSpPr>
          <p:spPr>
            <a:xfrm>
              <a:off x="2362300" y="3581400"/>
              <a:ext cx="1406895" cy="1588"/>
            </a:xfrm>
            <a:prstGeom prst="straightConnector1">
              <a:avLst/>
            </a:prstGeom>
            <a:ln w="88900">
              <a:solidFill>
                <a:srgbClr val="66006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2950" y="382587"/>
            <a:ext cx="5556250" cy="15782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528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ea typeface="ＭＳ Ｐゴシック" pitchFamily="-105" charset="-128"/>
                <a:cs typeface="ＭＳ Ｐゴシック" pitchFamily="-105" charset="-128"/>
              </a:rPr>
              <a:t>Online Publication</a:t>
            </a:r>
          </a:p>
        </p:txBody>
      </p:sp>
      <p:sp>
        <p:nvSpPr>
          <p:cNvPr id="40964" name="TextBox 5"/>
          <p:cNvSpPr txBox="1">
            <a:spLocks noChangeArrowheads="1"/>
          </p:cNvSpPr>
          <p:nvPr/>
        </p:nvSpPr>
        <p:spPr bwMode="auto">
          <a:xfrm>
            <a:off x="152400" y="6432550"/>
            <a:ext cx="8686800" cy="369888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Calibri" pitchFamily="-105" charset="0"/>
              </a:rPr>
              <a:t>Web Reference: www.cbrfc.noaa.gov/wsup/pub2/map/html/cpub.php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9140" y="0"/>
            <a:ext cx="4964860" cy="629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4"/>
          <p:cNvSpPr txBox="1">
            <a:spLocks noChangeArrowheads="1"/>
          </p:cNvSpPr>
          <p:nvPr/>
        </p:nvSpPr>
        <p:spPr bwMode="auto">
          <a:xfrm>
            <a:off x="152400" y="6488113"/>
            <a:ext cx="8686800" cy="369887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Calibri" pitchFamily="-105" charset="0"/>
              </a:rPr>
              <a:t>Web Reference: www.cbrfc.noaa.gov/wsup/pub2/map/html/cpub.php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4956404" cy="59515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867" y="0"/>
            <a:ext cx="4284133" cy="640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417638"/>
            <a:ext cx="5380030" cy="37669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Peak Flow Forecast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525963"/>
          </a:xfrm>
        </p:spPr>
        <p:txBody>
          <a:bodyPr/>
          <a:lstStyle/>
          <a:p>
            <a:r>
              <a:rPr lang="en-US" sz="2400" dirty="0" smtClean="0"/>
              <a:t>April 1 Peak flow forecasts highlights:</a:t>
            </a:r>
          </a:p>
          <a:p>
            <a:pPr>
              <a:buFontTx/>
              <a:buChar char="-"/>
            </a:pPr>
            <a:r>
              <a:rPr lang="en-US" sz="2400" dirty="0" smtClean="0"/>
              <a:t>Very significant chances for flooding in Utah, Colorado</a:t>
            </a:r>
          </a:p>
          <a:p>
            <a:pPr>
              <a:buFontTx/>
              <a:buChar char="-"/>
            </a:pPr>
            <a:r>
              <a:rPr lang="en-US" sz="2400" dirty="0" smtClean="0"/>
              <a:t>Peak Flow webinar Friday, April 8</a:t>
            </a: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-296863"/>
            <a:ext cx="8229600" cy="1143001"/>
          </a:xfrm>
        </p:spPr>
        <p:txBody>
          <a:bodyPr/>
          <a:lstStyle/>
          <a:p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CBRFC News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145634" y="846138"/>
            <a:ext cx="4648200" cy="1219200"/>
          </a:xfrm>
        </p:spPr>
        <p:txBody>
          <a:bodyPr/>
          <a:lstStyle/>
          <a:p>
            <a:r>
              <a:rPr lang="en-US" sz="2000" dirty="0" smtClean="0">
                <a:ea typeface="ＭＳ Ｐゴシック" pitchFamily="-105" charset="-128"/>
                <a:cs typeface="ＭＳ Ｐゴシック" pitchFamily="-105" charset="-128"/>
              </a:rPr>
              <a:t>Basin Focal Points (Available to discuss forecasts: 801.524.5130)</a:t>
            </a:r>
          </a:p>
          <a:p>
            <a:pPr lvl="1"/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Upper Colorado: Brenda Alcorn</a:t>
            </a:r>
          </a:p>
          <a:p>
            <a:pPr lvl="1"/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Green: Ashley Nielson</a:t>
            </a:r>
          </a:p>
          <a:p>
            <a:pPr lvl="1"/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San Juan / Gunnison: Tracy Cox</a:t>
            </a:r>
          </a:p>
          <a:p>
            <a:pPr lvl="1"/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Great Basin: Brent Bernard</a:t>
            </a:r>
          </a:p>
          <a:p>
            <a:pPr lvl="1"/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Lower Colorado (below Lake Powell): Greg Smith</a:t>
            </a:r>
          </a:p>
          <a:p>
            <a:r>
              <a:rPr lang="en-US" sz="2000" dirty="0" smtClean="0">
                <a:ea typeface="ＭＳ Ｐゴシック" pitchFamily="-105" charset="-128"/>
                <a:cs typeface="ＭＳ Ｐゴシック" pitchFamily="-105" charset="-128"/>
              </a:rPr>
              <a:t>Upcoming:</a:t>
            </a:r>
            <a:endParaRPr lang="en-US" sz="1600" dirty="0" smtClean="0">
              <a:ea typeface="ＭＳ Ｐゴシック" pitchFamily="-105" charset="-128"/>
              <a:cs typeface="ＭＳ Ｐゴシック" pitchFamily="-105" charset="-128"/>
            </a:endParaRPr>
          </a:p>
          <a:p>
            <a:pPr lvl="1"/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Weekly ESP model guidance</a:t>
            </a:r>
          </a:p>
          <a:p>
            <a:pPr lvl="1"/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Email product updates via </a:t>
            </a:r>
            <a:r>
              <a:rPr lang="en-US" sz="1600" dirty="0" err="1" smtClean="0">
                <a:ea typeface="ＭＳ Ｐゴシック" pitchFamily="-105" charset="-128"/>
                <a:cs typeface="ＭＳ Ｐゴシック" pitchFamily="-105" charset="-128"/>
              </a:rPr>
              <a:t>govdelivery</a:t>
            </a:r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 (can add more products / </a:t>
            </a:r>
            <a:r>
              <a:rPr lang="en-US" sz="1600" dirty="0" err="1" smtClean="0">
                <a:ea typeface="ＭＳ Ｐゴシック" pitchFamily="-105" charset="-128"/>
                <a:cs typeface="ＭＳ Ｐゴシック" pitchFamily="-105" charset="-128"/>
              </a:rPr>
              <a:t>webpages</a:t>
            </a:r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 upon request)</a:t>
            </a:r>
          </a:p>
          <a:p>
            <a:pPr lvl="1"/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Changes to CBRFC webpage: www.cbrfc.noaa.gov/gmap/gmap3.php</a:t>
            </a:r>
          </a:p>
          <a:p>
            <a:pPr lvl="1"/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Blog (</a:t>
            </a:r>
            <a:r>
              <a:rPr lang="en-US" sz="1600" dirty="0" err="1" smtClean="0">
                <a:ea typeface="ＭＳ Ｐゴシック" pitchFamily="-105" charset="-128"/>
                <a:cs typeface="ＭＳ Ｐゴシック" pitchFamily="-105" charset="-128"/>
              </a:rPr>
              <a:t>blog.citizen.apps.gov/cbrfc</a:t>
            </a:r>
            <a:r>
              <a:rPr lang="en-US" sz="1600" dirty="0" smtClean="0">
                <a:ea typeface="ＭＳ Ｐゴシック" pitchFamily="-105" charset="-128"/>
                <a:cs typeface="ＭＳ Ｐゴシック" pitchFamily="-105" charset="-128"/>
              </a:rPr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834" y="1066800"/>
            <a:ext cx="4350165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05" charset="-128"/>
                <a:cs typeface="ＭＳ Ｐゴシック" pitchFamily="-105" charset="-128"/>
              </a:rPr>
              <a:t>More Resources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05" charset="-128"/>
                <a:cs typeface="ＭＳ Ｐゴシック" pitchFamily="-105" charset="-128"/>
                <a:hlinkClick r:id="rId2"/>
              </a:rPr>
              <a:t>www.cbrfc.noaa.gov</a:t>
            </a:r>
            <a:endParaRPr lang="en-US" dirty="0" smtClean="0">
              <a:ea typeface="ＭＳ Ｐゴシック" pitchFamily="-105" charset="-128"/>
              <a:cs typeface="ＭＳ Ｐゴシック" pitchFamily="-105" charset="-128"/>
            </a:endParaRPr>
          </a:p>
          <a:p>
            <a:pPr eaLnBrk="1" hangingPunct="1"/>
            <a:r>
              <a:rPr lang="en-US" dirty="0" err="1" smtClean="0">
                <a:ea typeface="ＭＳ Ｐゴシック" pitchFamily="-105" charset="-128"/>
                <a:cs typeface="ＭＳ Ｐゴシック" pitchFamily="-105" charset="-128"/>
              </a:rPr>
              <a:t>Wateroutlook.nwrfc.noaa.gov</a:t>
            </a:r>
            <a:endParaRPr lang="en-US" dirty="0" smtClean="0">
              <a:ea typeface="ＭＳ Ｐゴシック" pitchFamily="-105" charset="-128"/>
              <a:cs typeface="ＭＳ Ｐゴシック" pitchFamily="-105" charset="-128"/>
            </a:endParaRPr>
          </a:p>
          <a:p>
            <a:pPr eaLnBrk="1" hangingPunct="1">
              <a:buNone/>
            </a:pPr>
            <a:endParaRPr lang="en-US" dirty="0" smtClean="0">
              <a:ea typeface="ＭＳ Ｐゴシック" pitchFamily="-105" charset="-128"/>
              <a:cs typeface="ＭＳ Ｐゴシック" pitchFamily="-105" charset="-128"/>
            </a:endParaRPr>
          </a:p>
          <a:p>
            <a:pPr eaLnBrk="1" hangingPunct="1"/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Tentative April webinar: 1pm May 6</a:t>
            </a:r>
          </a:p>
          <a:p>
            <a:pPr eaLnBrk="1" hangingPunct="1"/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April peak flow webinar: 1pm tomorrow (April 8)</a:t>
            </a:r>
          </a:p>
          <a:p>
            <a:pPr eaLnBrk="1" hangingPunct="1">
              <a:buFont typeface="Arial" pitchFamily="-105" charset="0"/>
              <a:buNone/>
            </a:pPr>
            <a:endParaRPr lang="en-US" dirty="0" smtClean="0"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7"/>
          <p:cNvGrpSpPr>
            <a:grpSpLocks/>
          </p:cNvGrpSpPr>
          <p:nvPr/>
        </p:nvGrpSpPr>
        <p:grpSpPr bwMode="auto">
          <a:xfrm>
            <a:off x="1143000" y="2438400"/>
            <a:ext cx="6591300" cy="2020888"/>
            <a:chOff x="720" y="2352"/>
            <a:chExt cx="4152" cy="1273"/>
          </a:xfrm>
        </p:grpSpPr>
        <p:pic>
          <p:nvPicPr>
            <p:cNvPr id="45060" name="Pictur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36" y="2352"/>
              <a:ext cx="936" cy="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1" name="Picture 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16" y="2352"/>
              <a:ext cx="774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62" name="TextBox 3"/>
            <p:cNvSpPr txBox="1">
              <a:spLocks noChangeArrowheads="1"/>
            </p:cNvSpPr>
            <p:nvPr/>
          </p:nvSpPr>
          <p:spPr bwMode="auto">
            <a:xfrm>
              <a:off x="720" y="2352"/>
              <a:ext cx="4152" cy="127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endParaRPr lang="en-US" b="1">
                <a:latin typeface="Calibri" pitchFamily="-105" charset="0"/>
              </a:endParaRPr>
            </a:p>
            <a:p>
              <a:pPr algn="ctr"/>
              <a:r>
                <a:rPr lang="en-US" b="1">
                  <a:latin typeface="Calibri" pitchFamily="-105" charset="0"/>
                </a:rPr>
                <a:t>Kevin Werner</a:t>
              </a:r>
            </a:p>
            <a:p>
              <a:pPr algn="ctr"/>
              <a:endParaRPr lang="en-US" b="1">
                <a:latin typeface="Calibri" pitchFamily="-105" charset="0"/>
              </a:endParaRPr>
            </a:p>
            <a:p>
              <a:pPr algn="ctr"/>
              <a:r>
                <a:rPr lang="en-US">
                  <a:latin typeface="Calibri" pitchFamily="-105" charset="0"/>
                </a:rPr>
                <a:t>CBRFC Service Coordination Hydrologist</a:t>
              </a:r>
            </a:p>
            <a:p>
              <a:pPr algn="ctr"/>
              <a:r>
                <a:rPr lang="en-US">
                  <a:latin typeface="Calibri" pitchFamily="-105" charset="0"/>
                </a:rPr>
                <a:t>Phone: 801.524.5130</a:t>
              </a:r>
            </a:p>
            <a:p>
              <a:pPr algn="ctr"/>
              <a:r>
                <a:rPr lang="en-US">
                  <a:latin typeface="Calibri" pitchFamily="-105" charset="0"/>
                </a:rPr>
                <a:t>Email: </a:t>
              </a:r>
              <a:r>
                <a:rPr lang="en-US">
                  <a:latin typeface="Calibri" pitchFamily="-105" charset="0"/>
                  <a:hlinkClick r:id="rId4"/>
                </a:rPr>
                <a:t>kevin.werner@noaa</a:t>
              </a:r>
              <a:r>
                <a:rPr lang="en-US">
                  <a:latin typeface="Calibri" pitchFamily="-105" charset="0"/>
                </a:rPr>
                <a:t>.gov</a:t>
              </a:r>
            </a:p>
          </p:txBody>
        </p:sp>
      </p:grpSp>
      <p:sp>
        <p:nvSpPr>
          <p:cNvPr id="45059" name="TextBox 5"/>
          <p:cNvSpPr txBox="1">
            <a:spLocks noChangeArrowheads="1"/>
          </p:cNvSpPr>
          <p:nvPr/>
        </p:nvSpPr>
        <p:spPr bwMode="auto">
          <a:xfrm>
            <a:off x="838200" y="381000"/>
            <a:ext cx="7620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pitchFamily="-105" charset="0"/>
              </a:rPr>
              <a:t>Feedback, Questions, Concerns always welcome….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600" y="25401"/>
            <a:ext cx="3044508" cy="35298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2600" y="3276600"/>
            <a:ext cx="2895600" cy="33572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401"/>
            <a:ext cx="3022600" cy="35044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1399" y="25401"/>
            <a:ext cx="3022601" cy="35044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276600"/>
            <a:ext cx="3022600" cy="35044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8200" y="3194050"/>
            <a:ext cx="3160157" cy="3663950"/>
          </a:xfrm>
          <a:prstGeom prst="rect">
            <a:avLst/>
          </a:prstGeom>
        </p:spPr>
      </p:pic>
      <p:sp>
        <p:nvSpPr>
          <p:cNvPr id="16386" name="TextBox 5"/>
          <p:cNvSpPr txBox="1">
            <a:spLocks noChangeArrowheads="1"/>
          </p:cNvSpPr>
          <p:nvPr/>
        </p:nvSpPr>
        <p:spPr bwMode="auto">
          <a:xfrm>
            <a:off x="3022600" y="6432550"/>
            <a:ext cx="58166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latin typeface="Calibri" pitchFamily="-105" charset="0"/>
              </a:rPr>
              <a:t>Web Reference: http://</a:t>
            </a:r>
            <a:r>
              <a:rPr lang="en-US" sz="1400" dirty="0" err="1">
                <a:latin typeface="Calibri" pitchFamily="-105" charset="0"/>
              </a:rPr>
              <a:t>www.cbrfc.noaa.</a:t>
            </a:r>
            <a:r>
              <a:rPr lang="en-US" sz="1400" dirty="0" err="1" smtClean="0">
                <a:latin typeface="Calibri" pitchFamily="-105" charset="0"/>
              </a:rPr>
              <a:t>gov</a:t>
            </a:r>
            <a:endParaRPr lang="en-US" sz="1400" dirty="0">
              <a:latin typeface="Calibri" pitchFamily="-105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5401"/>
            <a:ext cx="5476875" cy="6350000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600" y="3403600"/>
            <a:ext cx="50800" cy="5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0" y="3556000"/>
            <a:ext cx="50800" cy="50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943600" cy="46579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2819400"/>
            <a:ext cx="5410200" cy="3126177"/>
          </a:xfrm>
          <a:prstGeom prst="rect">
            <a:avLst/>
          </a:prstGeom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3022600" y="6432550"/>
            <a:ext cx="58166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latin typeface="Calibri" pitchFamily="-105" charset="0"/>
              </a:rPr>
              <a:t>Web Reference: http:/</a:t>
            </a:r>
            <a:r>
              <a:rPr lang="en-US" sz="1400" dirty="0" smtClean="0">
                <a:latin typeface="Calibri" pitchFamily="-105" charset="0"/>
              </a:rPr>
              <a:t>/</a:t>
            </a:r>
            <a:r>
              <a:rPr lang="en-US" sz="1400" dirty="0" err="1" smtClean="0">
                <a:latin typeface="Calibri" pitchFamily="-105" charset="0"/>
              </a:rPr>
              <a:t>water.weather.gov/precip</a:t>
            </a:r>
            <a:endParaRPr lang="en-US" sz="1400" dirty="0">
              <a:latin typeface="Calibri" pitchFamily="-10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6"/>
          <p:cNvSpPr txBox="1">
            <a:spLocks noChangeArrowheads="1"/>
          </p:cNvSpPr>
          <p:nvPr/>
        </p:nvSpPr>
        <p:spPr bwMode="auto">
          <a:xfrm>
            <a:off x="152400" y="6550025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http://www.cbrfc.noaa.gov/gmap/gmapm.php?scon=checked</a:t>
            </a:r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0" y="0"/>
            <a:ext cx="2336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5400" dirty="0"/>
              <a:t>Snow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5135841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March 7 (above)</a:t>
            </a:r>
          </a:p>
          <a:p>
            <a:endParaRPr lang="en-US" dirty="0" smtClean="0"/>
          </a:p>
          <a:p>
            <a:r>
              <a:rPr lang="en-US" dirty="0" smtClean="0"/>
              <a:t>April 7 (right)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r="24739"/>
          <a:stretch>
            <a:fillRect/>
          </a:stretch>
        </p:blipFill>
        <p:spPr>
          <a:xfrm>
            <a:off x="0" y="885861"/>
            <a:ext cx="3048000" cy="42499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1" y="0"/>
            <a:ext cx="5791200" cy="5100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6"/>
          <p:cNvSpPr txBox="1">
            <a:spLocks noChangeArrowheads="1"/>
          </p:cNvSpPr>
          <p:nvPr/>
        </p:nvSpPr>
        <p:spPr bwMode="auto">
          <a:xfrm>
            <a:off x="152400" y="6550025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http://www.cbrfc.noaa.gov/gmap/gmapm.php?scon=checked</a:t>
            </a:r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0" y="0"/>
            <a:ext cx="2336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5400" dirty="0"/>
              <a:t>Snow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5135841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April 7 as a percent of average (above)</a:t>
            </a:r>
          </a:p>
          <a:p>
            <a:r>
              <a:rPr lang="en-US" dirty="0" smtClean="0"/>
              <a:t>April 7 as a percentile (right)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923925"/>
            <a:ext cx="4580035" cy="40341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435" y="923925"/>
            <a:ext cx="4411565" cy="4583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7124129" cy="66532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24600" y="49530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~25 sites showing highest value ever for today!!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rcRect r="26316"/>
          <a:stretch>
            <a:fillRect/>
          </a:stretch>
        </p:blipFill>
        <p:spPr>
          <a:xfrm>
            <a:off x="53009" y="1286632"/>
            <a:ext cx="2461062" cy="29419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rcRect r="26316"/>
          <a:stretch>
            <a:fillRect/>
          </a:stretch>
        </p:blipFill>
        <p:spPr>
          <a:xfrm>
            <a:off x="53009" y="1447800"/>
            <a:ext cx="2438400" cy="2914810"/>
          </a:xfrm>
          <a:prstGeom prst="rect">
            <a:avLst/>
          </a:prstGeom>
        </p:spPr>
      </p:pic>
      <p:sp>
        <p:nvSpPr>
          <p:cNvPr id="18435" name="TextBox 6"/>
          <p:cNvSpPr txBox="1">
            <a:spLocks noChangeArrowheads="1"/>
          </p:cNvSpPr>
          <p:nvPr/>
        </p:nvSpPr>
        <p:spPr bwMode="auto">
          <a:xfrm>
            <a:off x="152400" y="6427788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http://www.cbrfc.noaa.gov/station/sweplot/sweplot.cgi???open</a:t>
            </a:r>
          </a:p>
        </p:txBody>
      </p:sp>
      <p:sp>
        <p:nvSpPr>
          <p:cNvPr id="1843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05" charset="-128"/>
                <a:cs typeface="ＭＳ Ｐゴシック" pitchFamily="-105" charset="-128"/>
              </a:rPr>
              <a:t>Snow: Upper Green Basin (above Flaming Gorge)</a:t>
            </a:r>
          </a:p>
        </p:txBody>
      </p:sp>
      <p:sp>
        <p:nvSpPr>
          <p:cNvPr id="8" name="Oval 7"/>
          <p:cNvSpPr/>
          <p:nvPr/>
        </p:nvSpPr>
        <p:spPr>
          <a:xfrm>
            <a:off x="1066800" y="1447800"/>
            <a:ext cx="609600" cy="72390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10" name="Straight Arrow Connector 9"/>
          <p:cNvCxnSpPr>
            <a:stCxn id="8" idx="6"/>
          </p:cNvCxnSpPr>
          <p:nvPr/>
        </p:nvCxnSpPr>
        <p:spPr>
          <a:xfrm>
            <a:off x="1676400" y="1809750"/>
            <a:ext cx="1752600" cy="361950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447800"/>
            <a:ext cx="5715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9880</TotalTime>
  <Words>1060</Words>
  <Application>Microsoft Macintosh PowerPoint</Application>
  <PresentationFormat>On-screen Show (4:3)</PresentationFormat>
  <Paragraphs>121</Paragraphs>
  <Slides>37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CBRFC April 2011 Water Supply Webinar</vt:lpstr>
      <vt:lpstr>Outline</vt:lpstr>
      <vt:lpstr>Slide 3</vt:lpstr>
      <vt:lpstr>Slide 4</vt:lpstr>
      <vt:lpstr>Slide 5</vt:lpstr>
      <vt:lpstr>Slide 6</vt:lpstr>
      <vt:lpstr>Slide 7</vt:lpstr>
      <vt:lpstr>Slide 8</vt:lpstr>
      <vt:lpstr>Snow: Upper Green Basin (above Flaming Gorge)</vt:lpstr>
      <vt:lpstr>Snow: Colorado Mainstem (above Cameo)</vt:lpstr>
      <vt:lpstr>Snow: Gunnison Basin</vt:lpstr>
      <vt:lpstr>Snow: San Juan Basin</vt:lpstr>
      <vt:lpstr>Snow: Lower Colorado</vt:lpstr>
      <vt:lpstr>Snow: Six Creeks in Salt Lake County</vt:lpstr>
      <vt:lpstr>Slide 15</vt:lpstr>
      <vt:lpstr>Snow Maps</vt:lpstr>
      <vt:lpstr>Forecast Precipitation</vt:lpstr>
      <vt:lpstr>La Nina Update</vt:lpstr>
      <vt:lpstr>Slide 19</vt:lpstr>
      <vt:lpstr>Soil Moisture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Online Publication</vt:lpstr>
      <vt:lpstr>Slide 33</vt:lpstr>
      <vt:lpstr>Peak Flow Forecast</vt:lpstr>
      <vt:lpstr>CBRFC News</vt:lpstr>
      <vt:lpstr>More Resources</vt:lpstr>
      <vt:lpstr>Slide 37</vt:lpstr>
    </vt:vector>
  </TitlesOfParts>
  <Company>NWS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CBRFC March 2009 Water Supply Webinar</dc:title>
  <dc:creator>kvw</dc:creator>
  <cp:lastModifiedBy>Kevin Werner</cp:lastModifiedBy>
  <cp:revision>33</cp:revision>
  <dcterms:created xsi:type="dcterms:W3CDTF">2011-04-07T18:49:57Z</dcterms:created>
  <dcterms:modified xsi:type="dcterms:W3CDTF">2011-04-07T18:54:52Z</dcterms:modified>
</cp:coreProperties>
</file>