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0" r:id="rId5"/>
    <p:sldId id="281" r:id="rId6"/>
    <p:sldId id="282" r:id="rId7"/>
    <p:sldId id="283" r:id="rId8"/>
    <p:sldId id="275" r:id="rId9"/>
    <p:sldId id="284" r:id="rId10"/>
    <p:sldId id="287" r:id="rId11"/>
    <p:sldId id="276" r:id="rId12"/>
    <p:sldId id="277" r:id="rId13"/>
    <p:sldId id="288" r:id="rId14"/>
    <p:sldId id="271" r:id="rId15"/>
    <p:sldId id="259" r:id="rId16"/>
    <p:sldId id="260" r:id="rId17"/>
    <p:sldId id="261" r:id="rId18"/>
    <p:sldId id="262" r:id="rId19"/>
    <p:sldId id="263" r:id="rId20"/>
    <p:sldId id="264" r:id="rId21"/>
    <p:sldId id="265" r:id="rId22"/>
    <p:sldId id="272" r:id="rId23"/>
    <p:sldId id="273" r:id="rId24"/>
    <p:sldId id="274" r:id="rId25"/>
    <p:sldId id="289" r:id="rId26"/>
    <p:sldId id="290" r:id="rId27"/>
    <p:sldId id="257" r:id="rId28"/>
    <p:sldId id="285"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39" autoAdjust="0"/>
  </p:normalViewPr>
  <p:slideViewPr>
    <p:cSldViewPr>
      <p:cViewPr varScale="1">
        <p:scale>
          <a:sx n="93" d="100"/>
          <a:sy n="93" d="100"/>
        </p:scale>
        <p:origin x="-9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DE0C96-F9F6-4474-8FE6-ACBEF8E24D96}" type="datetimeFigureOut">
              <a:rPr lang="en-US" smtClean="0"/>
              <a:pPr/>
              <a:t>8/14/2012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DE0C96-F9F6-4474-8FE6-ACBEF8E24D96}" type="datetimeFigureOut">
              <a:rPr lang="en-US" smtClean="0"/>
              <a:pPr/>
              <a:t>8/14/2012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DE0C96-F9F6-4474-8FE6-ACBEF8E24D96}" type="datetimeFigureOut">
              <a:rPr lang="en-US" smtClean="0"/>
              <a:pPr/>
              <a:t>8/14/2012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DE0C96-F9F6-4474-8FE6-ACBEF8E24D96}" type="datetimeFigureOut">
              <a:rPr lang="en-US" smtClean="0"/>
              <a:pPr/>
              <a:t>8/14/2012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DE0C96-F9F6-4474-8FE6-ACBEF8E24D96}" type="datetimeFigureOut">
              <a:rPr lang="en-US" smtClean="0"/>
              <a:pPr/>
              <a:t>8/14/2012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DE0C96-F9F6-4474-8FE6-ACBEF8E24D96}" type="datetimeFigureOut">
              <a:rPr lang="en-US" smtClean="0"/>
              <a:pPr/>
              <a:t>8/14/2012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DE0C96-F9F6-4474-8FE6-ACBEF8E24D96}" type="datetimeFigureOut">
              <a:rPr lang="en-US" smtClean="0"/>
              <a:pPr/>
              <a:t>8/14/2012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DE0C96-F9F6-4474-8FE6-ACBEF8E24D96}" type="datetimeFigureOut">
              <a:rPr lang="en-US" smtClean="0"/>
              <a:pPr/>
              <a:t>8/14/2012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0C96-F9F6-4474-8FE6-ACBEF8E24D96}" type="datetimeFigureOut">
              <a:rPr lang="en-US" smtClean="0"/>
              <a:pPr/>
              <a:t>8/14/2012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DE0C96-F9F6-4474-8FE6-ACBEF8E24D96}" type="datetimeFigureOut">
              <a:rPr lang="en-US" smtClean="0"/>
              <a:pPr/>
              <a:t>8/14/2012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DE0C96-F9F6-4474-8FE6-ACBEF8E24D96}" type="datetimeFigureOut">
              <a:rPr lang="en-US" smtClean="0"/>
              <a:pPr/>
              <a:t>8/14/2012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DAAE-1D9E-44A0-A802-7BACDF83E7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E0C96-F9F6-4474-8FE6-ACBEF8E24D96}" type="datetimeFigureOut">
              <a:rPr lang="en-US" smtClean="0"/>
              <a:pPr/>
              <a:t>8/14/2012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DDAAE-1D9E-44A0-A802-7BACDF83E7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1332.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1600200" y="5181600"/>
            <a:ext cx="6705600" cy="523220"/>
          </a:xfrm>
          <a:prstGeom prst="rect">
            <a:avLst/>
          </a:prstGeom>
          <a:noFill/>
        </p:spPr>
        <p:txBody>
          <a:bodyPr wrap="square" rtlCol="0">
            <a:spAutoFit/>
          </a:bodyPr>
          <a:lstStyle/>
          <a:p>
            <a:r>
              <a:rPr lang="en-US" sz="2800" b="1" dirty="0" smtClean="0"/>
              <a:t>SNOTEL</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rizona SNOTEL Map"/>
          <p:cNvPicPr>
            <a:picLocks noChangeAspect="1" noChangeArrowheads="1"/>
          </p:cNvPicPr>
          <p:nvPr/>
        </p:nvPicPr>
        <p:blipFill>
          <a:blip r:embed="rId2" cstate="print"/>
          <a:srcRect/>
          <a:stretch>
            <a:fillRect/>
          </a:stretch>
        </p:blipFill>
        <p:spPr bwMode="auto">
          <a:xfrm>
            <a:off x="0" y="0"/>
            <a:ext cx="5977890" cy="6858000"/>
          </a:xfrm>
          <a:prstGeom prst="rect">
            <a:avLst/>
          </a:prstGeom>
          <a:noFill/>
        </p:spPr>
      </p:pic>
      <p:sp>
        <p:nvSpPr>
          <p:cNvPr id="3" name="TextBox 2"/>
          <p:cNvSpPr txBox="1"/>
          <p:nvPr/>
        </p:nvSpPr>
        <p:spPr>
          <a:xfrm>
            <a:off x="5638800" y="381000"/>
            <a:ext cx="3429000" cy="830997"/>
          </a:xfrm>
          <a:prstGeom prst="rect">
            <a:avLst/>
          </a:prstGeom>
          <a:noFill/>
        </p:spPr>
        <p:txBody>
          <a:bodyPr wrap="square" rtlCol="0">
            <a:spAutoFit/>
          </a:bodyPr>
          <a:lstStyle/>
          <a:p>
            <a:r>
              <a:rPr lang="en-US" sz="2400" b="1" dirty="0" smtClean="0"/>
              <a:t>Arizona – 21 SNOTELs</a:t>
            </a:r>
          </a:p>
          <a:p>
            <a:r>
              <a:rPr lang="en-US" sz="2400" b="1" dirty="0" smtClean="0"/>
              <a:t>4 with SM/ST and depth</a:t>
            </a:r>
            <a:endParaRPr lang="en-US"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250006.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228600" y="4343400"/>
            <a:ext cx="8763000" cy="2246769"/>
          </a:xfrm>
          <a:prstGeom prst="rect">
            <a:avLst/>
          </a:prstGeom>
          <a:noFill/>
        </p:spPr>
        <p:txBody>
          <a:bodyPr wrap="square" rtlCol="0">
            <a:spAutoFit/>
          </a:bodyPr>
          <a:lstStyle/>
          <a:p>
            <a:r>
              <a:rPr lang="en-US" sz="2800" b="1" dirty="0" smtClean="0"/>
              <a:t>Colorado DCO currently has 112 SNOTELS in Colorado and are installing 3 this year:</a:t>
            </a:r>
          </a:p>
          <a:p>
            <a:pPr marL="514350" indent="-514350">
              <a:buAutoNum type="arabicPeriod"/>
            </a:pPr>
            <a:r>
              <a:rPr lang="en-US" sz="2800" b="1" dirty="0" smtClean="0"/>
              <a:t>Medicine Bow, WY</a:t>
            </a:r>
          </a:p>
          <a:p>
            <a:pPr marL="514350" indent="-514350">
              <a:buAutoNum type="arabicPeriod"/>
            </a:pPr>
            <a:r>
              <a:rPr lang="en-US" sz="2800" b="1" dirty="0" smtClean="0"/>
              <a:t>Black Mesa on the Dolores</a:t>
            </a:r>
          </a:p>
          <a:p>
            <a:pPr marL="514350" indent="-514350">
              <a:buAutoNum type="arabicPeriod"/>
            </a:pPr>
            <a:r>
              <a:rPr lang="en-US" sz="2800" b="1" dirty="0" smtClean="0"/>
              <a:t>Bar-M in Arizona</a:t>
            </a:r>
            <a:endParaRPr lang="en-US" sz="28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250010.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228600" y="4114800"/>
            <a:ext cx="8686800" cy="2677656"/>
          </a:xfrm>
          <a:prstGeom prst="rect">
            <a:avLst/>
          </a:prstGeom>
          <a:noFill/>
        </p:spPr>
        <p:txBody>
          <a:bodyPr wrap="square" rtlCol="0">
            <a:spAutoFit/>
          </a:bodyPr>
          <a:lstStyle/>
          <a:p>
            <a:r>
              <a:rPr lang="en-US" sz="2400" b="1" dirty="0" smtClean="0"/>
              <a:t> And then 4 more next year and that’s it folks… after that – no more unless they get more staff or different management…</a:t>
            </a:r>
          </a:p>
          <a:p>
            <a:endParaRPr lang="en-US" sz="2400" b="1" dirty="0" smtClean="0"/>
          </a:p>
          <a:p>
            <a:pPr marL="457200" indent="-457200">
              <a:buAutoNum type="arabicPeriod"/>
            </a:pPr>
            <a:r>
              <a:rPr lang="en-US" sz="2400" b="1" dirty="0" smtClean="0"/>
              <a:t>New Mexico – on the Rio Brazos</a:t>
            </a:r>
          </a:p>
          <a:p>
            <a:pPr marL="457200" indent="-457200">
              <a:buAutoNum type="arabicPeriod"/>
            </a:pPr>
            <a:r>
              <a:rPr lang="en-US" sz="2400" b="1" dirty="0" err="1" smtClean="0"/>
              <a:t>Sawtooth</a:t>
            </a:r>
            <a:r>
              <a:rPr lang="en-US" sz="2400" b="1" dirty="0" smtClean="0"/>
              <a:t> on the south Platte</a:t>
            </a:r>
          </a:p>
          <a:p>
            <a:pPr marL="457200" indent="-457200">
              <a:buAutoNum type="arabicPeriod"/>
            </a:pPr>
            <a:r>
              <a:rPr lang="en-US" sz="2400" b="1" dirty="0" err="1" smtClean="0"/>
              <a:t>Elkhead</a:t>
            </a:r>
            <a:r>
              <a:rPr lang="en-US" sz="2400" b="1" dirty="0" smtClean="0"/>
              <a:t> Divide near Steamboat Springs</a:t>
            </a:r>
          </a:p>
          <a:p>
            <a:pPr marL="457200" indent="-457200">
              <a:buAutoNum type="arabicPeriod"/>
            </a:pPr>
            <a:r>
              <a:rPr lang="en-US" sz="2400" b="1" dirty="0" smtClean="0"/>
              <a:t>High Lonesome near Granby</a:t>
            </a:r>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tah SNOTEL Map"/>
          <p:cNvPicPr>
            <a:picLocks noChangeAspect="1" noChangeArrowheads="1"/>
          </p:cNvPicPr>
          <p:nvPr/>
        </p:nvPicPr>
        <p:blipFill>
          <a:blip r:embed="rId2" cstate="print"/>
          <a:srcRect/>
          <a:stretch>
            <a:fillRect/>
          </a:stretch>
        </p:blipFill>
        <p:spPr bwMode="auto">
          <a:xfrm>
            <a:off x="1295400" y="5236"/>
            <a:ext cx="7010400" cy="6849858"/>
          </a:xfrm>
          <a:prstGeom prst="rect">
            <a:avLst/>
          </a:prstGeom>
          <a:noFill/>
        </p:spPr>
      </p:pic>
      <p:sp>
        <p:nvSpPr>
          <p:cNvPr id="3" name="TextBox 2"/>
          <p:cNvSpPr txBox="1"/>
          <p:nvPr/>
        </p:nvSpPr>
        <p:spPr>
          <a:xfrm>
            <a:off x="6705600" y="3200400"/>
            <a:ext cx="2286000" cy="3785652"/>
          </a:xfrm>
          <a:prstGeom prst="rect">
            <a:avLst/>
          </a:prstGeom>
          <a:noFill/>
        </p:spPr>
        <p:txBody>
          <a:bodyPr wrap="square" rtlCol="0">
            <a:spAutoFit/>
          </a:bodyPr>
          <a:lstStyle/>
          <a:p>
            <a:r>
              <a:rPr lang="en-US" sz="2400" b="1" dirty="0" smtClean="0"/>
              <a:t>At the end of this and next years field season Utah will have about 125 SNOTEL sites…</a:t>
            </a:r>
          </a:p>
          <a:p>
            <a:endParaRPr lang="en-US" sz="2400" b="1" dirty="0" smtClean="0"/>
          </a:p>
          <a:p>
            <a:r>
              <a:rPr lang="en-US" sz="2400" b="1" dirty="0" smtClean="0"/>
              <a:t>All sites have SM/ST and depth.</a:t>
            </a:r>
            <a:endParaRPr lang="en-US" sz="2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10001.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914400" y="4648200"/>
            <a:ext cx="7924800" cy="523220"/>
          </a:xfrm>
          <a:prstGeom prst="rect">
            <a:avLst/>
          </a:prstGeom>
          <a:noFill/>
        </p:spPr>
        <p:txBody>
          <a:bodyPr wrap="square" rtlCol="0">
            <a:spAutoFit/>
          </a:bodyPr>
          <a:lstStyle/>
          <a:p>
            <a:r>
              <a:rPr lang="en-US" sz="2800" b="1" dirty="0" smtClean="0"/>
              <a:t>Utah </a:t>
            </a:r>
            <a:r>
              <a:rPr lang="en-US" sz="2800" b="1" dirty="0" err="1" smtClean="0"/>
              <a:t>Snotel</a:t>
            </a:r>
            <a:r>
              <a:rPr lang="en-US" sz="2800" b="1" dirty="0" smtClean="0"/>
              <a:t> sites installed this year…</a:t>
            </a:r>
            <a:endParaRPr lang="en-US" sz="28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894.JPG"/>
          <p:cNvPicPr>
            <a:picLocks noChangeAspect="1"/>
          </p:cNvPicPr>
          <p:nvPr/>
        </p:nvPicPr>
        <p:blipFill>
          <a:blip r:embed="rId2" cstate="print"/>
          <a:stretch>
            <a:fillRect/>
          </a:stretch>
        </p:blipFill>
        <p:spPr>
          <a:xfrm>
            <a:off x="0" y="0"/>
            <a:ext cx="4267200" cy="3200400"/>
          </a:xfrm>
          <a:prstGeom prst="rect">
            <a:avLst/>
          </a:prstGeom>
        </p:spPr>
      </p:pic>
      <p:pic>
        <p:nvPicPr>
          <p:cNvPr id="3" name="Picture 2" descr="IMG_20120612_100654.jpg"/>
          <p:cNvPicPr>
            <a:picLocks noChangeAspect="1"/>
          </p:cNvPicPr>
          <p:nvPr/>
        </p:nvPicPr>
        <p:blipFill>
          <a:blip r:embed="rId3" cstate="print"/>
          <a:stretch>
            <a:fillRect/>
          </a:stretch>
        </p:blipFill>
        <p:spPr>
          <a:xfrm>
            <a:off x="4776042" y="3581400"/>
            <a:ext cx="4367958" cy="3262488"/>
          </a:xfrm>
          <a:prstGeom prst="rect">
            <a:avLst/>
          </a:prstGeom>
        </p:spPr>
      </p:pic>
      <p:pic>
        <p:nvPicPr>
          <p:cNvPr id="5" name="Picture 4" descr="P7100045.JPG"/>
          <p:cNvPicPr>
            <a:picLocks noChangeAspect="1"/>
          </p:cNvPicPr>
          <p:nvPr/>
        </p:nvPicPr>
        <p:blipFill>
          <a:blip r:embed="rId4" cstate="print"/>
          <a:stretch>
            <a:fillRect/>
          </a:stretch>
        </p:blipFill>
        <p:spPr>
          <a:xfrm>
            <a:off x="4826000" y="0"/>
            <a:ext cx="4064000" cy="3048000"/>
          </a:xfrm>
          <a:prstGeom prst="rect">
            <a:avLst/>
          </a:prstGeom>
        </p:spPr>
      </p:pic>
      <p:pic>
        <p:nvPicPr>
          <p:cNvPr id="6" name="Picture 5" descr="IMGP0848.JPG"/>
          <p:cNvPicPr>
            <a:picLocks noChangeAspect="1"/>
          </p:cNvPicPr>
          <p:nvPr/>
        </p:nvPicPr>
        <p:blipFill>
          <a:blip r:embed="rId5" cstate="print"/>
          <a:stretch>
            <a:fillRect/>
          </a:stretch>
        </p:blipFill>
        <p:spPr>
          <a:xfrm>
            <a:off x="0" y="3505200"/>
            <a:ext cx="4470400" cy="3352800"/>
          </a:xfrm>
          <a:prstGeom prst="rect">
            <a:avLst/>
          </a:prstGeom>
        </p:spPr>
      </p:pic>
      <p:sp>
        <p:nvSpPr>
          <p:cNvPr id="7" name="TextBox 6"/>
          <p:cNvSpPr txBox="1"/>
          <p:nvPr/>
        </p:nvSpPr>
        <p:spPr>
          <a:xfrm>
            <a:off x="0" y="3124200"/>
            <a:ext cx="8991600" cy="369332"/>
          </a:xfrm>
          <a:prstGeom prst="rect">
            <a:avLst/>
          </a:prstGeom>
          <a:noFill/>
        </p:spPr>
        <p:txBody>
          <a:bodyPr wrap="square" rtlCol="0">
            <a:spAutoFit/>
          </a:bodyPr>
          <a:lstStyle/>
          <a:p>
            <a:r>
              <a:rPr lang="en-US" dirty="0" smtClean="0"/>
              <a:t>Upper Joes, Wrigley Creek                                              Yankee Reservoir, Rees Flat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872.JPG"/>
          <p:cNvPicPr>
            <a:picLocks noChangeAspect="1"/>
          </p:cNvPicPr>
          <p:nvPr/>
        </p:nvPicPr>
        <p:blipFill>
          <a:blip r:embed="rId2" cstate="print"/>
          <a:stretch>
            <a:fillRect/>
          </a:stretch>
        </p:blipFill>
        <p:spPr>
          <a:xfrm>
            <a:off x="0" y="0"/>
            <a:ext cx="4267200" cy="3200400"/>
          </a:xfrm>
          <a:prstGeom prst="rect">
            <a:avLst/>
          </a:prstGeom>
        </p:spPr>
      </p:pic>
      <p:pic>
        <p:nvPicPr>
          <p:cNvPr id="3" name="Picture 2" descr="IMGP0857.JPG"/>
          <p:cNvPicPr>
            <a:picLocks noChangeAspect="1"/>
          </p:cNvPicPr>
          <p:nvPr/>
        </p:nvPicPr>
        <p:blipFill>
          <a:blip r:embed="rId3" cstate="print"/>
          <a:stretch>
            <a:fillRect/>
          </a:stretch>
        </p:blipFill>
        <p:spPr>
          <a:xfrm>
            <a:off x="0" y="3657600"/>
            <a:ext cx="4267200" cy="3200400"/>
          </a:xfrm>
          <a:prstGeom prst="rect">
            <a:avLst/>
          </a:prstGeom>
        </p:spPr>
      </p:pic>
      <p:pic>
        <p:nvPicPr>
          <p:cNvPr id="4" name="Picture 3" descr="IMGP0878.JPG"/>
          <p:cNvPicPr>
            <a:picLocks noChangeAspect="1"/>
          </p:cNvPicPr>
          <p:nvPr/>
        </p:nvPicPr>
        <p:blipFill>
          <a:blip r:embed="rId4" cstate="print"/>
          <a:stretch>
            <a:fillRect/>
          </a:stretch>
        </p:blipFill>
        <p:spPr>
          <a:xfrm>
            <a:off x="4800600" y="0"/>
            <a:ext cx="4343400" cy="3257550"/>
          </a:xfrm>
          <a:prstGeom prst="rect">
            <a:avLst/>
          </a:prstGeom>
        </p:spPr>
      </p:pic>
      <p:pic>
        <p:nvPicPr>
          <p:cNvPr id="5" name="Picture 4" descr="IMGP0823.JPG"/>
          <p:cNvPicPr>
            <a:picLocks noChangeAspect="1"/>
          </p:cNvPicPr>
          <p:nvPr/>
        </p:nvPicPr>
        <p:blipFill>
          <a:blip r:embed="rId5" cstate="print"/>
          <a:stretch>
            <a:fillRect/>
          </a:stretch>
        </p:blipFill>
        <p:spPr>
          <a:xfrm>
            <a:off x="4800600" y="3600450"/>
            <a:ext cx="4343400" cy="3257550"/>
          </a:xfrm>
          <a:prstGeom prst="rect">
            <a:avLst/>
          </a:prstGeom>
        </p:spPr>
      </p:pic>
      <p:sp>
        <p:nvSpPr>
          <p:cNvPr id="6" name="TextBox 5"/>
          <p:cNvSpPr txBox="1"/>
          <p:nvPr/>
        </p:nvSpPr>
        <p:spPr>
          <a:xfrm>
            <a:off x="0" y="3276600"/>
            <a:ext cx="9144000" cy="381000"/>
          </a:xfrm>
          <a:prstGeom prst="rect">
            <a:avLst/>
          </a:prstGeom>
          <a:noFill/>
        </p:spPr>
        <p:txBody>
          <a:bodyPr wrap="square" rtlCol="0">
            <a:spAutoFit/>
          </a:bodyPr>
          <a:lstStyle/>
          <a:p>
            <a:r>
              <a:rPr lang="en-US" dirty="0" smtClean="0"/>
              <a:t>GBRC HQ, GBRC Meadows                                              Thistle Flat, Mt Baldy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5140011.JPG"/>
          <p:cNvPicPr>
            <a:picLocks noChangeAspect="1"/>
          </p:cNvPicPr>
          <p:nvPr/>
        </p:nvPicPr>
        <p:blipFill>
          <a:blip r:embed="rId2" cstate="print"/>
          <a:stretch>
            <a:fillRect/>
          </a:stretch>
        </p:blipFill>
        <p:spPr>
          <a:xfrm>
            <a:off x="0" y="0"/>
            <a:ext cx="4267200" cy="3200400"/>
          </a:xfrm>
          <a:prstGeom prst="rect">
            <a:avLst/>
          </a:prstGeom>
        </p:spPr>
      </p:pic>
      <p:pic>
        <p:nvPicPr>
          <p:cNvPr id="3" name="Picture 2" descr="IMG_0995.jpg"/>
          <p:cNvPicPr>
            <a:picLocks noChangeAspect="1"/>
          </p:cNvPicPr>
          <p:nvPr/>
        </p:nvPicPr>
        <p:blipFill>
          <a:blip r:embed="rId3" cstate="print"/>
          <a:stretch>
            <a:fillRect/>
          </a:stretch>
        </p:blipFill>
        <p:spPr>
          <a:xfrm>
            <a:off x="4724400" y="3543300"/>
            <a:ext cx="4419600" cy="3314700"/>
          </a:xfrm>
          <a:prstGeom prst="rect">
            <a:avLst/>
          </a:prstGeom>
        </p:spPr>
      </p:pic>
      <p:pic>
        <p:nvPicPr>
          <p:cNvPr id="4" name="Picture 3" descr="P6130027.JPG"/>
          <p:cNvPicPr>
            <a:picLocks noChangeAspect="1"/>
          </p:cNvPicPr>
          <p:nvPr/>
        </p:nvPicPr>
        <p:blipFill>
          <a:blip r:embed="rId4" cstate="print"/>
          <a:stretch>
            <a:fillRect/>
          </a:stretch>
        </p:blipFill>
        <p:spPr>
          <a:xfrm>
            <a:off x="5029200" y="0"/>
            <a:ext cx="4267200" cy="3200400"/>
          </a:xfrm>
          <a:prstGeom prst="rect">
            <a:avLst/>
          </a:prstGeom>
        </p:spPr>
      </p:pic>
      <p:pic>
        <p:nvPicPr>
          <p:cNvPr id="5" name="Picture 4" descr="IMG_1946.JPG"/>
          <p:cNvPicPr>
            <a:picLocks noChangeAspect="1"/>
          </p:cNvPicPr>
          <p:nvPr/>
        </p:nvPicPr>
        <p:blipFill>
          <a:blip r:embed="rId5" cstate="print"/>
          <a:stretch>
            <a:fillRect/>
          </a:stretch>
        </p:blipFill>
        <p:spPr>
          <a:xfrm>
            <a:off x="0" y="3543300"/>
            <a:ext cx="4419600" cy="3314700"/>
          </a:xfrm>
          <a:prstGeom prst="rect">
            <a:avLst/>
          </a:prstGeom>
        </p:spPr>
      </p:pic>
      <p:sp>
        <p:nvSpPr>
          <p:cNvPr id="6" name="TextBox 5"/>
          <p:cNvSpPr txBox="1"/>
          <p:nvPr/>
        </p:nvSpPr>
        <p:spPr>
          <a:xfrm>
            <a:off x="0" y="3200400"/>
            <a:ext cx="8991600" cy="381000"/>
          </a:xfrm>
          <a:prstGeom prst="rect">
            <a:avLst/>
          </a:prstGeom>
          <a:noFill/>
        </p:spPr>
        <p:txBody>
          <a:bodyPr wrap="square" rtlCol="0">
            <a:spAutoFit/>
          </a:bodyPr>
          <a:lstStyle/>
          <a:p>
            <a:r>
              <a:rPr lang="en-US" dirty="0" err="1" smtClean="0"/>
              <a:t>LaSal</a:t>
            </a:r>
            <a:r>
              <a:rPr lang="en-US" dirty="0" smtClean="0"/>
              <a:t> Mt Lower, </a:t>
            </a:r>
            <a:r>
              <a:rPr lang="en-US" dirty="0" err="1" smtClean="0"/>
              <a:t>Bevans</a:t>
            </a:r>
            <a:r>
              <a:rPr lang="en-US" dirty="0" smtClean="0"/>
              <a:t> Cabin                                       Huntington Horseshoe, Buckboard Flat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6290005.JPG"/>
          <p:cNvPicPr>
            <a:picLocks noChangeAspect="1"/>
          </p:cNvPicPr>
          <p:nvPr/>
        </p:nvPicPr>
        <p:blipFill>
          <a:blip r:embed="rId2" cstate="print"/>
          <a:stretch>
            <a:fillRect/>
          </a:stretch>
        </p:blipFill>
        <p:spPr>
          <a:xfrm>
            <a:off x="0" y="7993"/>
            <a:ext cx="4775675" cy="3573407"/>
          </a:xfrm>
          <a:prstGeom prst="rect">
            <a:avLst/>
          </a:prstGeom>
        </p:spPr>
      </p:pic>
      <p:pic>
        <p:nvPicPr>
          <p:cNvPr id="3" name="Picture 2" descr="P6290005.JPG"/>
          <p:cNvPicPr>
            <a:picLocks noChangeAspect="1"/>
          </p:cNvPicPr>
          <p:nvPr/>
        </p:nvPicPr>
        <p:blipFill>
          <a:blip r:embed="rId3" cstate="print"/>
          <a:stretch>
            <a:fillRect/>
          </a:stretch>
        </p:blipFill>
        <p:spPr>
          <a:xfrm>
            <a:off x="4038600" y="3029883"/>
            <a:ext cx="5105400" cy="3820124"/>
          </a:xfrm>
          <a:prstGeom prst="rect">
            <a:avLst/>
          </a:prstGeom>
        </p:spPr>
      </p:pic>
      <p:sp>
        <p:nvSpPr>
          <p:cNvPr id="4" name="TextBox 3"/>
          <p:cNvSpPr txBox="1"/>
          <p:nvPr/>
        </p:nvSpPr>
        <p:spPr>
          <a:xfrm>
            <a:off x="4800600" y="0"/>
            <a:ext cx="4267200" cy="1200329"/>
          </a:xfrm>
          <a:prstGeom prst="rect">
            <a:avLst/>
          </a:prstGeom>
          <a:noFill/>
        </p:spPr>
        <p:txBody>
          <a:bodyPr wrap="square" rtlCol="0">
            <a:spAutoFit/>
          </a:bodyPr>
          <a:lstStyle/>
          <a:p>
            <a:r>
              <a:rPr lang="en-US" sz="2400" dirty="0" smtClean="0"/>
              <a:t>Left to install this year:</a:t>
            </a:r>
          </a:p>
          <a:p>
            <a:r>
              <a:rPr lang="en-US" sz="2400" dirty="0" smtClean="0"/>
              <a:t>Hobble Creek</a:t>
            </a:r>
          </a:p>
          <a:p>
            <a:r>
              <a:rPr lang="en-US" sz="2400" dirty="0" smtClean="0"/>
              <a:t>Redden Mine</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205.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0" y="2971800"/>
            <a:ext cx="2743200" cy="830997"/>
          </a:xfrm>
          <a:prstGeom prst="rect">
            <a:avLst/>
          </a:prstGeom>
          <a:noFill/>
        </p:spPr>
        <p:txBody>
          <a:bodyPr wrap="square" rtlCol="0">
            <a:spAutoFit/>
          </a:bodyPr>
          <a:lstStyle/>
          <a:p>
            <a:r>
              <a:rPr lang="en-US" sz="2400" b="1" dirty="0" smtClean="0"/>
              <a:t>Buck Pasture…</a:t>
            </a:r>
          </a:p>
          <a:p>
            <a:r>
              <a:rPr lang="en-US" sz="2400" b="1" dirty="0" smtClean="0"/>
              <a:t>Half done already</a:t>
            </a:r>
            <a:r>
              <a:rPr lang="en-US" dirty="0" smtClean="0"/>
              <a: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8160003.JPG"/>
          <p:cNvPicPr>
            <a:picLocks noChangeAspect="1"/>
          </p:cNvPicPr>
          <p:nvPr/>
        </p:nvPicPr>
        <p:blipFill>
          <a:blip r:embed="rId2" cstate="print"/>
          <a:stretch>
            <a:fillRect/>
          </a:stretch>
        </p:blipFill>
        <p:spPr>
          <a:xfrm>
            <a:off x="0" y="15986"/>
            <a:ext cx="9144000" cy="6842014"/>
          </a:xfrm>
          <a:prstGeom prst="rect">
            <a:avLst/>
          </a:prstGeom>
        </p:spPr>
      </p:pic>
      <p:sp>
        <p:nvSpPr>
          <p:cNvPr id="3" name="TextBox 2"/>
          <p:cNvSpPr txBox="1"/>
          <p:nvPr/>
        </p:nvSpPr>
        <p:spPr>
          <a:xfrm>
            <a:off x="2057400" y="228600"/>
            <a:ext cx="4876800" cy="3046988"/>
          </a:xfrm>
          <a:prstGeom prst="rect">
            <a:avLst/>
          </a:prstGeom>
          <a:noFill/>
        </p:spPr>
        <p:txBody>
          <a:bodyPr wrap="square" rtlCol="0">
            <a:spAutoFit/>
          </a:bodyPr>
          <a:lstStyle/>
          <a:p>
            <a:r>
              <a:rPr lang="en-US" sz="3200" b="1" dirty="0" smtClean="0">
                <a:solidFill>
                  <a:srgbClr val="FF0000"/>
                </a:solidFill>
              </a:rPr>
              <a:t>Hourly Data Collected at</a:t>
            </a:r>
          </a:p>
          <a:p>
            <a:r>
              <a:rPr lang="en-US" sz="3200" b="1" dirty="0" smtClean="0">
                <a:solidFill>
                  <a:srgbClr val="FF0000"/>
                </a:solidFill>
              </a:rPr>
              <a:t>Each SNOTEL site….</a:t>
            </a:r>
          </a:p>
          <a:p>
            <a:r>
              <a:rPr lang="en-US" sz="3200" b="1" dirty="0" smtClean="0">
                <a:solidFill>
                  <a:srgbClr val="FF0000"/>
                </a:solidFill>
              </a:rPr>
              <a:t>SWE – quality – good</a:t>
            </a:r>
          </a:p>
          <a:p>
            <a:r>
              <a:rPr lang="en-US" sz="3200" b="1" dirty="0" smtClean="0">
                <a:solidFill>
                  <a:srgbClr val="FF0000"/>
                </a:solidFill>
              </a:rPr>
              <a:t>+/- 0.2 inch</a:t>
            </a:r>
          </a:p>
          <a:p>
            <a:r>
              <a:rPr lang="en-US" sz="3200" b="1" dirty="0" smtClean="0">
                <a:solidFill>
                  <a:srgbClr val="FF0000"/>
                </a:solidFill>
              </a:rPr>
              <a:t>Record length: 20-30 yrs.</a:t>
            </a:r>
          </a:p>
          <a:p>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10013.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609600" y="4572000"/>
            <a:ext cx="7543800" cy="461665"/>
          </a:xfrm>
          <a:prstGeom prst="rect">
            <a:avLst/>
          </a:prstGeom>
          <a:noFill/>
        </p:spPr>
        <p:txBody>
          <a:bodyPr wrap="square" rtlCol="0">
            <a:spAutoFit/>
          </a:bodyPr>
          <a:lstStyle/>
          <a:p>
            <a:r>
              <a:rPr lang="en-US" sz="2400" b="1" dirty="0" smtClean="0"/>
              <a:t>SNOTEL sites to install next year…</a:t>
            </a:r>
            <a:endParaRPr lang="en-US" sz="2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rral.jpg"/>
          <p:cNvPicPr>
            <a:picLocks noChangeAspect="1"/>
          </p:cNvPicPr>
          <p:nvPr/>
        </p:nvPicPr>
        <p:blipFill>
          <a:blip r:embed="rId2" cstate="print"/>
          <a:stretch>
            <a:fillRect/>
          </a:stretch>
        </p:blipFill>
        <p:spPr>
          <a:xfrm>
            <a:off x="0" y="0"/>
            <a:ext cx="4470400" cy="3352800"/>
          </a:xfrm>
          <a:prstGeom prst="rect">
            <a:avLst/>
          </a:prstGeom>
        </p:spPr>
      </p:pic>
      <p:pic>
        <p:nvPicPr>
          <p:cNvPr id="3" name="Picture 2" descr="DSCN0588.jpg"/>
          <p:cNvPicPr>
            <a:picLocks noChangeAspect="1"/>
          </p:cNvPicPr>
          <p:nvPr/>
        </p:nvPicPr>
        <p:blipFill>
          <a:blip r:embed="rId3" cstate="print"/>
          <a:stretch>
            <a:fillRect/>
          </a:stretch>
        </p:blipFill>
        <p:spPr>
          <a:xfrm>
            <a:off x="4648200" y="0"/>
            <a:ext cx="4495800" cy="3371850"/>
          </a:xfrm>
          <a:prstGeom prst="rect">
            <a:avLst/>
          </a:prstGeom>
        </p:spPr>
      </p:pic>
      <p:pic>
        <p:nvPicPr>
          <p:cNvPr id="6145" name="Picture 1" descr="Y:\snotel\utah\winter\Boulder Mountain site recon\IMG_3708.JPG"/>
          <p:cNvPicPr>
            <a:picLocks noChangeAspect="1" noChangeArrowheads="1"/>
          </p:cNvPicPr>
          <p:nvPr/>
        </p:nvPicPr>
        <p:blipFill>
          <a:blip r:embed="rId4" cstate="print"/>
          <a:srcRect/>
          <a:stretch>
            <a:fillRect/>
          </a:stretch>
        </p:blipFill>
        <p:spPr bwMode="auto">
          <a:xfrm>
            <a:off x="0" y="3627378"/>
            <a:ext cx="4307655" cy="3230622"/>
          </a:xfrm>
          <a:prstGeom prst="rect">
            <a:avLst/>
          </a:prstGeom>
          <a:noFill/>
        </p:spPr>
      </p:pic>
      <p:sp>
        <p:nvSpPr>
          <p:cNvPr id="5" name="TextBox 4"/>
          <p:cNvSpPr txBox="1"/>
          <p:nvPr/>
        </p:nvSpPr>
        <p:spPr>
          <a:xfrm>
            <a:off x="0" y="3276600"/>
            <a:ext cx="8991600" cy="369332"/>
          </a:xfrm>
          <a:prstGeom prst="rect">
            <a:avLst/>
          </a:prstGeom>
          <a:noFill/>
        </p:spPr>
        <p:txBody>
          <a:bodyPr wrap="square" rtlCol="0">
            <a:spAutoFit/>
          </a:bodyPr>
          <a:lstStyle/>
          <a:p>
            <a:r>
              <a:rPr lang="en-US" dirty="0" smtClean="0"/>
              <a:t>Corral, Sunflower Flat                                                 Panguitch Lake and one at </a:t>
            </a:r>
            <a:r>
              <a:rPr lang="en-US" dirty="0" err="1" smtClean="0"/>
              <a:t>Ibapah</a:t>
            </a:r>
            <a:endParaRPr lang="en-US" dirty="0"/>
          </a:p>
        </p:txBody>
      </p:sp>
      <p:sp>
        <p:nvSpPr>
          <p:cNvPr id="6" name="TextBox 5"/>
          <p:cNvSpPr txBox="1"/>
          <p:nvPr/>
        </p:nvSpPr>
        <p:spPr>
          <a:xfrm>
            <a:off x="4648200" y="3962400"/>
            <a:ext cx="4038600" cy="369332"/>
          </a:xfrm>
          <a:prstGeom prst="rect">
            <a:avLst/>
          </a:prstGeom>
          <a:noFill/>
        </p:spPr>
        <p:txBody>
          <a:bodyPr wrap="square" rtlCol="0">
            <a:spAutoFit/>
          </a:bodyPr>
          <a:lstStyle/>
          <a:p>
            <a:r>
              <a:rPr lang="en-US" dirty="0" smtClean="0"/>
              <a:t>As well as 4+ in Nevada…</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6260022.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152400" y="228600"/>
            <a:ext cx="5257800" cy="461665"/>
          </a:xfrm>
          <a:prstGeom prst="rect">
            <a:avLst/>
          </a:prstGeom>
          <a:noFill/>
        </p:spPr>
        <p:txBody>
          <a:bodyPr wrap="square" rtlCol="0">
            <a:spAutoFit/>
          </a:bodyPr>
          <a:lstStyle/>
          <a:p>
            <a:r>
              <a:rPr lang="en-US" sz="2400" b="1" dirty="0" smtClean="0"/>
              <a:t>Re-installed Box Creek last week… </a:t>
            </a:r>
            <a:endParaRPr lang="en-US" sz="2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7120008.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2971800" y="5715000"/>
            <a:ext cx="4648200" cy="461665"/>
          </a:xfrm>
          <a:prstGeom prst="rect">
            <a:avLst/>
          </a:prstGeom>
          <a:noFill/>
        </p:spPr>
        <p:txBody>
          <a:bodyPr wrap="square" rtlCol="0">
            <a:spAutoFit/>
          </a:bodyPr>
          <a:lstStyle/>
          <a:p>
            <a:r>
              <a:rPr lang="en-US" sz="2400" b="1" dirty="0" smtClean="0">
                <a:solidFill>
                  <a:srgbClr val="FF0000"/>
                </a:solidFill>
              </a:rPr>
              <a:t>And Oak Creek… no date set yet…</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574.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533400" y="5029200"/>
            <a:ext cx="8305800" cy="1384995"/>
          </a:xfrm>
          <a:prstGeom prst="rect">
            <a:avLst/>
          </a:prstGeom>
          <a:noFill/>
        </p:spPr>
        <p:txBody>
          <a:bodyPr wrap="square" rtlCol="0">
            <a:spAutoFit/>
          </a:bodyPr>
          <a:lstStyle/>
          <a:p>
            <a:r>
              <a:rPr lang="en-US" sz="2800" b="1" dirty="0" smtClean="0"/>
              <a:t>At the end of next year – Utah will have 7 NRCS snow courses that do not have co-located SNOTELs in Utah</a:t>
            </a:r>
          </a:p>
          <a:p>
            <a:r>
              <a:rPr lang="en-US" sz="2800" b="1" dirty="0" smtClean="0"/>
              <a:t>6 non NRCS snow courses…</a:t>
            </a:r>
            <a:endParaRPr lang="en-US" sz="28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30078.JPG"/>
          <p:cNvPicPr>
            <a:picLocks noChangeAspect="1"/>
          </p:cNvPicPr>
          <p:nvPr/>
        </p:nvPicPr>
        <p:blipFill>
          <a:blip r:embed="rId2" cstate="print"/>
          <a:stretch>
            <a:fillRect/>
          </a:stretch>
        </p:blipFill>
        <p:spPr>
          <a:xfrm>
            <a:off x="0" y="0"/>
            <a:ext cx="5143500" cy="6858000"/>
          </a:xfrm>
          <a:prstGeom prst="rect">
            <a:avLst/>
          </a:prstGeom>
        </p:spPr>
      </p:pic>
      <p:sp>
        <p:nvSpPr>
          <p:cNvPr id="3" name="TextBox 2"/>
          <p:cNvSpPr txBox="1"/>
          <p:nvPr/>
        </p:nvSpPr>
        <p:spPr>
          <a:xfrm>
            <a:off x="5181600" y="152400"/>
            <a:ext cx="3886200" cy="5632311"/>
          </a:xfrm>
          <a:prstGeom prst="rect">
            <a:avLst/>
          </a:prstGeom>
          <a:noFill/>
        </p:spPr>
        <p:txBody>
          <a:bodyPr wrap="square" rtlCol="0">
            <a:spAutoFit/>
          </a:bodyPr>
          <a:lstStyle/>
          <a:p>
            <a:r>
              <a:rPr lang="en-US" sz="2400" b="1" dirty="0" smtClean="0"/>
              <a:t>New Technology</a:t>
            </a:r>
          </a:p>
          <a:p>
            <a:endParaRPr lang="en-US" sz="2400" b="1" dirty="0" smtClean="0"/>
          </a:p>
          <a:p>
            <a:r>
              <a:rPr lang="en-US" sz="2400" b="1" dirty="0" smtClean="0"/>
              <a:t>Aerial Marker automation</a:t>
            </a:r>
          </a:p>
          <a:p>
            <a:endParaRPr lang="en-US" sz="2400" b="1" dirty="0" smtClean="0"/>
          </a:p>
          <a:p>
            <a:r>
              <a:rPr lang="en-US" sz="2400" b="1" dirty="0" smtClean="0"/>
              <a:t>Iridium satellite modems combined with a depth sensor, temp sensor, SM/ST sensors and potentially a small 8 inch rain gage to bring back daily or sub daily data</a:t>
            </a:r>
          </a:p>
          <a:p>
            <a:endParaRPr lang="en-US" sz="2400" b="1" dirty="0" smtClean="0"/>
          </a:p>
          <a:p>
            <a:r>
              <a:rPr lang="en-US" sz="2400" b="1" dirty="0" smtClean="0"/>
              <a:t>Small footprint may allow more data from more areas, especially sensitive areas…</a:t>
            </a:r>
            <a:endParaRPr lang="en-US" sz="24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9300011.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152400" y="304800"/>
            <a:ext cx="5835957" cy="461665"/>
          </a:xfrm>
          <a:prstGeom prst="rect">
            <a:avLst/>
          </a:prstGeom>
        </p:spPr>
        <p:txBody>
          <a:bodyPr wrap="none">
            <a:spAutoFit/>
          </a:bodyPr>
          <a:lstStyle/>
          <a:p>
            <a:r>
              <a:rPr lang="en-US" sz="2400" b="1" dirty="0" smtClean="0"/>
              <a:t>Henrys Fork, High </a:t>
            </a:r>
            <a:r>
              <a:rPr lang="en-US" sz="2400" b="1" dirty="0" err="1" smtClean="0"/>
              <a:t>Uintahs</a:t>
            </a:r>
            <a:r>
              <a:rPr lang="en-US" sz="2400" b="1" dirty="0" smtClean="0"/>
              <a:t> Wilderness area…</a:t>
            </a:r>
            <a:endParaRPr lang="en-US" sz="24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2250021.JPG"/>
          <p:cNvPicPr>
            <a:picLocks noChangeAspect="1"/>
          </p:cNvPicPr>
          <p:nvPr/>
        </p:nvPicPr>
        <p:blipFill>
          <a:blip r:embed="rId2" cstate="print"/>
          <a:stretch>
            <a:fillRect/>
          </a:stretch>
        </p:blipFill>
        <p:spPr>
          <a:xfrm>
            <a:off x="0" y="7993"/>
            <a:ext cx="9144000" cy="6842014"/>
          </a:xfrm>
          <a:prstGeom prst="rect">
            <a:avLst/>
          </a:prstGeom>
        </p:spPr>
      </p:pic>
      <p:sp>
        <p:nvSpPr>
          <p:cNvPr id="5" name="TextBox 4"/>
          <p:cNvSpPr txBox="1"/>
          <p:nvPr/>
        </p:nvSpPr>
        <p:spPr>
          <a:xfrm>
            <a:off x="533400" y="381000"/>
            <a:ext cx="7696200" cy="523220"/>
          </a:xfrm>
          <a:prstGeom prst="rect">
            <a:avLst/>
          </a:prstGeom>
          <a:noFill/>
        </p:spPr>
        <p:txBody>
          <a:bodyPr wrap="square" rtlCol="0">
            <a:spAutoFit/>
          </a:bodyPr>
          <a:lstStyle/>
          <a:p>
            <a:r>
              <a:rPr lang="en-US" sz="2800" b="1" dirty="0" smtClean="0"/>
              <a:t>Future directions</a:t>
            </a:r>
            <a:endParaRPr lang="en-US" sz="2800" b="1" dirty="0"/>
          </a:p>
        </p:txBody>
      </p:sp>
      <p:sp>
        <p:nvSpPr>
          <p:cNvPr id="6" name="TextBox 5"/>
          <p:cNvSpPr txBox="1"/>
          <p:nvPr/>
        </p:nvSpPr>
        <p:spPr>
          <a:xfrm>
            <a:off x="533400" y="1143000"/>
            <a:ext cx="7620000" cy="523220"/>
          </a:xfrm>
          <a:prstGeom prst="rect">
            <a:avLst/>
          </a:prstGeom>
          <a:noFill/>
        </p:spPr>
        <p:txBody>
          <a:bodyPr wrap="square" rtlCol="0">
            <a:spAutoFit/>
          </a:bodyPr>
          <a:lstStyle/>
          <a:p>
            <a:r>
              <a:rPr lang="en-US" sz="2800" b="1" dirty="0" smtClean="0"/>
              <a:t>We expect budget cuts. All government does….</a:t>
            </a:r>
            <a:endParaRPr lang="en-US" sz="2800" b="1" dirty="0"/>
          </a:p>
        </p:txBody>
      </p:sp>
      <p:sp>
        <p:nvSpPr>
          <p:cNvPr id="8" name="TextBox 7"/>
          <p:cNvSpPr txBox="1"/>
          <p:nvPr/>
        </p:nvSpPr>
        <p:spPr>
          <a:xfrm>
            <a:off x="304800" y="2286000"/>
            <a:ext cx="8610600" cy="2246769"/>
          </a:xfrm>
          <a:prstGeom prst="rect">
            <a:avLst/>
          </a:prstGeom>
          <a:noFill/>
        </p:spPr>
        <p:txBody>
          <a:bodyPr wrap="square" rtlCol="0">
            <a:spAutoFit/>
          </a:bodyPr>
          <a:lstStyle/>
          <a:p>
            <a:r>
              <a:rPr lang="en-US" sz="2800" b="1" dirty="0" smtClean="0"/>
              <a:t> We are strategizing all areas of our program to obtain greater efficiency and reduce costs. Depending on future reductions we may have to make hard choices on what data and products are most important with regard to our mission of Water Supply Forecasting.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260012.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228600" y="381000"/>
            <a:ext cx="8763000" cy="4524315"/>
          </a:xfrm>
          <a:prstGeom prst="rect">
            <a:avLst/>
          </a:prstGeom>
          <a:noFill/>
        </p:spPr>
        <p:txBody>
          <a:bodyPr wrap="square" rtlCol="0">
            <a:spAutoFit/>
          </a:bodyPr>
          <a:lstStyle/>
          <a:p>
            <a:r>
              <a:rPr lang="en-US" sz="2400" b="1" dirty="0" smtClean="0"/>
              <a:t>The program has already had budget cuts.</a:t>
            </a:r>
          </a:p>
          <a:p>
            <a:endParaRPr lang="en-US" sz="2400" b="1" dirty="0" smtClean="0"/>
          </a:p>
          <a:p>
            <a:r>
              <a:rPr lang="en-US" sz="2400" b="1" dirty="0" smtClean="0"/>
              <a:t>These have so-far been offset by NHQ discretionary funds such that there have been no impacts and in fact – we have had an increase that has allowed the installation of some new sites.</a:t>
            </a:r>
          </a:p>
          <a:p>
            <a:endParaRPr lang="en-US" sz="2400" b="1" dirty="0" smtClean="0"/>
          </a:p>
          <a:p>
            <a:endParaRPr lang="en-US" sz="2400" b="1" dirty="0" smtClean="0"/>
          </a:p>
          <a:p>
            <a:endParaRPr lang="en-US" sz="2400" b="1" dirty="0" smtClean="0"/>
          </a:p>
          <a:p>
            <a:endParaRPr lang="en-US" sz="2400" b="1" dirty="0" smtClean="0"/>
          </a:p>
          <a:p>
            <a:endParaRPr lang="en-US" sz="2400" b="1" dirty="0" smtClean="0"/>
          </a:p>
          <a:p>
            <a:endParaRPr lang="en-US" sz="2400" b="1" dirty="0" smtClean="0"/>
          </a:p>
          <a:p>
            <a:endParaRPr lang="en-US" sz="2400"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270052.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228600" y="228600"/>
            <a:ext cx="8610600" cy="1938992"/>
          </a:xfrm>
          <a:prstGeom prst="rect">
            <a:avLst/>
          </a:prstGeom>
          <a:noFill/>
        </p:spPr>
        <p:txBody>
          <a:bodyPr wrap="square" rtlCol="0">
            <a:spAutoFit/>
          </a:bodyPr>
          <a:lstStyle/>
          <a:p>
            <a:r>
              <a:rPr lang="en-US" sz="2400" b="1" dirty="0" smtClean="0"/>
              <a:t>There are about 65 FTE’s in the Snow Survey Program Total… </a:t>
            </a:r>
          </a:p>
          <a:p>
            <a:endParaRPr lang="en-US" sz="2400" b="1" dirty="0" smtClean="0"/>
          </a:p>
          <a:p>
            <a:endParaRPr lang="en-US" sz="2400" b="1" dirty="0" smtClean="0"/>
          </a:p>
          <a:p>
            <a:r>
              <a:rPr lang="en-US" sz="2400" b="1" dirty="0" smtClean="0"/>
              <a:t>In a program this small – budget cuts of 10%-20% will have severe impacts on our ability to operate and maintain data and products.</a:t>
            </a:r>
            <a:endParaRPr lang="en-US" sz="2400" b="1" dirty="0"/>
          </a:p>
        </p:txBody>
      </p:sp>
      <p:sp>
        <p:nvSpPr>
          <p:cNvPr id="4" name="TextBox 3"/>
          <p:cNvSpPr txBox="1"/>
          <p:nvPr/>
        </p:nvSpPr>
        <p:spPr>
          <a:xfrm>
            <a:off x="228600" y="3886200"/>
            <a:ext cx="8610600" cy="1200329"/>
          </a:xfrm>
          <a:prstGeom prst="rect">
            <a:avLst/>
          </a:prstGeom>
          <a:noFill/>
        </p:spPr>
        <p:txBody>
          <a:bodyPr wrap="square" rtlCol="0">
            <a:spAutoFit/>
          </a:bodyPr>
          <a:lstStyle/>
          <a:p>
            <a:r>
              <a:rPr lang="en-US" sz="2400" b="1" dirty="0" smtClean="0"/>
              <a:t>Cumulative effects of annual cuts will be analyzed each year and appropriate steps taken to maintain highest priority data.</a:t>
            </a:r>
          </a:p>
          <a:p>
            <a:endParaRPr lang="en-US" sz="2400" b="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90015.JPG"/>
          <p:cNvPicPr>
            <a:picLocks noChangeAspect="1"/>
          </p:cNvPicPr>
          <p:nvPr/>
        </p:nvPicPr>
        <p:blipFill>
          <a:blip r:embed="rId2" cstate="print"/>
          <a:stretch>
            <a:fillRect/>
          </a:stretch>
        </p:blipFill>
        <p:spPr>
          <a:xfrm>
            <a:off x="0" y="7993"/>
            <a:ext cx="9144000" cy="6842014"/>
          </a:xfrm>
          <a:prstGeom prst="rect">
            <a:avLst/>
          </a:prstGeom>
        </p:spPr>
      </p:pic>
      <p:sp>
        <p:nvSpPr>
          <p:cNvPr id="3" name="TextBox 2"/>
          <p:cNvSpPr txBox="1"/>
          <p:nvPr/>
        </p:nvSpPr>
        <p:spPr>
          <a:xfrm>
            <a:off x="304800" y="5257800"/>
            <a:ext cx="6553200" cy="1384995"/>
          </a:xfrm>
          <a:prstGeom prst="rect">
            <a:avLst/>
          </a:prstGeom>
          <a:noFill/>
        </p:spPr>
        <p:txBody>
          <a:bodyPr wrap="square" rtlCol="0">
            <a:spAutoFit/>
          </a:bodyPr>
          <a:lstStyle/>
          <a:p>
            <a:r>
              <a:rPr lang="en-US" sz="2800" b="1" dirty="0" smtClean="0"/>
              <a:t>Precipitation: hourly data are poor, daily data are fair to good. Typically +/- 0.1 to 0.2 inch   Record Length: 20-30 yrs</a:t>
            </a:r>
            <a:endParaRPr lang="en-US" sz="28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190.JPG"/>
          <p:cNvPicPr>
            <a:picLocks noChangeAspect="1"/>
          </p:cNvPicPr>
          <p:nvPr/>
        </p:nvPicPr>
        <p:blipFill>
          <a:blip r:embed="rId2" cstate="print"/>
          <a:stretch>
            <a:fillRect/>
          </a:stretch>
        </p:blipFill>
        <p:spPr>
          <a:xfrm>
            <a:off x="609600" y="1752600"/>
            <a:ext cx="7900416" cy="5105400"/>
          </a:xfrm>
          <a:prstGeom prst="rect">
            <a:avLst/>
          </a:prstGeom>
        </p:spPr>
      </p:pic>
      <p:sp>
        <p:nvSpPr>
          <p:cNvPr id="3" name="TextBox 2"/>
          <p:cNvSpPr txBox="1"/>
          <p:nvPr/>
        </p:nvSpPr>
        <p:spPr>
          <a:xfrm>
            <a:off x="457200" y="0"/>
            <a:ext cx="8382000" cy="2154436"/>
          </a:xfrm>
          <a:prstGeom prst="rect">
            <a:avLst/>
          </a:prstGeom>
          <a:noFill/>
        </p:spPr>
        <p:txBody>
          <a:bodyPr wrap="square" rtlCol="0">
            <a:spAutoFit/>
          </a:bodyPr>
          <a:lstStyle/>
          <a:p>
            <a:r>
              <a:rPr lang="en-US" sz="2400" b="1" dirty="0" smtClean="0"/>
              <a:t>Temperature: Historical </a:t>
            </a:r>
            <a:r>
              <a:rPr lang="en-US" sz="2400" b="1" dirty="0" smtClean="0"/>
              <a:t>can be </a:t>
            </a:r>
            <a:r>
              <a:rPr lang="en-US" sz="2400" b="1" smtClean="0"/>
              <a:t>very poor (caveat </a:t>
            </a:r>
            <a:r>
              <a:rPr lang="en-US" sz="2400" b="1" dirty="0" smtClean="0"/>
              <a:t>emptor - 1 deg C warm bias old sensor to current). Current to past 10/15 years is good to excellent. Typically at 17 feet above ground. +/- 0.2 F  Record length: use only the last 10 to 15 yrs. </a:t>
            </a:r>
            <a:r>
              <a:rPr lang="en-US" sz="1400" b="1" dirty="0" smtClean="0"/>
              <a:t>http://www.ut.nrcs.usda.gov/snow/siteinfo/data_bias/The_SNOTEL_Temperature_Data_Set-2.pdf</a:t>
            </a:r>
          </a:p>
          <a:p>
            <a:endParaRPr lang="en-US"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382000" cy="954107"/>
          </a:xfrm>
          <a:prstGeom prst="rect">
            <a:avLst/>
          </a:prstGeom>
          <a:noFill/>
        </p:spPr>
        <p:txBody>
          <a:bodyPr wrap="square" rtlCol="0">
            <a:spAutoFit/>
          </a:bodyPr>
          <a:lstStyle/>
          <a:p>
            <a:r>
              <a:rPr lang="en-US" sz="2800" b="1" dirty="0" smtClean="0"/>
              <a:t>Snow Depth – mostly good except during storm events.</a:t>
            </a:r>
            <a:endParaRPr lang="en-US" sz="2800" b="1" dirty="0"/>
          </a:p>
          <a:p>
            <a:r>
              <a:rPr lang="en-US" sz="2800" b="1" dirty="0" smtClean="0"/>
              <a:t>+/- 1 inch. Record Length: 10-20 years.</a:t>
            </a:r>
            <a:endParaRPr lang="en-US" sz="2800" b="1" dirty="0"/>
          </a:p>
        </p:txBody>
      </p:sp>
      <p:pic>
        <p:nvPicPr>
          <p:cNvPr id="3" name="Picture 1" descr="Y:\snotel\utah\summer\agua canyon\sensors\DSCN0830.JPG"/>
          <p:cNvPicPr>
            <a:picLocks noChangeAspect="1" noChangeArrowheads="1"/>
          </p:cNvPicPr>
          <p:nvPr/>
        </p:nvPicPr>
        <p:blipFill>
          <a:blip r:embed="rId2" cstate="print"/>
          <a:srcRect/>
          <a:stretch>
            <a:fillRect/>
          </a:stretch>
        </p:blipFill>
        <p:spPr bwMode="auto">
          <a:xfrm>
            <a:off x="533400" y="1143000"/>
            <a:ext cx="7900987" cy="5715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snotel\utah\summer\dill's camp\P7250077.JPG"/>
          <p:cNvPicPr>
            <a:picLocks noChangeAspect="1" noChangeArrowheads="1"/>
          </p:cNvPicPr>
          <p:nvPr/>
        </p:nvPicPr>
        <p:blipFill>
          <a:blip r:embed="rId2" cstate="print"/>
          <a:srcRect/>
          <a:stretch>
            <a:fillRect/>
          </a:stretch>
        </p:blipFill>
        <p:spPr bwMode="auto">
          <a:xfrm>
            <a:off x="0" y="0"/>
            <a:ext cx="8001000" cy="6000750"/>
          </a:xfrm>
          <a:prstGeom prst="rect">
            <a:avLst/>
          </a:prstGeom>
          <a:noFill/>
        </p:spPr>
      </p:pic>
      <p:sp>
        <p:nvSpPr>
          <p:cNvPr id="3" name="TextBox 2"/>
          <p:cNvSpPr txBox="1"/>
          <p:nvPr/>
        </p:nvSpPr>
        <p:spPr>
          <a:xfrm>
            <a:off x="0" y="6019800"/>
            <a:ext cx="9144000" cy="830997"/>
          </a:xfrm>
          <a:prstGeom prst="rect">
            <a:avLst/>
          </a:prstGeom>
          <a:noFill/>
        </p:spPr>
        <p:txBody>
          <a:bodyPr wrap="square" rtlCol="0">
            <a:spAutoFit/>
          </a:bodyPr>
          <a:lstStyle/>
          <a:p>
            <a:r>
              <a:rPr lang="en-US" sz="2400" b="1" dirty="0" smtClean="0"/>
              <a:t>Soil Moisture/Temperature at 2, 8 and 20 inch depths – </a:t>
            </a:r>
          </a:p>
          <a:p>
            <a:r>
              <a:rPr lang="en-US" sz="2400" b="1" dirty="0" smtClean="0"/>
              <a:t>Excellent data quality. +/- 0.1 degree. Record Length: 5-10 yrs</a:t>
            </a:r>
            <a:endParaRPr lang="en-US"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randys stuff\word\roger pielke\parrish creek sm-flow.jpg"/>
          <p:cNvPicPr>
            <a:picLocks noChangeAspect="1" noChangeArrowheads="1"/>
          </p:cNvPicPr>
          <p:nvPr/>
        </p:nvPicPr>
        <p:blipFill>
          <a:blip r:embed="rId2" cstate="print"/>
          <a:srcRect/>
          <a:stretch>
            <a:fillRect/>
          </a:stretch>
        </p:blipFill>
        <p:spPr bwMode="auto">
          <a:xfrm>
            <a:off x="228600" y="381000"/>
            <a:ext cx="8793781" cy="602008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olorado SNOTEL Map"/>
          <p:cNvPicPr>
            <a:picLocks noChangeAspect="1" noChangeArrowheads="1"/>
          </p:cNvPicPr>
          <p:nvPr/>
        </p:nvPicPr>
        <p:blipFill>
          <a:blip r:embed="rId2" cstate="print"/>
          <a:srcRect/>
          <a:stretch>
            <a:fillRect/>
          </a:stretch>
        </p:blipFill>
        <p:spPr bwMode="auto">
          <a:xfrm>
            <a:off x="152400" y="0"/>
            <a:ext cx="7848600" cy="6067359"/>
          </a:xfrm>
          <a:prstGeom prst="rect">
            <a:avLst/>
          </a:prstGeom>
          <a:noFill/>
        </p:spPr>
      </p:pic>
      <p:sp>
        <p:nvSpPr>
          <p:cNvPr id="3" name="TextBox 2"/>
          <p:cNvSpPr txBox="1"/>
          <p:nvPr/>
        </p:nvSpPr>
        <p:spPr>
          <a:xfrm>
            <a:off x="533400" y="5791200"/>
            <a:ext cx="8305800" cy="830997"/>
          </a:xfrm>
          <a:prstGeom prst="rect">
            <a:avLst/>
          </a:prstGeom>
          <a:noFill/>
        </p:spPr>
        <p:txBody>
          <a:bodyPr wrap="square" rtlCol="0">
            <a:spAutoFit/>
          </a:bodyPr>
          <a:lstStyle/>
          <a:p>
            <a:r>
              <a:rPr lang="en-US" sz="2400" b="1" dirty="0" smtClean="0"/>
              <a:t>Colorado: 112 Sites, 33 sites with enhanced sensors: soil moisture/temperature and snow depth</a:t>
            </a:r>
            <a:endParaRPr 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 Mexico SNOTEL Map"/>
          <p:cNvPicPr>
            <a:picLocks noChangeAspect="1" noChangeArrowheads="1"/>
          </p:cNvPicPr>
          <p:nvPr/>
        </p:nvPicPr>
        <p:blipFill>
          <a:blip r:embed="rId2" cstate="print"/>
          <a:srcRect/>
          <a:stretch>
            <a:fillRect/>
          </a:stretch>
        </p:blipFill>
        <p:spPr bwMode="auto">
          <a:xfrm>
            <a:off x="228600" y="34333"/>
            <a:ext cx="6400800" cy="6698513"/>
          </a:xfrm>
          <a:prstGeom prst="rect">
            <a:avLst/>
          </a:prstGeom>
          <a:noFill/>
        </p:spPr>
      </p:pic>
      <p:sp>
        <p:nvSpPr>
          <p:cNvPr id="3" name="TextBox 2"/>
          <p:cNvSpPr txBox="1"/>
          <p:nvPr/>
        </p:nvSpPr>
        <p:spPr>
          <a:xfrm>
            <a:off x="6248400" y="457200"/>
            <a:ext cx="2743200" cy="830997"/>
          </a:xfrm>
          <a:prstGeom prst="rect">
            <a:avLst/>
          </a:prstGeom>
          <a:noFill/>
        </p:spPr>
        <p:txBody>
          <a:bodyPr wrap="square" rtlCol="0">
            <a:spAutoFit/>
          </a:bodyPr>
          <a:lstStyle/>
          <a:p>
            <a:r>
              <a:rPr lang="en-US" sz="2400" b="1" dirty="0" smtClean="0"/>
              <a:t>26 SNOTELs, 7 with SM/ST - depth</a:t>
            </a:r>
            <a:endParaRPr lang="en-US" sz="2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620</Words>
  <Application>Microsoft Office PowerPoint</Application>
  <PresentationFormat>On-screen Show (4:3)</PresentationFormat>
  <Paragraphs>69</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USDA OCIO-ITS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randall.julander</dc:creator>
  <cp:lastModifiedBy>ges</cp:lastModifiedBy>
  <cp:revision>48</cp:revision>
  <dcterms:created xsi:type="dcterms:W3CDTF">2012-07-23T17:39:04Z</dcterms:created>
  <dcterms:modified xsi:type="dcterms:W3CDTF">2012-08-14T22:00:01Z</dcterms:modified>
</cp:coreProperties>
</file>