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350" r:id="rId2"/>
    <p:sldId id="588" r:id="rId3"/>
    <p:sldId id="589" r:id="rId4"/>
    <p:sldId id="590" r:id="rId5"/>
    <p:sldId id="591" r:id="rId6"/>
    <p:sldId id="592" r:id="rId7"/>
    <p:sldId id="585" r:id="rId8"/>
    <p:sldId id="586" r:id="rId9"/>
    <p:sldId id="593" r:id="rId10"/>
    <p:sldId id="594" r:id="rId11"/>
    <p:sldId id="5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0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6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4975" y="6553200"/>
            <a:ext cx="771842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en-US"/>
              <a:t>SES Summit 2007: NOAA's Integrated Water Resource Services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FE19-CD98-5140-8F12-BBCEC242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7/30/12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Stakeholder Meeting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July 31, 2012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Observing System Overview</a:t>
            </a:r>
            <a:endParaRPr lang="en-US" sz="28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CBRFC Data In circa 1983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76FE19-CD98-5140-8F12-BBCEC24203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1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observing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76FE19-CD98-5140-8F12-BBCEC24203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8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NRCS SNOTEL (Randy </a:t>
            </a:r>
            <a:r>
              <a:rPr lang="en-US" sz="3200" dirty="0" err="1" smtClean="0"/>
              <a:t>Julander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smtClean="0"/>
              <a:t>USGS Stream Gauging (Pat Lambert)</a:t>
            </a:r>
          </a:p>
          <a:p>
            <a:endParaRPr lang="en-US" sz="3200" dirty="0" smtClean="0"/>
          </a:p>
          <a:p>
            <a:r>
              <a:rPr lang="en-US" sz="3200" dirty="0" smtClean="0"/>
              <a:t>NWS COOP, Radar, </a:t>
            </a:r>
            <a:r>
              <a:rPr lang="en-US" sz="3200" dirty="0" err="1" smtClean="0"/>
              <a:t>etc</a:t>
            </a:r>
            <a:r>
              <a:rPr lang="en-US" sz="3200" dirty="0" smtClean="0"/>
              <a:t> (Larry Dunn)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4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76FE19-CD98-5140-8F12-BBCEC24203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820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Good data is foundational for good forecasts. 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Bad </a:t>
            </a:r>
            <a:r>
              <a:rPr lang="en-US" sz="5400" dirty="0" smtClean="0"/>
              <a:t>data ensures bad forecasts</a:t>
            </a:r>
          </a:p>
          <a:p>
            <a:endParaRPr lang="en-US" sz="5400" dirty="0"/>
          </a:p>
          <a:p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611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calibration – NFVU1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Enough data, good record, many events…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5" y="2299517"/>
            <a:ext cx="8811016" cy="43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6439" cy="4558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615" y="4667522"/>
            <a:ext cx="7653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Absolute Error (1979-1995): 30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dirty="0" smtClean="0"/>
              <a:t>Mean Flow (1979-1995): 120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dirty="0" smtClean="0"/>
              <a:t>Flood Flow (current rating): 5517 </a:t>
            </a:r>
            <a:r>
              <a:rPr lang="en-US" dirty="0" err="1" smtClean="0"/>
              <a:t>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calibration – MUDN2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876"/>
            <a:ext cx="8229600" cy="4525963"/>
          </a:xfrm>
        </p:spPr>
        <p:txBody>
          <a:bodyPr/>
          <a:lstStyle/>
          <a:p>
            <a:r>
              <a:rPr lang="en-US" dirty="0" smtClean="0"/>
              <a:t>Almost no data, not much of a record, almost no events to calibrate to….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834"/>
            <a:ext cx="8813899" cy="44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15" y="4667522"/>
            <a:ext cx="7653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Absolute Error (1979-1995): 56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dirty="0" smtClean="0"/>
              <a:t>Mean Flow (1979-1995): 3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dirty="0" smtClean="0"/>
              <a:t>Flood Flow (current rating): 1197 </a:t>
            </a:r>
            <a:r>
              <a:rPr lang="en-US" dirty="0" err="1" smtClean="0"/>
              <a:t>cfs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5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6700" y="3794125"/>
            <a:ext cx="1504950" cy="641350"/>
            <a:chOff x="987" y="2012"/>
            <a:chExt cx="948" cy="404"/>
          </a:xfrm>
        </p:grpSpPr>
        <p:sp>
          <p:nvSpPr>
            <p:cNvPr id="40984" name="Line 3"/>
            <p:cNvSpPr>
              <a:spLocks noChangeShapeType="1"/>
            </p:cNvSpPr>
            <p:nvPr/>
          </p:nvSpPr>
          <p:spPr bwMode="auto">
            <a:xfrm>
              <a:off x="1048" y="2228"/>
              <a:ext cx="8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Rectangle 4"/>
            <p:cNvSpPr>
              <a:spLocks noChangeArrowheads="1"/>
            </p:cNvSpPr>
            <p:nvPr/>
          </p:nvSpPr>
          <p:spPr bwMode="auto">
            <a:xfrm>
              <a:off x="987" y="2012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Forecast</a:t>
              </a:r>
            </a:p>
            <a:p>
              <a:pPr algn="ctr"/>
              <a:r>
                <a:rPr lang="en-US"/>
                <a:t>precip / temp</a:t>
              </a:r>
            </a:p>
          </p:txBody>
        </p:sp>
      </p:grpSp>
      <p:sp>
        <p:nvSpPr>
          <p:cNvPr id="40963" name="Rectangle 8"/>
          <p:cNvSpPr>
            <a:spLocks noChangeArrowheads="1"/>
          </p:cNvSpPr>
          <p:nvPr/>
        </p:nvSpPr>
        <p:spPr bwMode="auto">
          <a:xfrm rot="-5400000">
            <a:off x="-996156" y="3585369"/>
            <a:ext cx="4191000" cy="830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400"/>
              <a:t>Weather and Climate Forecasts</a:t>
            </a: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3275013" y="3422650"/>
            <a:ext cx="1679575" cy="142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3429000" y="3505200"/>
            <a:ext cx="1390650" cy="1201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/>
              <a:t>River</a:t>
            </a:r>
          </a:p>
          <a:p>
            <a:pPr algn="ctr"/>
            <a:r>
              <a:rPr lang="en-US" sz="2400"/>
              <a:t>Forecast</a:t>
            </a:r>
          </a:p>
          <a:p>
            <a:pPr algn="ctr"/>
            <a:r>
              <a:rPr lang="en-US" sz="2400"/>
              <a:t>System</a:t>
            </a:r>
          </a:p>
        </p:txBody>
      </p:sp>
      <p:sp>
        <p:nvSpPr>
          <p:cNvPr id="40966" name="Rectangle 11"/>
          <p:cNvSpPr>
            <a:spLocks noChangeArrowheads="1"/>
          </p:cNvSpPr>
          <p:nvPr/>
        </p:nvSpPr>
        <p:spPr bwMode="auto">
          <a:xfrm>
            <a:off x="4800600" y="4876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parameters</a:t>
            </a:r>
          </a:p>
        </p:txBody>
      </p:sp>
      <p:sp>
        <p:nvSpPr>
          <p:cNvPr id="40967" name="Line 12"/>
          <p:cNvSpPr>
            <a:spLocks noChangeShapeType="1"/>
          </p:cNvSpPr>
          <p:nvPr/>
        </p:nvSpPr>
        <p:spPr bwMode="auto">
          <a:xfrm flipH="1" flipV="1">
            <a:off x="4724400" y="4953000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2286000" y="5562600"/>
            <a:ext cx="1590675" cy="8223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/>
              <a:t>Observed </a:t>
            </a:r>
          </a:p>
          <a:p>
            <a:pPr algn="ctr"/>
            <a:r>
              <a:rPr lang="en-US" sz="2400"/>
              <a:t>Data</a:t>
            </a: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1828800" y="4724400"/>
            <a:ext cx="1725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Analysis &amp;</a:t>
            </a:r>
          </a:p>
          <a:p>
            <a:r>
              <a:rPr lang="en-US"/>
              <a:t>Quality Control</a:t>
            </a:r>
          </a:p>
        </p:txBody>
      </p:sp>
      <p:sp>
        <p:nvSpPr>
          <p:cNvPr id="40970" name="Line 16"/>
          <p:cNvSpPr>
            <a:spLocks noChangeShapeType="1"/>
          </p:cNvSpPr>
          <p:nvPr/>
        </p:nvSpPr>
        <p:spPr bwMode="auto">
          <a:xfrm flipV="1">
            <a:off x="3429000" y="4968875"/>
            <a:ext cx="65088" cy="51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7"/>
          <p:cNvSpPr>
            <a:spLocks noChangeArrowheads="1"/>
          </p:cNvSpPr>
          <p:nvPr/>
        </p:nvSpPr>
        <p:spPr bwMode="auto">
          <a:xfrm>
            <a:off x="4343400" y="5562600"/>
            <a:ext cx="164465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/>
              <a:t>Calibration</a:t>
            </a:r>
          </a:p>
        </p:txBody>
      </p:sp>
      <p:sp>
        <p:nvSpPr>
          <p:cNvPr id="40972" name="Line 18"/>
          <p:cNvSpPr>
            <a:spLocks noChangeShapeType="1"/>
          </p:cNvSpPr>
          <p:nvPr/>
        </p:nvSpPr>
        <p:spPr bwMode="auto">
          <a:xfrm flipV="1">
            <a:off x="41910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9"/>
          <p:cNvSpPr>
            <a:spLocks noChangeArrowheads="1"/>
          </p:cNvSpPr>
          <p:nvPr/>
        </p:nvSpPr>
        <p:spPr bwMode="auto">
          <a:xfrm>
            <a:off x="4343400" y="25146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model</a:t>
            </a:r>
          </a:p>
          <a:p>
            <a:pPr algn="ctr"/>
            <a:r>
              <a:rPr lang="en-US"/>
              <a:t>guidance</a:t>
            </a:r>
          </a:p>
        </p:txBody>
      </p:sp>
      <p:sp>
        <p:nvSpPr>
          <p:cNvPr id="40974" name="Rectangle 22"/>
          <p:cNvSpPr>
            <a:spLocks noChangeArrowheads="1"/>
          </p:cNvSpPr>
          <p:nvPr/>
        </p:nvSpPr>
        <p:spPr bwMode="auto">
          <a:xfrm>
            <a:off x="2286000" y="1752600"/>
            <a:ext cx="3778250" cy="4619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/>
              <a:t>Hydrologic Model Analysis</a:t>
            </a:r>
          </a:p>
        </p:txBody>
      </p:sp>
      <p:sp>
        <p:nvSpPr>
          <p:cNvPr id="40975" name="Rectangle 23"/>
          <p:cNvSpPr>
            <a:spLocks noChangeArrowheads="1"/>
          </p:cNvSpPr>
          <p:nvPr/>
        </p:nvSpPr>
        <p:spPr bwMode="auto">
          <a:xfrm>
            <a:off x="2362200" y="2438400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</a:t>
            </a:r>
          </a:p>
          <a:p>
            <a:pPr algn="ctr"/>
            <a:r>
              <a:rPr lang="en-US"/>
              <a:t>expertise &amp;</a:t>
            </a:r>
          </a:p>
          <a:p>
            <a:pPr algn="ctr"/>
            <a:r>
              <a:rPr lang="en-US"/>
              <a:t>judgment</a:t>
            </a:r>
          </a:p>
        </p:txBody>
      </p:sp>
      <p:sp>
        <p:nvSpPr>
          <p:cNvPr id="40976" name="Line 24"/>
          <p:cNvSpPr>
            <a:spLocks noChangeShapeType="1"/>
          </p:cNvSpPr>
          <p:nvPr/>
        </p:nvSpPr>
        <p:spPr bwMode="auto">
          <a:xfrm flipV="1">
            <a:off x="3886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25"/>
          <p:cNvSpPr>
            <a:spLocks noChangeShapeType="1"/>
          </p:cNvSpPr>
          <p:nvPr/>
        </p:nvSpPr>
        <p:spPr bwMode="auto">
          <a:xfrm>
            <a:off x="5029200" y="4114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Rectangle 26"/>
          <p:cNvSpPr>
            <a:spLocks noChangeArrowheads="1"/>
          </p:cNvSpPr>
          <p:nvPr/>
        </p:nvSpPr>
        <p:spPr bwMode="auto">
          <a:xfrm>
            <a:off x="5003800" y="3794125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Outputs</a:t>
            </a:r>
          </a:p>
          <a:p>
            <a:pPr algn="ctr"/>
            <a:r>
              <a:rPr lang="en-US"/>
              <a:t>Graphics</a:t>
            </a:r>
          </a:p>
        </p:txBody>
      </p:sp>
      <p:sp>
        <p:nvSpPr>
          <p:cNvPr id="40979" name="Rectangle 28"/>
          <p:cNvSpPr>
            <a:spLocks noChangeArrowheads="1"/>
          </p:cNvSpPr>
          <p:nvPr/>
        </p:nvSpPr>
        <p:spPr bwMode="auto">
          <a:xfrm>
            <a:off x="6248400" y="3657600"/>
            <a:ext cx="1712913" cy="831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400"/>
              <a:t>River Forecasts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7010400" y="4572000"/>
            <a:ext cx="2286000" cy="1528763"/>
            <a:chOff x="7010400" y="4572000"/>
            <a:chExt cx="2286000" cy="1528763"/>
          </a:xfrm>
        </p:grpSpPr>
        <p:sp>
          <p:nvSpPr>
            <p:cNvPr id="40980" name="Line 12"/>
            <p:cNvSpPr>
              <a:spLocks noChangeShapeType="1"/>
            </p:cNvSpPr>
            <p:nvPr/>
          </p:nvSpPr>
          <p:spPr bwMode="auto">
            <a:xfrm>
              <a:off x="7086600" y="4572000"/>
              <a:ext cx="3048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Rectangle 14"/>
            <p:cNvSpPr>
              <a:spLocks noChangeArrowheads="1"/>
            </p:cNvSpPr>
            <p:nvPr/>
          </p:nvSpPr>
          <p:spPr bwMode="auto">
            <a:xfrm>
              <a:off x="7010400" y="5638800"/>
              <a:ext cx="1600200" cy="46196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2400"/>
                <a:t>Decisions</a:t>
              </a:r>
            </a:p>
          </p:txBody>
        </p:sp>
        <p:sp>
          <p:nvSpPr>
            <p:cNvPr id="40982" name="Rectangle 11"/>
            <p:cNvSpPr>
              <a:spLocks noChangeArrowheads="1"/>
            </p:cNvSpPr>
            <p:nvPr/>
          </p:nvSpPr>
          <p:spPr bwMode="auto">
            <a:xfrm>
              <a:off x="7543800" y="4648200"/>
              <a:ext cx="17526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/>
                <a:t>Rules, values, other factors, politics</a:t>
              </a: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Forecast Process</a:t>
            </a:r>
          </a:p>
        </p:txBody>
      </p:sp>
    </p:spTree>
    <p:extLst>
      <p:ext uri="{BB962C8B-B14F-4D97-AF65-F5344CB8AC3E}">
        <p14:creationId xmlns:p14="http://schemas.microsoft.com/office/powerpoint/2010/main" val="3187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76FE19-CD98-5140-8F12-BBCEC24203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799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63246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1983 NWS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CBRFC Data 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76FE19-CD98-5140-8F12-BBCEC24203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Daily data used in CBRFC </a:t>
            </a:r>
            <a:r>
              <a:rPr lang="en-US" sz="3200" dirty="0" smtClean="0"/>
              <a:t>daily forecasting: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~260 precipitation sites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~330 temperature sites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~875 river flow, reservoir, and diversions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~95 reservoir storage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42433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241</Words>
  <Application>Microsoft Macintosh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1_Default Design</vt:lpstr>
      <vt:lpstr>Stakeholder Meeting July 31, 2012</vt:lpstr>
      <vt:lpstr>Importance of Data</vt:lpstr>
      <vt:lpstr>Good calibration – NFVU1</vt:lpstr>
      <vt:lpstr>PowerPoint Presentation</vt:lpstr>
      <vt:lpstr>Poor calibration – MUDN2</vt:lpstr>
      <vt:lpstr>PowerPoint Presentation</vt:lpstr>
      <vt:lpstr>Forecast Process</vt:lpstr>
      <vt:lpstr>PowerPoint Presentation</vt:lpstr>
      <vt:lpstr>CBRFC Data In</vt:lpstr>
      <vt:lpstr>CBRFC Data In circa 1983</vt:lpstr>
      <vt:lpstr>Key observing systems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86</cp:revision>
  <dcterms:created xsi:type="dcterms:W3CDTF">2012-06-13T20:14:04Z</dcterms:created>
  <dcterms:modified xsi:type="dcterms:W3CDTF">2012-07-30T17:49:34Z</dcterms:modified>
  <cp:category/>
</cp:coreProperties>
</file>