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0" r:id="rId5"/>
    <p:sldId id="262" r:id="rId6"/>
    <p:sldId id="263" r:id="rId7"/>
    <p:sldId id="264" r:id="rId8"/>
    <p:sldId id="280" r:id="rId9"/>
    <p:sldId id="281" r:id="rId10"/>
    <p:sldId id="283" r:id="rId11"/>
    <p:sldId id="282" r:id="rId12"/>
    <p:sldId id="268" r:id="rId13"/>
    <p:sldId id="278" r:id="rId14"/>
    <p:sldId id="265" r:id="rId15"/>
    <p:sldId id="269" r:id="rId16"/>
    <p:sldId id="267" r:id="rId17"/>
    <p:sldId id="289" r:id="rId18"/>
    <p:sldId id="290" r:id="rId19"/>
    <p:sldId id="270" r:id="rId20"/>
    <p:sldId id="285" r:id="rId21"/>
    <p:sldId id="261" r:id="rId22"/>
    <p:sldId id="286" r:id="rId23"/>
    <p:sldId id="288" r:id="rId24"/>
    <p:sldId id="287" r:id="rId25"/>
    <p:sldId id="259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2152-8752-4229-B502-4667E78A9D50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A328-AAEE-4985-AB83-DB79A1D2E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09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Temperature and Precipitation Data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505200"/>
            <a:ext cx="4514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CBRFC Stakeholder Forum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July 31, 2012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n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26" y="612766"/>
            <a:ext cx="7773074" cy="6245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7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SNOTEL Network Temperature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net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326" y="612766"/>
            <a:ext cx="7773074" cy="6245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Temperature Data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juan_p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99978"/>
            <a:ext cx="8915400" cy="6158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40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</a:t>
            </a:r>
            <a:r>
              <a:rPr lang="en-US" dirty="0" smtClean="0"/>
              <a:t>gauge </a:t>
            </a:r>
            <a:r>
              <a:rPr lang="en-US" dirty="0" smtClean="0"/>
              <a:t>sites used in our model for the San Juan Basin </a:t>
            </a:r>
            <a:r>
              <a:rPr lang="en-US" dirty="0" smtClean="0"/>
              <a:t>(subset of all available)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791200"/>
            <a:ext cx="6934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calibrate </a:t>
            </a:r>
            <a:r>
              <a:rPr lang="en-US" dirty="0" smtClean="0"/>
              <a:t>and run operationally with the same </a:t>
            </a:r>
            <a:r>
              <a:rPr lang="en-US" dirty="0" smtClean="0"/>
              <a:t>data (260 sites for CBRFC)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juan_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94480"/>
            <a:ext cx="9033680" cy="623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40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sites in the model for the San Juan </a:t>
            </a:r>
            <a:r>
              <a:rPr lang="en-US" dirty="0" smtClean="0"/>
              <a:t>Basin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879068"/>
            <a:ext cx="6934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alibrate </a:t>
            </a:r>
            <a:r>
              <a:rPr lang="en-US" dirty="0" smtClean="0"/>
              <a:t>and run operationally with the same </a:t>
            </a:r>
            <a:r>
              <a:rPr lang="en-US" dirty="0" smtClean="0"/>
              <a:t>data (330 sites for CBRFC)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799"/>
            <a:ext cx="7637894" cy="6185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Precipitation </a:t>
            </a:r>
            <a:r>
              <a:rPr lang="en-US" dirty="0" smtClean="0"/>
              <a:t>Source – </a:t>
            </a:r>
            <a:r>
              <a:rPr lang="en-US" dirty="0" smtClean="0"/>
              <a:t>NEXRAD </a:t>
            </a:r>
            <a:r>
              <a:rPr lang="en-US" dirty="0" smtClean="0"/>
              <a:t>Radar Derived Precipitation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29000" y="3276600"/>
            <a:ext cx="1981200" cy="533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429000" y="2438400"/>
            <a:ext cx="1981200" cy="685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289560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No radar coverage Much less in winter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52800" y="3429000"/>
            <a:ext cx="2057400" cy="1752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x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1" y="-1"/>
            <a:ext cx="5105400" cy="4320897"/>
          </a:xfrm>
          <a:prstGeom prst="rect">
            <a:avLst/>
          </a:prstGeom>
        </p:spPr>
      </p:pic>
      <p:pic>
        <p:nvPicPr>
          <p:cNvPr id="4" name="Picture 3" descr="map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601594"/>
            <a:ext cx="5029200" cy="4256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912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Hourly radar precipitation data is used </a:t>
            </a:r>
            <a:r>
              <a:rPr lang="en-US" dirty="0" smtClean="0"/>
              <a:t>in </a:t>
            </a:r>
            <a:r>
              <a:rPr lang="en-US" dirty="0" smtClean="0"/>
              <a:t>southern Utah, Arizona, and New Mexico </a:t>
            </a:r>
            <a:r>
              <a:rPr lang="en-US" dirty="0" smtClean="0"/>
              <a:t>(1-hour segments)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343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option exists to use </a:t>
            </a:r>
            <a:r>
              <a:rPr lang="en-US" dirty="0" smtClean="0"/>
              <a:t>radar precipitation data </a:t>
            </a:r>
            <a:r>
              <a:rPr lang="en-US" dirty="0" smtClean="0"/>
              <a:t>in northern Utah and Colorado during summer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(6-hour segments)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152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Areas where radar </a:t>
            </a:r>
            <a:r>
              <a:rPr lang="en-US" dirty="0" smtClean="0"/>
              <a:t>precipitation data </a:t>
            </a:r>
            <a:r>
              <a:rPr lang="en-US" dirty="0" smtClean="0"/>
              <a:t>may be used </a:t>
            </a:r>
            <a:r>
              <a:rPr lang="en-US" dirty="0" smtClean="0"/>
              <a:t>(rainfall-runoff hydrology dominates) as input to the hydrologic model.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eg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42392"/>
            <a:ext cx="3352800" cy="2715208"/>
          </a:xfrm>
          <a:prstGeom prst="rect">
            <a:avLst/>
          </a:prstGeom>
        </p:spPr>
      </p:pic>
      <p:pic>
        <p:nvPicPr>
          <p:cNvPr id="3" name="Picture 2" descr="mp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23501"/>
            <a:ext cx="3276600" cy="2653499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3657600" y="1371600"/>
            <a:ext cx="457200" cy="480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peb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903515"/>
            <a:ext cx="4800600" cy="3887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6284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Radar derived precipitation and gage precipitation are combined to generate an hourly gridded product ingested by our hydrologic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Source – Hourly </a:t>
            </a:r>
            <a:r>
              <a:rPr lang="en-US" dirty="0" smtClean="0"/>
              <a:t>Multi-Precipitation Editor (MPE generated Precipitation)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derived precipitation is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001000" cy="619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Combine all precipitation sources into to a coherent precipitation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35" y="685800"/>
            <a:ext cx="6832365" cy="6068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same goal with temperature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85800"/>
            <a:ext cx="4267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Quality </a:t>
            </a:r>
            <a:r>
              <a:rPr lang="en-US" b="1" dirty="0" smtClean="0"/>
              <a:t>Check All Data</a:t>
            </a:r>
            <a:endParaRPr lang="en-US" b="1" dirty="0" smtClean="0"/>
          </a:p>
          <a:p>
            <a:r>
              <a:rPr lang="en-US" dirty="0" smtClean="0"/>
              <a:t> - Use all sites all sources</a:t>
            </a:r>
          </a:p>
          <a:p>
            <a:r>
              <a:rPr lang="en-US" dirty="0" smtClean="0"/>
              <a:t> - </a:t>
            </a:r>
            <a:r>
              <a:rPr lang="en-US" dirty="0" smtClean="0"/>
              <a:t>Meteorological situation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Affects gauge performance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Expected precipitation patterns</a:t>
            </a:r>
            <a:endParaRPr lang="en-US" dirty="0" smtClean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85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frozenprecip_gauge_st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3007677"/>
            <a:ext cx="3238500" cy="3621723"/>
          </a:xfrm>
          <a:prstGeom prst="rect">
            <a:avLst/>
          </a:prstGeom>
        </p:spPr>
      </p:pic>
      <p:pic>
        <p:nvPicPr>
          <p:cNvPr id="33" name="Picture 32" descr="ground_turbulence_tree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679731"/>
            <a:ext cx="3048000" cy="2102069"/>
          </a:xfrm>
          <a:prstGeom prst="rect">
            <a:avLst/>
          </a:prstGeom>
        </p:spPr>
      </p:pic>
      <p:pic>
        <p:nvPicPr>
          <p:cNvPr id="34" name="Picture 33" descr="gu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895350"/>
            <a:ext cx="2057400" cy="1543050"/>
          </a:xfrm>
          <a:prstGeom prst="rect">
            <a:avLst/>
          </a:prstGeom>
        </p:spPr>
      </p:pic>
      <p:pic>
        <p:nvPicPr>
          <p:cNvPr id="35" name="Picture 34" descr="precip_estimates_still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0607" y="4912037"/>
            <a:ext cx="2510993" cy="1717363"/>
          </a:xfrm>
          <a:prstGeom prst="rect">
            <a:avLst/>
          </a:prstGeom>
        </p:spPr>
      </p:pic>
      <p:pic>
        <p:nvPicPr>
          <p:cNvPr id="36" name="Picture 35" descr="Detroit_lakes_USHC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2590800"/>
            <a:ext cx="2590800" cy="1943100"/>
          </a:xfrm>
          <a:prstGeom prst="rect">
            <a:avLst/>
          </a:prstGeom>
        </p:spPr>
      </p:pic>
      <p:pic>
        <p:nvPicPr>
          <p:cNvPr id="37" name="Picture 36" descr="radara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2362200"/>
            <a:ext cx="2819400" cy="2269119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391400" y="3505200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noFill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2400" y="3288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False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878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Combine all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r>
              <a:rPr lang="en-US" dirty="0" smtClean="0"/>
              <a:t>&amp; temperature data sources into a coherent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hrs.web.uci.edu/images/sac_smal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2667001" cy="23490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PRECIPITATION DATA</a:t>
            </a:r>
            <a:r>
              <a:rPr lang="en-US" dirty="0" smtClean="0"/>
              <a:t>–  </a:t>
            </a:r>
            <a:r>
              <a:rPr lang="en-US" b="1" dirty="0" smtClean="0"/>
              <a:t>WHY IS THIS IMPORTANT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143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Impacts:</a:t>
            </a:r>
          </a:p>
          <a:p>
            <a:r>
              <a:rPr lang="en-US" dirty="0" smtClean="0"/>
              <a:t>Immediate runoff from rainfall events</a:t>
            </a:r>
          </a:p>
          <a:p>
            <a:r>
              <a:rPr lang="en-US" dirty="0" smtClean="0"/>
              <a:t>Affects soil moisture conditions and seasonal volume forecasts</a:t>
            </a:r>
          </a:p>
          <a:p>
            <a:r>
              <a:rPr lang="en-US" dirty="0" smtClean="0"/>
              <a:t>Combined with temperature to build snowpack in the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685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direct input</a:t>
            </a:r>
            <a:r>
              <a:rPr lang="en-US" dirty="0" smtClean="0"/>
              <a:t> into the operational soil </a:t>
            </a:r>
            <a:r>
              <a:rPr lang="en-US" dirty="0" smtClean="0"/>
              <a:t>moisture &amp; snow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3644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DATA</a:t>
            </a:r>
            <a:r>
              <a:rPr lang="en-US" dirty="0" smtClean="0"/>
              <a:t>–  </a:t>
            </a:r>
            <a:r>
              <a:rPr lang="en-US" b="1" dirty="0" smtClean="0"/>
              <a:t>WHY IS </a:t>
            </a:r>
            <a:r>
              <a:rPr lang="en-US" b="1" dirty="0" smtClean="0"/>
              <a:t>THIS </a:t>
            </a:r>
            <a:r>
              <a:rPr lang="en-US" b="1" dirty="0" smtClean="0"/>
              <a:t>IMPORTANT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8216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direct input</a:t>
            </a:r>
            <a:r>
              <a:rPr lang="en-US" dirty="0" smtClean="0"/>
              <a:t> into the snow-17 operational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4321076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Impacts:</a:t>
            </a:r>
          </a:p>
          <a:p>
            <a:r>
              <a:rPr lang="en-US" dirty="0" smtClean="0"/>
              <a:t>Determine </a:t>
            </a:r>
            <a:r>
              <a:rPr lang="en-US" dirty="0" smtClean="0"/>
              <a:t>precipitation </a:t>
            </a:r>
            <a:r>
              <a:rPr lang="en-US" dirty="0" smtClean="0"/>
              <a:t>type -&gt; builds the snowpack</a:t>
            </a:r>
            <a:endParaRPr lang="en-US" dirty="0" smtClean="0"/>
          </a:p>
          <a:p>
            <a:r>
              <a:rPr lang="en-US" dirty="0" smtClean="0"/>
              <a:t>Energy and heat transfer properties:</a:t>
            </a:r>
          </a:p>
          <a:p>
            <a:r>
              <a:rPr lang="en-US" dirty="0" smtClean="0"/>
              <a:t>	</a:t>
            </a:r>
            <a:r>
              <a:rPr lang="en-US" dirty="0" smtClean="0"/>
              <a:t>Extent of snow cover</a:t>
            </a:r>
            <a:endParaRPr lang="en-US" dirty="0" smtClean="0"/>
          </a:p>
          <a:p>
            <a:r>
              <a:rPr lang="en-US" dirty="0" smtClean="0"/>
              <a:t>	When the snowpack ripens in the spring</a:t>
            </a:r>
          </a:p>
          <a:p>
            <a:r>
              <a:rPr lang="en-US" dirty="0" smtClean="0"/>
              <a:t>	</a:t>
            </a:r>
            <a:r>
              <a:rPr lang="en-US" dirty="0" smtClean="0"/>
              <a:t>Process of melting the snowpack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4" name="Picture 13" descr="snow17grap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6" y="3750301"/>
            <a:ext cx="3514064" cy="303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933271"/>
            <a:ext cx="3962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Quality </a:t>
            </a:r>
            <a:r>
              <a:rPr lang="en-US" dirty="0" smtClean="0"/>
              <a:t>Check All Data</a:t>
            </a:r>
            <a:endParaRPr lang="en-US" dirty="0" smtClean="0"/>
          </a:p>
          <a:p>
            <a:r>
              <a:rPr lang="en-US" dirty="0" smtClean="0"/>
              <a:t> - Use all sites all sources</a:t>
            </a:r>
          </a:p>
          <a:p>
            <a:r>
              <a:rPr lang="en-US" dirty="0" smtClean="0"/>
              <a:t> - </a:t>
            </a:r>
            <a:r>
              <a:rPr lang="en-US" dirty="0" smtClean="0"/>
              <a:t>Meteorological situation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Affects gauge performance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2762071"/>
            <a:ext cx="4191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Convert </a:t>
            </a:r>
            <a:r>
              <a:rPr lang="en-US" dirty="0" smtClean="0"/>
              <a:t>point 24/6 hour gauge data, to a </a:t>
            </a:r>
            <a:r>
              <a:rPr lang="en-US" dirty="0" smtClean="0"/>
              <a:t>Mean Areal Precipitation value (MAP). </a:t>
            </a:r>
            <a:r>
              <a:rPr lang="en-US" dirty="0" smtClean="0"/>
              <a:t>Uses only a subset of all sites available. Time step = 6 </a:t>
            </a:r>
            <a:r>
              <a:rPr lang="en-US" dirty="0" smtClean="0"/>
              <a:t>hours.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what gets in the Model (and Forecast) 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r>
              <a:rPr lang="en-US" dirty="0" smtClean="0"/>
              <a:t>data </a:t>
            </a:r>
            <a:r>
              <a:rPr lang="en-US" dirty="0" smtClean="0"/>
              <a:t>(and Forecast </a:t>
            </a:r>
            <a:r>
              <a:rPr lang="en-US" dirty="0" smtClean="0"/>
              <a:t>precipitation &amp; temperature ) are </a:t>
            </a:r>
            <a:r>
              <a:rPr lang="en-US" dirty="0" smtClean="0"/>
              <a:t>re-evaluated by forecaster interacting with the model </a:t>
            </a:r>
            <a:r>
              <a:rPr lang="en-US" dirty="0" smtClean="0"/>
              <a:t>during the daily operational run.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82070"/>
            <a:ext cx="4191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Incorporates </a:t>
            </a:r>
            <a:r>
              <a:rPr lang="en-US" dirty="0" smtClean="0"/>
              <a:t>radar data (MPE) to create a </a:t>
            </a:r>
            <a:r>
              <a:rPr lang="en-US" dirty="0" smtClean="0"/>
              <a:t>Mean </a:t>
            </a:r>
            <a:r>
              <a:rPr lang="en-US" dirty="0" smtClean="0"/>
              <a:t>A</a:t>
            </a:r>
            <a:r>
              <a:rPr lang="en-US" dirty="0" smtClean="0"/>
              <a:t>real </a:t>
            </a:r>
            <a:r>
              <a:rPr lang="en-US" dirty="0" smtClean="0"/>
              <a:t>P</a:t>
            </a:r>
            <a:r>
              <a:rPr lang="en-US" dirty="0" smtClean="0"/>
              <a:t>recipitation (MAP) value</a:t>
            </a:r>
            <a:r>
              <a:rPr lang="en-US" dirty="0" smtClean="0"/>
              <a:t>. Time step = 1 hour.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819400"/>
            <a:ext cx="3048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Convert </a:t>
            </a:r>
            <a:r>
              <a:rPr lang="en-US" dirty="0" smtClean="0"/>
              <a:t>point data to </a:t>
            </a:r>
            <a:r>
              <a:rPr lang="en-US" dirty="0" smtClean="0"/>
              <a:t>Mean Areal </a:t>
            </a:r>
            <a:r>
              <a:rPr lang="en-US" dirty="0" smtClean="0"/>
              <a:t>T</a:t>
            </a:r>
            <a:r>
              <a:rPr lang="en-US" dirty="0" smtClean="0"/>
              <a:t>emperature (MAT). Time step = 6 hours.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33800" y="2286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2286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3400" y="725269"/>
            <a:ext cx="8153400" cy="6132731"/>
            <a:chOff x="0" y="39469"/>
            <a:chExt cx="9220200" cy="6818531"/>
          </a:xfrm>
        </p:grpSpPr>
        <p:pic>
          <p:nvPicPr>
            <p:cNvPr id="15" name="Picture 14" descr="dolc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8991600" cy="6781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28629" y="5574268"/>
              <a:ext cx="2864978" cy="410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Upper (11000-12644)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1905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Middle (8500-11500)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590800" y="1905000"/>
              <a:ext cx="23622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4800" y="35930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Lower (7067-8500)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227707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 Diente Peak (EDSC2) SNOTEL (.34)</a:t>
              </a:r>
            </a:p>
            <a:p>
              <a:r>
                <a:rPr lang="en-US" sz="1200" dirty="0" smtClean="0"/>
                <a:t>Lone Cone (LNCC2) SNOTEL (.17)</a:t>
              </a:r>
            </a:p>
            <a:p>
              <a:r>
                <a:rPr lang="en-US" sz="1200" dirty="0" smtClean="0"/>
                <a:t>Scotch Creek (SHSC2) SNOTEL (.34)</a:t>
              </a: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" y="3941802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Cortez (CTZC2) Precipitation (1.2)</a:t>
              </a:r>
            </a:p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6200" y="5943600"/>
              <a:ext cx="2971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Lizard Head (LIZC2) SNOTEL (.55)</a:t>
              </a:r>
            </a:p>
            <a:p>
              <a:r>
                <a:rPr lang="en-US" sz="1200" dirty="0" smtClean="0"/>
                <a:t>El Diente Peak (EDSC2) SNOTEL (.55)</a:t>
              </a:r>
            </a:p>
            <a:p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362200" y="3810000"/>
              <a:ext cx="91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867400" y="5562600"/>
              <a:ext cx="1524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5029200" y="3505200"/>
              <a:ext cx="27432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8610600" y="13716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153400" y="152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848600" y="32004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791200" y="4572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33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39000" y="152400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EDSC2</a:t>
              </a:r>
            </a:p>
            <a:p>
              <a:pPr algn="ctr"/>
              <a:r>
                <a:rPr lang="en-US" sz="1100" dirty="0" smtClean="0"/>
                <a:t> (10,200 ft)</a:t>
              </a:r>
              <a:endParaRPr lang="en-US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91200" y="45720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LNCC2</a:t>
              </a:r>
            </a:p>
            <a:p>
              <a:pPr algn="ctr"/>
              <a:r>
                <a:rPr lang="en-US" sz="1100" dirty="0" smtClean="0"/>
                <a:t> (9600 ft)</a:t>
              </a:r>
              <a:endParaRPr lang="en-US" sz="11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8600" y="327660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SHSC2</a:t>
              </a:r>
            </a:p>
            <a:p>
              <a:pPr algn="ctr"/>
              <a:r>
                <a:rPr lang="en-US" sz="1100" dirty="0" smtClean="0"/>
                <a:t> (9100 ft)</a:t>
              </a:r>
              <a:endParaRPr lang="en-US" sz="11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05800" y="160020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LIZC2</a:t>
              </a:r>
            </a:p>
            <a:p>
              <a:pPr algn="ctr"/>
              <a:r>
                <a:rPr lang="en-US" sz="1100" dirty="0" smtClean="0"/>
                <a:t> (10,200 ft)</a:t>
              </a:r>
              <a:endParaRPr lang="en-US" sz="11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" y="6248400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CTZC2</a:t>
              </a:r>
            </a:p>
            <a:p>
              <a:pPr algn="ctr"/>
              <a:r>
                <a:rPr lang="en-US" sz="1100" dirty="0" smtClean="0"/>
                <a:t> (6153 ft)</a:t>
              </a:r>
              <a:endParaRPr lang="en-US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0" y="39469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Dolores – Dolores (DOLC2</a:t>
              </a:r>
              <a:r>
                <a:rPr lang="en-US" dirty="0" smtClean="0"/>
                <a:t>) </a:t>
              </a:r>
              <a:r>
                <a:rPr lang="en-US" b="1" dirty="0" smtClean="0"/>
                <a:t>Segment (below Rico)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SAC-SMA Model Sub-Areas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2400" y="833735"/>
              <a:ext cx="4586955" cy="51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Stations used to compute precipitation &amp; their weighting</a:t>
              </a:r>
            </a:p>
            <a:p>
              <a:pPr algn="ctr"/>
              <a:r>
                <a:rPr lang="en-US" sz="1200" dirty="0" smtClean="0"/>
                <a:t>(locations approximate)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5200" y="260098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Dolores- Rico Segment (DRRC2)</a:t>
              </a:r>
              <a:endParaRPr lang="en-US" sz="14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" y="152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a MAP?    Example </a:t>
            </a:r>
            <a:r>
              <a:rPr lang="en-US" b="1" dirty="0" smtClean="0"/>
              <a:t>of Stations used to generate Mean Areal </a:t>
            </a:r>
            <a:r>
              <a:rPr lang="en-US" b="1" dirty="0" smtClean="0"/>
              <a:t>Precipitation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c20725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6010"/>
            <a:ext cx="9144000" cy="621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Model Run 07/25 Noon-6 pm Precipitation for Dolores @ Dolores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c2072500z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6010"/>
            <a:ext cx="9144000" cy="621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Model Run 07/25 6pm-Midnight Precipitation for Dolores @ Dolores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c2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9810"/>
            <a:ext cx="9144000" cy="621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Model Run for Dolores @ Dolores / Precipitation 07/25 Noon-Midnight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676400"/>
            <a:ext cx="3810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86000" y="457200"/>
            <a:ext cx="3276600" cy="13716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62200" y="39624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3810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simulated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62200" y="3657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3429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Observed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6934200" cy="5868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6/24 hour gauge data is used to create MAP’s in the Great Basin and Upper Colorado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7486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and Precipitation observing networks are critical as they provide direct inputs into our hydrologic models and drive the streamflow forecasts.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Immediate direct runoff (rainfall-runoff situation)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Soil moisture states (long term volumes &amp; peaks)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Snowpack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Maintaining existing networks is critical to our forecast abilities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Great </a:t>
            </a:r>
            <a:r>
              <a:rPr lang="en-US" dirty="0" smtClean="0"/>
              <a:t>deal of effort verifying gauge is stable through time.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Priority given to those sites utilized in calibration / long period of </a:t>
            </a:r>
            <a:r>
              <a:rPr lang="en-US" dirty="0" smtClean="0"/>
              <a:t>records</a:t>
            </a:r>
          </a:p>
          <a:p>
            <a:pPr lvl="2">
              <a:buFont typeface="Arial" pitchFamily="34" charset="0"/>
              <a:buChar char="•"/>
            </a:pPr>
            <a:r>
              <a:rPr lang="en-US" b="1" i="1" dirty="0" smtClean="0"/>
              <a:t> </a:t>
            </a:r>
            <a:r>
              <a:rPr lang="en-US" b="1" i="1" dirty="0" smtClean="0"/>
              <a:t>SNOTEL Network our most critical network</a:t>
            </a:r>
            <a:endParaRPr lang="en-US" b="1" i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The loss of any site risks degradation of overall data quality &amp; resulting forecasts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Surface network especially critical in West due to radar </a:t>
            </a:r>
            <a:r>
              <a:rPr lang="en-US" dirty="0" smtClean="0"/>
              <a:t>limitations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Consequences of bad (or limited data) are somewhat obvious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Negatively impact ability to quality control observed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Misrepresentation of snowpack (seasonal &amp; peak flow implications)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Incorrect classification of precipitation types (further impact model states)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Results: Poor model simulations, missed flood events, poor seasonal forecasts.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1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SUMMARY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Selection of Temperature &amp; Precipitation </a:t>
            </a:r>
            <a:r>
              <a:rPr lang="en-US" b="1" dirty="0" smtClean="0"/>
              <a:t>S</a:t>
            </a:r>
            <a:r>
              <a:rPr lang="en-US" b="1" dirty="0" smtClean="0"/>
              <a:t>tations Starts with Calibration of the Model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Site Requirements:</a:t>
            </a:r>
          </a:p>
          <a:p>
            <a:endParaRPr lang="en-US" dirty="0" smtClean="0"/>
          </a:p>
          <a:p>
            <a:r>
              <a:rPr lang="en-US" dirty="0" smtClean="0"/>
              <a:t>Relevant location to the river basin and sufficient historical period of record.</a:t>
            </a:r>
            <a:endParaRPr lang="en-US" dirty="0" smtClean="0"/>
          </a:p>
          <a:p>
            <a:r>
              <a:rPr lang="en-US" dirty="0" smtClean="0"/>
              <a:t>Must be stable through time (spent weeks verifying this through double mass analysis)</a:t>
            </a:r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 smtClean="0"/>
              <a:t>consistency between calibration and daily operations (use same data sites)</a:t>
            </a:r>
          </a:p>
          <a:p>
            <a:endParaRPr lang="en-US" dirty="0" smtClean="0"/>
          </a:p>
          <a:p>
            <a:r>
              <a:rPr lang="en-US" dirty="0" smtClean="0"/>
              <a:t>                 These requirements above tend to eliminate many candidates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li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66" y="914400"/>
            <a:ext cx="4161034" cy="2286000"/>
          </a:xfrm>
          <a:prstGeom prst="rect">
            <a:avLst/>
          </a:prstGeom>
        </p:spPr>
      </p:pic>
      <p:pic>
        <p:nvPicPr>
          <p:cNvPr id="7" name="Picture 6" descr="cali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620" y="914400"/>
            <a:ext cx="485038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366" y="313586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(yellow)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4566" y="313586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(blue)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163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(yellow)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3163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(blue)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NETWORKS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SOURCES (Precipitation)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 Networks (Automated Local Evaluation in Real Time-Radio)</a:t>
            </a:r>
          </a:p>
          <a:p>
            <a:r>
              <a:rPr lang="en-US" dirty="0" smtClean="0"/>
              <a:t>GOES Data Collection Platforms (DCP) – includes Upper Colorado </a:t>
            </a:r>
            <a:r>
              <a:rPr lang="en-US" dirty="0" smtClean="0"/>
              <a:t>Network/RAWS/etc. </a:t>
            </a:r>
            <a:endParaRPr lang="en-US" dirty="0" smtClean="0"/>
          </a:p>
          <a:p>
            <a:r>
              <a:rPr lang="en-US" dirty="0" smtClean="0"/>
              <a:t>SNOTEL *</a:t>
            </a:r>
          </a:p>
          <a:p>
            <a:r>
              <a:rPr lang="en-US" dirty="0" smtClean="0"/>
              <a:t>Cooperators *</a:t>
            </a:r>
          </a:p>
          <a:p>
            <a:r>
              <a:rPr lang="en-US" dirty="0" err="1" smtClean="0"/>
              <a:t>CoCoRaHS</a:t>
            </a:r>
            <a:r>
              <a:rPr lang="en-US" dirty="0" smtClean="0"/>
              <a:t> (Community Collaborative Rain, Hail &amp; Snow Network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NEXRAD </a:t>
            </a:r>
            <a:r>
              <a:rPr lang="en-US" dirty="0" smtClean="0"/>
              <a:t>(Radar Products)</a:t>
            </a:r>
          </a:p>
          <a:p>
            <a:r>
              <a:rPr lang="en-US" dirty="0" smtClean="0"/>
              <a:t>Satellite </a:t>
            </a:r>
            <a:r>
              <a:rPr lang="en-US" dirty="0" smtClean="0"/>
              <a:t>Derived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 </a:t>
            </a:r>
            <a:r>
              <a:rPr lang="en-US" dirty="0" smtClean="0"/>
              <a:t>Data Collection Platforms (DCP) – includes Upper </a:t>
            </a:r>
            <a:r>
              <a:rPr lang="en-US" dirty="0" smtClean="0"/>
              <a:t>Colorado Network/RAWS/etc. *</a:t>
            </a:r>
            <a:endParaRPr lang="en-US" dirty="0" smtClean="0"/>
          </a:p>
          <a:p>
            <a:r>
              <a:rPr lang="en-US" dirty="0" smtClean="0"/>
              <a:t>SNOTEL *</a:t>
            </a:r>
          </a:p>
          <a:p>
            <a:r>
              <a:rPr lang="en-US" dirty="0" smtClean="0"/>
              <a:t>Cooperators </a:t>
            </a:r>
            <a:r>
              <a:rPr lang="en-US" dirty="0" smtClean="0"/>
              <a:t>*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34406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SOURCES (Temperature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63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/>
              <a:t>Data sources </a:t>
            </a:r>
            <a:r>
              <a:rPr lang="en-US" dirty="0" smtClean="0"/>
              <a:t>for model calibration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rt_p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9495" cy="4419600"/>
          </a:xfrm>
          <a:prstGeom prst="rect">
            <a:avLst/>
          </a:prstGeom>
        </p:spPr>
      </p:pic>
      <p:pic>
        <p:nvPicPr>
          <p:cNvPr id="3" name="Picture 2" descr="GOES_p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247" y="2590800"/>
            <a:ext cx="5396753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 &amp; </a:t>
            </a:r>
            <a:r>
              <a:rPr lang="en-US" dirty="0" err="1" smtClean="0"/>
              <a:t>CoCoRaHS</a:t>
            </a:r>
            <a:endParaRPr lang="en-US" dirty="0" smtClean="0"/>
          </a:p>
          <a:p>
            <a:r>
              <a:rPr lang="en-US" dirty="0" smtClean="0"/>
              <a:t>Precipitation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 DCP Precipitation Data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0" y="1219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2000" y="57150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el_p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300382" cy="4191000"/>
          </a:xfrm>
          <a:prstGeom prst="rect">
            <a:avLst/>
          </a:prstGeom>
        </p:spPr>
      </p:pic>
      <p:pic>
        <p:nvPicPr>
          <p:cNvPr id="3" name="Picture 2" descr="coop_p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640418"/>
            <a:ext cx="5334000" cy="4217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SNOTEL Precipitation Data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72200" y="1219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518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Cooperator Network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57150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_p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384241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25146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</a:t>
            </a:r>
            <a:r>
              <a:rPr lang="en-US" sz="2000" dirty="0" smtClean="0"/>
              <a:t>Precipitation </a:t>
            </a:r>
            <a:r>
              <a:rPr lang="en-US" sz="2000" dirty="0" smtClean="0"/>
              <a:t>Sites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n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848600" cy="630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87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 DCP </a:t>
            </a:r>
            <a:r>
              <a:rPr lang="en-US" dirty="0" smtClean="0"/>
              <a:t>Temperature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n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26" y="612766"/>
            <a:ext cx="7773074" cy="6245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78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Cooperator Network Temperature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13156</TotalTime>
  <Words>981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ges</dc:creator>
  <cp:lastModifiedBy>ges</cp:lastModifiedBy>
  <cp:revision>347</cp:revision>
  <dcterms:created xsi:type="dcterms:W3CDTF">2012-07-12T18:33:06Z</dcterms:created>
  <dcterms:modified xsi:type="dcterms:W3CDTF">2012-07-30T17:43:44Z</dcterms:modified>
</cp:coreProperties>
</file>