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7" r:id="rId5"/>
    <p:sldId id="263" r:id="rId6"/>
    <p:sldId id="264" r:id="rId7"/>
    <p:sldId id="258" r:id="rId8"/>
    <p:sldId id="262" r:id="rId9"/>
    <p:sldId id="265" r:id="rId10"/>
    <p:sldId id="259" r:id="rId11"/>
    <p:sldId id="260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E57A9-3F1A-492C-BA21-E289965DC9B8}" type="datetimeFigureOut">
              <a:rPr lang="en-US" smtClean="0"/>
              <a:pPr/>
              <a:t>7/23/2012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A100E-DA74-49D3-A2E2-B5569CDF0E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gif"/><Relationship Id="rId4" Type="http://schemas.openxmlformats.org/officeDocument/2006/relationships/image" Target="../media/image16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Reservoir and Diversion Data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CBRFC </a:t>
            </a:r>
            <a:r>
              <a:rPr lang="en-US" dirty="0"/>
              <a:t>Stakeholder Forum</a:t>
            </a:r>
          </a:p>
          <a:p>
            <a:r>
              <a:rPr lang="en-US" dirty="0" smtClean="0"/>
              <a:t>July 31,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Data – Long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Long term reservoir plans can help with long lead peak flow forecasts and river flow outlooks.</a:t>
            </a:r>
          </a:p>
          <a:p>
            <a:pPr lvl="1"/>
            <a:r>
              <a:rPr lang="en-US" dirty="0" smtClean="0"/>
              <a:t>General reservoir operating rules for any year.</a:t>
            </a:r>
          </a:p>
          <a:p>
            <a:pPr lvl="2"/>
            <a:r>
              <a:rPr lang="en-US" dirty="0" smtClean="0"/>
              <a:t>Regulated ESP uses ‘rules’ written into our model to determine reservoir releases; these are usually based on either the reservoir elevation or the time of year.</a:t>
            </a:r>
          </a:p>
          <a:p>
            <a:pPr lvl="1"/>
            <a:r>
              <a:rPr lang="en-US" dirty="0" smtClean="0"/>
              <a:t>Early season (~Jan-Mar) outlook leading up to the snowmelt runoff season for the current year.</a:t>
            </a:r>
          </a:p>
          <a:p>
            <a:pPr lvl="2"/>
            <a:r>
              <a:rPr lang="en-US" dirty="0" smtClean="0"/>
              <a:t>Will allow our model to have better initial reservoir levels for the start of the runoff.</a:t>
            </a:r>
          </a:p>
          <a:p>
            <a:pPr lvl="2"/>
            <a:r>
              <a:rPr lang="en-US" dirty="0" smtClean="0"/>
              <a:t>When rules kick in beyond planned releases, results will be more reasonable for spill conditions.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bgmc2_SpfDystracesDay_20111101.gif"/>
          <p:cNvPicPr>
            <a:picLocks noChangeAspect="1"/>
          </p:cNvPicPr>
          <p:nvPr/>
        </p:nvPicPr>
        <p:blipFill>
          <a:blip r:embed="rId2" cstate="print"/>
          <a:srcRect r="27412" b="6800"/>
          <a:stretch>
            <a:fillRect/>
          </a:stretch>
        </p:blipFill>
        <p:spPr>
          <a:xfrm>
            <a:off x="4649166" y="762000"/>
            <a:ext cx="4113834" cy="3107055"/>
          </a:xfrm>
          <a:prstGeom prst="rect">
            <a:avLst/>
          </a:prstGeom>
        </p:spPr>
      </p:pic>
      <p:pic>
        <p:nvPicPr>
          <p:cNvPr id="18" name="Picture 17" descr="cbgc2_SpfDystracesDay_20111101.gif"/>
          <p:cNvPicPr>
            <a:picLocks noChangeAspect="1"/>
          </p:cNvPicPr>
          <p:nvPr/>
        </p:nvPicPr>
        <p:blipFill>
          <a:blip r:embed="rId3" cstate="print"/>
          <a:srcRect r="26470" b="6800"/>
          <a:stretch>
            <a:fillRect/>
          </a:stretch>
        </p:blipFill>
        <p:spPr>
          <a:xfrm>
            <a:off x="228600" y="762000"/>
            <a:ext cx="4167221" cy="31070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Regulated </a:t>
            </a:r>
            <a:r>
              <a:rPr lang="en-US" dirty="0" err="1" smtClean="0"/>
              <a:t>Esp</a:t>
            </a:r>
            <a:endParaRPr lang="en-US" dirty="0"/>
          </a:p>
        </p:txBody>
      </p:sp>
      <p:pic>
        <p:nvPicPr>
          <p:cNvPr id="8" name="Picture 7" descr="bgmc2_AprJul_chpstracesDay_20111101.gif"/>
          <p:cNvPicPr>
            <a:picLocks noChangeAspect="1"/>
          </p:cNvPicPr>
          <p:nvPr/>
        </p:nvPicPr>
        <p:blipFill>
          <a:blip r:embed="rId4" cstate="print"/>
          <a:srcRect l="77294" t="19600" r="118" b="32400"/>
          <a:stretch>
            <a:fillRect/>
          </a:stretch>
        </p:blipFill>
        <p:spPr>
          <a:xfrm>
            <a:off x="6096000" y="4267200"/>
            <a:ext cx="1828800" cy="2286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64191" y="3242846"/>
            <a:ext cx="12807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Release </a:t>
            </a:r>
            <a:r>
              <a:rPr lang="en-US" sz="1600" dirty="0" smtClean="0"/>
              <a:t>rules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2895600" y="1219200"/>
            <a:ext cx="5261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Spill</a:t>
            </a:r>
            <a:endParaRPr lang="en-US" sz="1600" dirty="0"/>
          </a:p>
        </p:txBody>
      </p:sp>
      <p:pic>
        <p:nvPicPr>
          <p:cNvPr id="20" name="Picture 19" descr="camc2_SpfDystracesDay_20111101.gif"/>
          <p:cNvPicPr>
            <a:picLocks noChangeAspect="1"/>
          </p:cNvPicPr>
          <p:nvPr/>
        </p:nvPicPr>
        <p:blipFill>
          <a:blip r:embed="rId5" cstate="print"/>
          <a:srcRect r="26471" b="8400"/>
          <a:stretch>
            <a:fillRect/>
          </a:stretch>
        </p:blipFill>
        <p:spPr>
          <a:xfrm>
            <a:off x="228600" y="3804285"/>
            <a:ext cx="4167164" cy="3053715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>
            <a:off x="1066800" y="5105400"/>
            <a:ext cx="3276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66800" y="4766846"/>
            <a:ext cx="1153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Flood Stage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562600" y="3242846"/>
            <a:ext cx="12807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Release </a:t>
            </a:r>
            <a:r>
              <a:rPr lang="en-US" sz="1600" dirty="0" smtClean="0"/>
              <a:t>rules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7225103" y="114300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Spill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0" y="1219200"/>
            <a:ext cx="8856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Reservoir 1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486400" y="1219200"/>
            <a:ext cx="8856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Reservoir 2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066800" y="4191000"/>
            <a:ext cx="15653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Downstream river site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3283894" y="4385847"/>
            <a:ext cx="830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Routed</a:t>
            </a:r>
          </a:p>
          <a:p>
            <a:r>
              <a:rPr lang="en-US" sz="1600" dirty="0" smtClean="0"/>
              <a:t>Spills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Summary – What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Accurate real time observed data for reservoirs and diversions.</a:t>
            </a:r>
          </a:p>
          <a:p>
            <a:pPr lvl="1"/>
            <a:r>
              <a:rPr lang="en-US" dirty="0" smtClean="0"/>
              <a:t>Make sure our starting conditions are correct.</a:t>
            </a:r>
          </a:p>
          <a:p>
            <a:r>
              <a:rPr lang="en-US" dirty="0" smtClean="0"/>
              <a:t>Short term (~10 day) reservoir release schedules and diversion plans.</a:t>
            </a:r>
          </a:p>
          <a:p>
            <a:pPr lvl="1"/>
            <a:r>
              <a:rPr lang="en-US" dirty="0" smtClean="0"/>
              <a:t>Help with daily forecasting.</a:t>
            </a:r>
          </a:p>
          <a:p>
            <a:pPr lvl="1"/>
            <a:r>
              <a:rPr lang="en-US" dirty="0" smtClean="0"/>
              <a:t>Especially important when reservoir is getting close to spill, but reservoir operations are planned to avoid/reduce spill.</a:t>
            </a:r>
          </a:p>
          <a:p>
            <a:r>
              <a:rPr lang="en-US" dirty="0" smtClean="0"/>
              <a:t>Long term reservoir plans.</a:t>
            </a:r>
          </a:p>
          <a:p>
            <a:pPr lvl="1"/>
            <a:r>
              <a:rPr lang="en-US" dirty="0" smtClean="0"/>
              <a:t>Help with long lead peak flow forecasts and river flows (e.g. CROS).</a:t>
            </a:r>
          </a:p>
          <a:p>
            <a:pPr lvl="1"/>
            <a:r>
              <a:rPr lang="en-US" dirty="0" smtClean="0"/>
              <a:t>Plans for early season (~Jan-Mar) leading into runoff season.</a:t>
            </a:r>
          </a:p>
          <a:p>
            <a:r>
              <a:rPr lang="en-US" dirty="0" smtClean="0"/>
              <a:t>Updated reservoir information.</a:t>
            </a:r>
          </a:p>
          <a:p>
            <a:pPr lvl="1"/>
            <a:r>
              <a:rPr lang="en-US" dirty="0" smtClean="0"/>
              <a:t>Latest storage and spillway curves.</a:t>
            </a:r>
          </a:p>
          <a:p>
            <a:pPr lvl="1"/>
            <a:r>
              <a:rPr lang="en-US" dirty="0" smtClean="0"/>
              <a:t>Critical elevations.</a:t>
            </a:r>
          </a:p>
          <a:p>
            <a:pPr lvl="1"/>
            <a:r>
              <a:rPr lang="en-US" dirty="0" smtClean="0"/>
              <a:t>Information that would help refine our model rules.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800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~90 reservoirs and over 150 diversions included in our hydrologic model.</a:t>
            </a:r>
          </a:p>
          <a:p>
            <a:pPr lvl="1"/>
            <a:r>
              <a:rPr lang="en-US" dirty="0" smtClean="0"/>
              <a:t>We calibrate the model to ‘natural’ flow.</a:t>
            </a:r>
          </a:p>
          <a:p>
            <a:pPr lvl="1"/>
            <a:r>
              <a:rPr lang="en-US" dirty="0" smtClean="0"/>
              <a:t>Historical reservoir and diversion data is used to calculate the natural flow.</a:t>
            </a:r>
          </a:p>
          <a:p>
            <a:pPr lvl="1"/>
            <a:r>
              <a:rPr lang="en-US" dirty="0" smtClean="0"/>
              <a:t>Real time reservoir and diversion data is needed to simulate and forecast the observed river flows.</a:t>
            </a:r>
          </a:p>
          <a:p>
            <a:pPr lvl="1"/>
            <a:r>
              <a:rPr lang="en-US" dirty="0" smtClean="0"/>
              <a:t>We model reservoir inflow, outflow and pool elevation.</a:t>
            </a:r>
          </a:p>
          <a:p>
            <a:r>
              <a:rPr lang="en-US" dirty="0" smtClean="0"/>
              <a:t>There are unknown reservoirs and diversions we cannot account for explicitly.</a:t>
            </a:r>
          </a:p>
          <a:p>
            <a:pPr lvl="1"/>
            <a:r>
              <a:rPr lang="en-US" dirty="0" smtClean="0"/>
              <a:t>Consumptive Use operations; determined through calibration process.</a:t>
            </a:r>
          </a:p>
          <a:p>
            <a:endParaRPr lang="en-US" dirty="0"/>
          </a:p>
        </p:txBody>
      </p:sp>
      <p:pic>
        <p:nvPicPr>
          <p:cNvPr id="8" name="Content Placeholder 7" descr="res_map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 l="37736" t="10420" r="37736" b="19284"/>
          <a:stretch>
            <a:fillRect/>
          </a:stretch>
        </p:blipFill>
        <p:spPr>
          <a:xfrm>
            <a:off x="5181600" y="1295400"/>
            <a:ext cx="2133600" cy="3118338"/>
          </a:xfrm>
        </p:spPr>
      </p:pic>
      <p:pic>
        <p:nvPicPr>
          <p:cNvPr id="11" name="Picture 10" descr="div_map.png"/>
          <p:cNvPicPr>
            <a:picLocks noChangeAspect="1"/>
          </p:cNvPicPr>
          <p:nvPr/>
        </p:nvPicPr>
        <p:blipFill>
          <a:blip r:embed="rId3" cstate="print"/>
          <a:srcRect l="35000" t="14050" r="41666" b="18952"/>
          <a:stretch>
            <a:fillRect/>
          </a:stretch>
        </p:blipFill>
        <p:spPr>
          <a:xfrm>
            <a:off x="6629400" y="3200400"/>
            <a:ext cx="2133600" cy="31242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181600" y="1295400"/>
            <a:ext cx="8301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Reservoirs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637436" y="3200400"/>
            <a:ext cx="828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Diversions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Sources</a:t>
            </a:r>
          </a:p>
          <a:p>
            <a:pPr lvl="1"/>
            <a:r>
              <a:rPr lang="en-US" dirty="0" smtClean="0"/>
              <a:t>FTP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Websites / Web Services</a:t>
            </a:r>
          </a:p>
          <a:p>
            <a:pPr lvl="1"/>
            <a:r>
              <a:rPr lang="en-US" dirty="0" smtClean="0"/>
              <a:t>Satellite (GOES DCP)</a:t>
            </a:r>
          </a:p>
          <a:p>
            <a:r>
              <a:rPr lang="en-US" dirty="0" smtClean="0"/>
              <a:t>Providers</a:t>
            </a:r>
          </a:p>
          <a:p>
            <a:pPr lvl="1"/>
            <a:r>
              <a:rPr lang="en-US" dirty="0" smtClean="0"/>
              <a:t>USBR – Salt Lake City, Provo, Loveland</a:t>
            </a:r>
          </a:p>
          <a:p>
            <a:pPr lvl="1"/>
            <a:r>
              <a:rPr lang="en-US" dirty="0" err="1" smtClean="0"/>
              <a:t>Pacificorp</a:t>
            </a:r>
            <a:endParaRPr lang="en-US" dirty="0" smtClean="0"/>
          </a:p>
          <a:p>
            <a:pPr lvl="1"/>
            <a:r>
              <a:rPr lang="en-US" dirty="0" smtClean="0"/>
              <a:t>Denver Water</a:t>
            </a:r>
          </a:p>
          <a:p>
            <a:pPr lvl="1"/>
            <a:r>
              <a:rPr lang="en-US" dirty="0" smtClean="0"/>
              <a:t>Central Utah WCD</a:t>
            </a:r>
          </a:p>
          <a:p>
            <a:pPr lvl="1"/>
            <a:r>
              <a:rPr lang="en-US" dirty="0" smtClean="0"/>
              <a:t>Many other water groups</a:t>
            </a:r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We write programs to parse whatever format is available to us – it varies by source/provider and it just needs to be consistent.</a:t>
            </a:r>
          </a:p>
          <a:p>
            <a:pPr lvl="1"/>
            <a:r>
              <a:rPr lang="en-US" dirty="0" smtClean="0"/>
              <a:t>Many of these programs run automatically, especially the ones that pull data from websites.</a:t>
            </a:r>
          </a:p>
          <a:p>
            <a:pPr lvl="1"/>
            <a:r>
              <a:rPr lang="en-US" dirty="0" smtClean="0"/>
              <a:t>When there is a change in format or website location it takes a lot of work for us to find it and fix it.</a:t>
            </a:r>
          </a:p>
          <a:p>
            <a:pPr lvl="1"/>
            <a:endParaRPr lang="en-US" dirty="0"/>
          </a:p>
        </p:txBody>
      </p:sp>
      <p:pic>
        <p:nvPicPr>
          <p:cNvPr id="1026" name="Picture 2" descr="C:\Users\bja\AppData\Local\Microsoft\Windows\Temporary Internet Files\Content.IE5\TQ5Y1VTV\MC90033594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219200"/>
            <a:ext cx="3127972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Observed Data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Availability of good real time observed data is essential to our forecasting efforts.</a:t>
            </a:r>
          </a:p>
          <a:p>
            <a:pPr lvl="1"/>
            <a:r>
              <a:rPr lang="en-US" dirty="0" smtClean="0"/>
              <a:t>We compare (and adjust as needed) current modeled reservoir states and river flows to observed data in order to produce more accurate forecasts.</a:t>
            </a:r>
          </a:p>
          <a:p>
            <a:pPr lvl="1"/>
            <a:r>
              <a:rPr lang="en-US" dirty="0" smtClean="0"/>
              <a:t>Missing or bad data makes it difficult to determine current conditions, which leads to lower quality forecasts.</a:t>
            </a:r>
          </a:p>
          <a:p>
            <a:r>
              <a:rPr lang="en-US" dirty="0" smtClean="0"/>
              <a:t>Accurate meta data also needed.</a:t>
            </a:r>
          </a:p>
          <a:p>
            <a:pPr lvl="1"/>
            <a:r>
              <a:rPr lang="en-US" dirty="0" smtClean="0"/>
              <a:t>Reservoirs:</a:t>
            </a:r>
          </a:p>
          <a:p>
            <a:pPr lvl="2"/>
            <a:r>
              <a:rPr lang="en-US" dirty="0" smtClean="0"/>
              <a:t>Elevation-storage curves.</a:t>
            </a:r>
          </a:p>
          <a:p>
            <a:pPr lvl="2"/>
            <a:r>
              <a:rPr lang="en-US" dirty="0" smtClean="0"/>
              <a:t>Spillway curves.</a:t>
            </a:r>
          </a:p>
          <a:p>
            <a:pPr lvl="2"/>
            <a:r>
              <a:rPr lang="en-US" dirty="0" smtClean="0"/>
              <a:t>Critical reservoir levels (i.e. spillway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passflow</a:t>
            </a:r>
            <a:r>
              <a:rPr lang="en-US" dirty="0" smtClean="0"/>
              <a:t> elevations).</a:t>
            </a:r>
          </a:p>
          <a:p>
            <a:pPr lvl="2"/>
            <a:r>
              <a:rPr lang="en-US" dirty="0" smtClean="0"/>
              <a:t>General operating criteria.</a:t>
            </a:r>
          </a:p>
          <a:p>
            <a:pPr lvl="1"/>
            <a:r>
              <a:rPr lang="en-US" dirty="0" smtClean="0"/>
              <a:t>Diversions:</a:t>
            </a:r>
          </a:p>
          <a:p>
            <a:pPr lvl="2"/>
            <a:r>
              <a:rPr lang="en-US" dirty="0" smtClean="0"/>
              <a:t>Maximum capacities.</a:t>
            </a:r>
          </a:p>
          <a:p>
            <a:pPr lvl="2"/>
            <a:r>
              <a:rPr lang="en-US" dirty="0" smtClean="0"/>
              <a:t>Minimum in-stream flow requirements.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Data</a:t>
            </a:r>
            <a:endParaRPr lang="en-US" dirty="0"/>
          </a:p>
        </p:txBody>
      </p:sp>
      <p:pic>
        <p:nvPicPr>
          <p:cNvPr id="13" name="Picture 12" descr="strwbry_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387600"/>
            <a:ext cx="9144000" cy="4632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540941" y="2895600"/>
            <a:ext cx="1517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Observed inflow data</a:t>
            </a:r>
          </a:p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-250 – 450 </a:t>
            </a:r>
            <a:r>
              <a:rPr lang="en-US" sz="1200" dirty="0" err="1" smtClean="0">
                <a:solidFill>
                  <a:srgbClr val="FF0000"/>
                </a:solidFill>
              </a:rPr>
              <a:t>cfs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14" idx="2"/>
          </p:cNvCxnSpPr>
          <p:nvPr/>
        </p:nvCxnSpPr>
        <p:spPr>
          <a:xfrm>
            <a:off x="2299739" y="3357265"/>
            <a:ext cx="519661" cy="376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6909" y="3733800"/>
            <a:ext cx="1662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Model simulated inflow</a:t>
            </a:r>
          </a:p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~15 </a:t>
            </a:r>
            <a:r>
              <a:rPr lang="en-US" sz="1200" dirty="0" err="1" smtClean="0">
                <a:solidFill>
                  <a:srgbClr val="0070C0"/>
                </a:solidFill>
              </a:rPr>
              <a:t>cfs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19" name="Straight Arrow Connector 18"/>
          <p:cNvCxnSpPr>
            <a:stCxn id="17" idx="2"/>
          </p:cNvCxnSpPr>
          <p:nvPr/>
        </p:nvCxnSpPr>
        <p:spPr>
          <a:xfrm>
            <a:off x="1378355" y="4195465"/>
            <a:ext cx="121343" cy="300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191000" y="4295001"/>
            <a:ext cx="1143000" cy="276999"/>
            <a:chOff x="4191000" y="4295001"/>
            <a:chExt cx="1143000" cy="276999"/>
          </a:xfrm>
        </p:grpSpPr>
        <p:sp>
          <p:nvSpPr>
            <p:cNvPr id="20" name="TextBox 19"/>
            <p:cNvSpPr txBox="1"/>
            <p:nvPr/>
          </p:nvSpPr>
          <p:spPr>
            <a:xfrm>
              <a:off x="4191000" y="4295001"/>
              <a:ext cx="7112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Forecast</a:t>
              </a:r>
              <a:endParaRPr lang="en-US" sz="1200" dirty="0"/>
            </a:p>
          </p:txBody>
        </p:sp>
        <p:cxnSp>
          <p:nvCxnSpPr>
            <p:cNvPr id="21" name="Straight Arrow Connector 20"/>
            <p:cNvCxnSpPr>
              <a:stCxn id="20" idx="3"/>
            </p:cNvCxnSpPr>
            <p:nvPr/>
          </p:nvCxnSpPr>
          <p:spPr>
            <a:xfrm flipV="1">
              <a:off x="4902285" y="4433500"/>
              <a:ext cx="43171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pdu1o.png"/>
          <p:cNvPicPr>
            <a:picLocks noChangeAspect="1"/>
          </p:cNvPicPr>
          <p:nvPr/>
        </p:nvPicPr>
        <p:blipFill>
          <a:blip r:embed="rId2" cstate="print"/>
          <a:srcRect t="-1709" b="67806"/>
          <a:stretch>
            <a:fillRect/>
          </a:stretch>
        </p:blipFill>
        <p:spPr>
          <a:xfrm>
            <a:off x="0" y="3505200"/>
            <a:ext cx="9144000" cy="990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Data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1371600"/>
            <a:ext cx="9296400" cy="1752600"/>
            <a:chOff x="0" y="1143000"/>
            <a:chExt cx="9296400" cy="1752600"/>
          </a:xfrm>
        </p:grpSpPr>
        <p:pic>
          <p:nvPicPr>
            <p:cNvPr id="3" name="Picture 2" descr="pinu1l.png"/>
            <p:cNvPicPr>
              <a:picLocks noChangeAspect="1"/>
            </p:cNvPicPr>
            <p:nvPr/>
          </p:nvPicPr>
          <p:blipFill>
            <a:blip r:embed="rId3" cstate="print"/>
            <a:srcRect t="38945"/>
            <a:stretch>
              <a:fillRect/>
            </a:stretch>
          </p:blipFill>
          <p:spPr>
            <a:xfrm>
              <a:off x="0" y="1295400"/>
              <a:ext cx="9144000" cy="1600200"/>
            </a:xfrm>
            <a:prstGeom prst="rect">
              <a:avLst/>
            </a:prstGeom>
          </p:spPr>
        </p:pic>
        <p:pic>
          <p:nvPicPr>
            <p:cNvPr id="5" name="Picture 4" descr="pinu1l.png"/>
            <p:cNvPicPr>
              <a:picLocks noChangeAspect="1"/>
            </p:cNvPicPr>
            <p:nvPr/>
          </p:nvPicPr>
          <p:blipFill>
            <a:blip r:embed="rId3" cstate="print"/>
            <a:srcRect t="-1758" b="95943"/>
            <a:stretch>
              <a:fillRect/>
            </a:stretch>
          </p:blipFill>
          <p:spPr>
            <a:xfrm>
              <a:off x="152400" y="1143000"/>
              <a:ext cx="9144000" cy="152400"/>
            </a:xfrm>
            <a:prstGeom prst="rect">
              <a:avLst/>
            </a:prstGeom>
          </p:spPr>
        </p:pic>
      </p:grpSp>
      <p:pic>
        <p:nvPicPr>
          <p:cNvPr id="7" name="Picture 6" descr="opdu1_div.png"/>
          <p:cNvPicPr>
            <a:picLocks noChangeAspect="1"/>
          </p:cNvPicPr>
          <p:nvPr/>
        </p:nvPicPr>
        <p:blipFill>
          <a:blip r:embed="rId4" cstate="print"/>
          <a:srcRect t="1814"/>
          <a:stretch>
            <a:fillRect/>
          </a:stretch>
        </p:blipFill>
        <p:spPr>
          <a:xfrm>
            <a:off x="0" y="4495800"/>
            <a:ext cx="9144000" cy="19812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7200" y="1524000"/>
            <a:ext cx="1662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Model simulated inflow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3588" y="2390001"/>
            <a:ext cx="1680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92D050"/>
                </a:solidFill>
              </a:rPr>
              <a:t>Model consumptive use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98082" y="1981200"/>
            <a:ext cx="1713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No observed inflow data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" y="4724400"/>
            <a:ext cx="1270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6">
                    <a:lumMod val="75000"/>
                  </a:schemeClr>
                </a:solidFill>
              </a:rPr>
              <a:t>Observed release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57400" y="4142601"/>
            <a:ext cx="2164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Model simulated pool elevation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733800" y="3886200"/>
            <a:ext cx="152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733800" y="4114800"/>
            <a:ext cx="152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" y="6047601"/>
            <a:ext cx="2115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Observed flow below diversion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" y="5285601"/>
            <a:ext cx="14390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92D050"/>
                </a:solidFill>
              </a:rPr>
              <a:t>Calculated diversion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74283" y="5285601"/>
            <a:ext cx="13751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Extended diversion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914400" y="5181600"/>
            <a:ext cx="76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2438400" y="5181600"/>
            <a:ext cx="152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914400" y="4648200"/>
            <a:ext cx="76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762000" y="5943600"/>
            <a:ext cx="76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990600" y="2286000"/>
            <a:ext cx="76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437909" y="3657600"/>
            <a:ext cx="1708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FF0000"/>
                </a:solidFill>
              </a:rPr>
              <a:t>Observed pool elevation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1066800" y="1752600"/>
            <a:ext cx="152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4114800" y="4599801"/>
            <a:ext cx="1143000" cy="276999"/>
            <a:chOff x="4191000" y="4295001"/>
            <a:chExt cx="1143000" cy="276999"/>
          </a:xfrm>
        </p:grpSpPr>
        <p:sp>
          <p:nvSpPr>
            <p:cNvPr id="39" name="TextBox 38"/>
            <p:cNvSpPr txBox="1"/>
            <p:nvPr/>
          </p:nvSpPr>
          <p:spPr>
            <a:xfrm>
              <a:off x="4191000" y="4295001"/>
              <a:ext cx="7112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Forecast</a:t>
              </a:r>
              <a:endParaRPr lang="en-US" sz="1200" dirty="0"/>
            </a:p>
          </p:txBody>
        </p:sp>
        <p:cxnSp>
          <p:nvCxnSpPr>
            <p:cNvPr id="40" name="Straight Arrow Connector 39"/>
            <p:cNvCxnSpPr>
              <a:stCxn id="39" idx="3"/>
            </p:cNvCxnSpPr>
            <p:nvPr/>
          </p:nvCxnSpPr>
          <p:spPr>
            <a:xfrm flipV="1">
              <a:off x="4902285" y="4433500"/>
              <a:ext cx="43171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4038600" y="2667000"/>
            <a:ext cx="1143000" cy="276999"/>
            <a:chOff x="4191000" y="4295001"/>
            <a:chExt cx="1143000" cy="276999"/>
          </a:xfrm>
        </p:grpSpPr>
        <p:sp>
          <p:nvSpPr>
            <p:cNvPr id="42" name="TextBox 41"/>
            <p:cNvSpPr txBox="1"/>
            <p:nvPr/>
          </p:nvSpPr>
          <p:spPr>
            <a:xfrm>
              <a:off x="4191000" y="4295001"/>
              <a:ext cx="7112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Forecast</a:t>
              </a:r>
              <a:endParaRPr lang="en-US" sz="1200" dirty="0"/>
            </a:p>
          </p:txBody>
        </p:sp>
        <p:cxnSp>
          <p:nvCxnSpPr>
            <p:cNvPr id="43" name="Straight Arrow Connector 42"/>
            <p:cNvCxnSpPr>
              <a:stCxn id="42" idx="3"/>
            </p:cNvCxnSpPr>
            <p:nvPr/>
          </p:nvCxnSpPr>
          <p:spPr>
            <a:xfrm flipV="1">
              <a:off x="4902285" y="4433500"/>
              <a:ext cx="43171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Data – Short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Short term (~10 day) reservoir release schedules and diversion plans help with daily forecasting.</a:t>
            </a:r>
          </a:p>
          <a:p>
            <a:pPr lvl="1"/>
            <a:r>
              <a:rPr lang="en-US" dirty="0" smtClean="0"/>
              <a:t>We assume current releases will remain constant if we have no other information (unless spilling).</a:t>
            </a:r>
          </a:p>
          <a:p>
            <a:pPr lvl="1"/>
            <a:r>
              <a:rPr lang="en-US" dirty="0" smtClean="0"/>
              <a:t>Especially important when reservoir is getting close to spill, but reservoir operations are planned to avoid/reduce spill.</a:t>
            </a:r>
          </a:p>
          <a:p>
            <a:pPr lvl="2"/>
            <a:r>
              <a:rPr lang="en-US" dirty="0" smtClean="0"/>
              <a:t>Our forecasts will show big rises downstream due to expected spill.</a:t>
            </a:r>
          </a:p>
          <a:p>
            <a:pPr lvl="1"/>
            <a:r>
              <a:rPr lang="en-US" dirty="0" smtClean="0"/>
              <a:t>Assume either current diversion levels or constant flow left in the river – determined by best guess of forecaster.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Content Placeholder 31" descr="krmc2_yes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3962401"/>
            <a:ext cx="4040188" cy="2286000"/>
          </a:xfrm>
        </p:spPr>
      </p:pic>
      <p:pic>
        <p:nvPicPr>
          <p:cNvPr id="30" name="Content Placeholder 29" descr="krmc2_no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57200" y="3962401"/>
            <a:ext cx="4040188" cy="2286000"/>
          </a:xfrm>
        </p:spPr>
      </p:pic>
      <p:pic>
        <p:nvPicPr>
          <p:cNvPr id="26" name="Content Placeholder 25" descr="bgmc2_yes.pn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4648200" y="1796053"/>
            <a:ext cx="4040188" cy="2046693"/>
          </a:xfrm>
        </p:spPr>
      </p:pic>
      <p:pic>
        <p:nvPicPr>
          <p:cNvPr id="24" name="Content Placeholder 23" descr="bgmc2_no.png"/>
          <p:cNvPicPr>
            <a:picLocks noGrp="1" noChangeAspect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457200" y="1796053"/>
            <a:ext cx="4040188" cy="204669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Daily Forecasts – Releases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4040188" cy="639762"/>
          </a:xfrm>
        </p:spPr>
        <p:txBody>
          <a:bodyPr/>
          <a:lstStyle/>
          <a:p>
            <a:pPr algn="ctr"/>
            <a:r>
              <a:rPr lang="en-US" dirty="0" smtClean="0"/>
              <a:t>No Release Schedule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4648200" y="1143000"/>
            <a:ext cx="4041775" cy="639762"/>
          </a:xfrm>
        </p:spPr>
        <p:txBody>
          <a:bodyPr/>
          <a:lstStyle/>
          <a:p>
            <a:pPr algn="ctr"/>
            <a:r>
              <a:rPr lang="en-US" dirty="0" smtClean="0"/>
              <a:t>Release Schedule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81000" y="1219200"/>
            <a:ext cx="4191000" cy="502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581400" y="2667000"/>
            <a:ext cx="187891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Reservoir Outflow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545690" y="5269468"/>
            <a:ext cx="178831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Downstream Site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72000" y="1219200"/>
            <a:ext cx="4191000" cy="502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1371600" y="3411379"/>
            <a:ext cx="1752600" cy="263842"/>
            <a:chOff x="1371600" y="3411379"/>
            <a:chExt cx="1752600" cy="263842"/>
          </a:xfrm>
        </p:grpSpPr>
        <p:sp>
          <p:nvSpPr>
            <p:cNvPr id="33" name="TextBox 32"/>
            <p:cNvSpPr txBox="1"/>
            <p:nvPr/>
          </p:nvSpPr>
          <p:spPr>
            <a:xfrm>
              <a:off x="1600200" y="3411379"/>
              <a:ext cx="6848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Observed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88485" y="3429000"/>
              <a:ext cx="53091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Future</a:t>
              </a:r>
              <a:endParaRPr lang="en-US" sz="1000" dirty="0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flipH="1" flipV="1">
              <a:off x="1371600" y="3505200"/>
              <a:ext cx="3048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2743200" y="3505200"/>
              <a:ext cx="381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5562600" y="3317558"/>
            <a:ext cx="1752600" cy="263842"/>
            <a:chOff x="1371600" y="3411379"/>
            <a:chExt cx="1752600" cy="263842"/>
          </a:xfrm>
        </p:grpSpPr>
        <p:sp>
          <p:nvSpPr>
            <p:cNvPr id="45" name="TextBox 44"/>
            <p:cNvSpPr txBox="1"/>
            <p:nvPr/>
          </p:nvSpPr>
          <p:spPr>
            <a:xfrm>
              <a:off x="1600200" y="3411379"/>
              <a:ext cx="6848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Observed</a:t>
              </a:r>
              <a:endParaRPr lang="en-US" sz="10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288485" y="3429000"/>
              <a:ext cx="53091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Future</a:t>
              </a:r>
              <a:endParaRPr lang="en-US" sz="10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H="1" flipV="1">
              <a:off x="1371600" y="3505200"/>
              <a:ext cx="3048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2743200" y="3505200"/>
              <a:ext cx="381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5638800" y="5679758"/>
            <a:ext cx="1752600" cy="263842"/>
            <a:chOff x="1371600" y="3411379"/>
            <a:chExt cx="1752600" cy="263842"/>
          </a:xfrm>
        </p:grpSpPr>
        <p:sp>
          <p:nvSpPr>
            <p:cNvPr id="50" name="TextBox 49"/>
            <p:cNvSpPr txBox="1"/>
            <p:nvPr/>
          </p:nvSpPr>
          <p:spPr>
            <a:xfrm>
              <a:off x="1600200" y="3411379"/>
              <a:ext cx="6848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Observed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288485" y="3429000"/>
              <a:ext cx="53091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Future</a:t>
              </a:r>
              <a:endParaRPr lang="en-US" sz="1000" dirty="0"/>
            </a:p>
          </p:txBody>
        </p:sp>
        <p:cxnSp>
          <p:nvCxnSpPr>
            <p:cNvPr id="52" name="Straight Arrow Connector 51"/>
            <p:cNvCxnSpPr/>
            <p:nvPr/>
          </p:nvCxnSpPr>
          <p:spPr>
            <a:xfrm flipH="1" flipV="1">
              <a:off x="1371600" y="3505200"/>
              <a:ext cx="3048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2743200" y="3505200"/>
              <a:ext cx="381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1447800" y="5679758"/>
            <a:ext cx="1752600" cy="263842"/>
            <a:chOff x="1371600" y="3411379"/>
            <a:chExt cx="1752600" cy="263842"/>
          </a:xfrm>
        </p:grpSpPr>
        <p:sp>
          <p:nvSpPr>
            <p:cNvPr id="55" name="TextBox 54"/>
            <p:cNvSpPr txBox="1"/>
            <p:nvPr/>
          </p:nvSpPr>
          <p:spPr>
            <a:xfrm>
              <a:off x="1600200" y="3411379"/>
              <a:ext cx="6848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Observed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288485" y="3429000"/>
              <a:ext cx="53091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Future</a:t>
              </a:r>
              <a:endParaRPr lang="en-US" sz="1000" dirty="0"/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H="1" flipV="1">
              <a:off x="1371600" y="3505200"/>
              <a:ext cx="30480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2743200" y="3505200"/>
              <a:ext cx="381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3747515" y="1981200"/>
            <a:ext cx="15102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Pool Elevation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6477000" y="2590800"/>
            <a:ext cx="1524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 flipV="1">
            <a:off x="6553200" y="4952998"/>
            <a:ext cx="533400" cy="76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 flipV="1">
            <a:off x="7086600" y="4953000"/>
            <a:ext cx="8382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286000" y="2621281"/>
            <a:ext cx="1524000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 flipV="1">
            <a:off x="2362200" y="4953000"/>
            <a:ext cx="6858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 flipV="1">
            <a:off x="3352800" y="4953000"/>
            <a:ext cx="533400" cy="76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Daily Forecasts – Diversions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Steady Diversion</a:t>
            </a:r>
            <a:endParaRPr lang="en-US" dirty="0"/>
          </a:p>
        </p:txBody>
      </p:sp>
      <p:pic>
        <p:nvPicPr>
          <p:cNvPr id="7" name="Content Placeholder 6" descr="frgc2_divs1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3132772"/>
            <a:ext cx="4040188" cy="2035493"/>
          </a:xfr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Changing Diversion</a:t>
            </a:r>
            <a:endParaRPr lang="en-US" dirty="0"/>
          </a:p>
        </p:txBody>
      </p:sp>
      <p:pic>
        <p:nvPicPr>
          <p:cNvPr id="8" name="Content Placeholder 7" descr="frgc2_divs2.pn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5025" y="3132372"/>
            <a:ext cx="4041775" cy="2036293"/>
          </a:xfrm>
        </p:spPr>
      </p:pic>
      <p:sp>
        <p:nvSpPr>
          <p:cNvPr id="9" name="Rectangle 8"/>
          <p:cNvSpPr/>
          <p:nvPr/>
        </p:nvSpPr>
        <p:spPr>
          <a:xfrm>
            <a:off x="381000" y="1219200"/>
            <a:ext cx="4191000" cy="502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0" y="1219200"/>
            <a:ext cx="4191000" cy="502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566398" y="3821668"/>
            <a:ext cx="214860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Simulated River Flow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81400" y="4343400"/>
            <a:ext cx="155773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Diversion Flow</a:t>
            </a:r>
            <a:endParaRPr 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2341</TotalTime>
  <Words>721</Words>
  <Application>Microsoft Office PowerPoint</Application>
  <PresentationFormat>On-screen Show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Reservoir and Diversion Data </vt:lpstr>
      <vt:lpstr>Model Data</vt:lpstr>
      <vt:lpstr>Data Collection</vt:lpstr>
      <vt:lpstr>Observed Data Needs</vt:lpstr>
      <vt:lpstr>Bad Data</vt:lpstr>
      <vt:lpstr>Missing Data</vt:lpstr>
      <vt:lpstr>Future Data – Short Term</vt:lpstr>
      <vt:lpstr>Daily Forecasts – Releases</vt:lpstr>
      <vt:lpstr>Daily Forecasts – Diversions</vt:lpstr>
      <vt:lpstr>Future Data – Long Term</vt:lpstr>
      <vt:lpstr>Regulated Esp</vt:lpstr>
      <vt:lpstr>Summary – What We Need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Reservoir and Diversion Data </dc:title>
  <dc:creator>brenda alcorn</dc:creator>
  <cp:lastModifiedBy>brenda alcorn</cp:lastModifiedBy>
  <cp:revision>72</cp:revision>
  <dcterms:created xsi:type="dcterms:W3CDTF">2012-07-17T18:49:04Z</dcterms:created>
  <dcterms:modified xsi:type="dcterms:W3CDTF">2012-07-24T02:34:33Z</dcterms:modified>
</cp:coreProperties>
</file>