
<file path=[Content_Types].xml><?xml version="1.0" encoding="utf-8"?>
<Types xmlns="http://schemas.openxmlformats.org/package/2006/content-types">
  <Override PartName="/ppt/slideMasters/slideMaster4.xml" ContentType="application/vnd.openxmlformats-officedocument.presentationml.slideMaster+xml"/>
  <Override PartName="/ppt/slideLayouts/slideLayout8.xml" ContentType="application/vnd.openxmlformats-officedocument.presentationml.slideLayout+xml"/>
  <Override PartName="/ppt/slideMasters/slideMaster6.xml" ContentType="application/vnd.openxmlformats-officedocument.presentationml.slideMaster+xml"/>
  <Override PartName="/ppt/slideMasters/slideMaster10.xml" ContentType="application/vnd.openxmlformats-officedocument.presentationml.slideMaster+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theme/theme4.xml" ContentType="application/vnd.openxmlformats-officedocument.theme+xml"/>
  <Override PartName="/ppt/slideMasters/slideMaster3.xml" ContentType="application/vnd.openxmlformats-officedocument.presentationml.slideMaster+xml"/>
  <Override PartName="/docProps/app.xml" ContentType="application/vnd.openxmlformats-officedocument.extended-properties+xml"/>
  <Override PartName="/ppt/theme/theme6.xml" ContentType="application/vnd.openxmlformats-officedocument.theme+xml"/>
  <Override PartName="/ppt/slides/slide11.xml" ContentType="application/vnd.openxmlformats-officedocument.presentationml.slide+xml"/>
  <Override PartName="/ppt/slides/slide18.xml" ContentType="application/vnd.openxmlformats-officedocument.presentationml.slide+xml"/>
  <Override PartName="/ppt/slideMasters/slideMaster7.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8.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theme/theme11.xml" ContentType="application/vnd.openxmlformats-officedocument.theme+xml"/>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theme/theme9.xml" ContentType="application/vnd.openxmlformats-officedocument.theme+xml"/>
  <Override PartName="/ppt/slides/slide20.xml" ContentType="application/vnd.openxmlformats-officedocument.presentationml.slide+xml"/>
  <Override PartName="/ppt/slides/slide17.xml" ContentType="application/vnd.openxmlformats-officedocument.presentationml.slide+xml"/>
  <Override PartName="/ppt/slideMasters/slideMaster5.xml" ContentType="application/vnd.openxmlformats-officedocument.presentationml.slideMaster+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theme/theme10.xml" ContentType="application/vnd.openxmlformats-officedocument.theme+xml"/>
  <Override PartName="/ppt/presProps.xml" ContentType="application/vnd.openxmlformats-officedocument.presentationml.presProps+xml"/>
  <Default Extension="jpeg" ContentType="image/jpeg"/>
  <Override PartName="/ppt/theme/theme5.xml" ContentType="application/vnd.openxmlformats-officedocument.theme+xml"/>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Masters/slideMaster9.xml" ContentType="application/vnd.openxmlformats-officedocument.presentationml.slideMaster+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theme/theme12.xml" ContentType="application/vnd.openxmlformats-officedocument.theme+xml"/>
  <Override PartName="/ppt/theme/theme8.xml" ContentType="application/vnd.openxmlformats-officedocument.theme+xml"/>
  <Override PartName="/ppt/slides/slide24.xml" ContentType="application/vnd.openxmlformats-officedocument.presentationml.slide+xml"/>
  <Override PartName="/ppt/comments/comment1.xml" ContentType="application/vnd.openxmlformats-officedocument.presentationml.comments+xml"/>
  <Default Extension="rels" ContentType="application/vnd.openxmlformats-package.relationships+xml"/>
  <Override PartName="/ppt/theme/theme7.xml" ContentType="application/vnd.openxmlformats-officedocument.them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64" r:id="rId2"/>
    <p:sldMasterId id="2147483665" r:id="rId3"/>
    <p:sldMasterId id="2147483668" r:id="rId4"/>
    <p:sldMasterId id="2147483671" r:id="rId5"/>
    <p:sldMasterId id="2147483674" r:id="rId6"/>
    <p:sldMasterId id="2147483677" r:id="rId7"/>
    <p:sldMasterId id="2147483678" r:id="rId8"/>
    <p:sldMasterId id="2147483681" r:id="rId9"/>
    <p:sldMasterId id="2147483684" r:id="rId10"/>
  </p:sldMasterIdLst>
  <p:notesMasterIdLst>
    <p:notesMasterId r:id="rId39"/>
  </p:notesMasterIdLst>
  <p:handoutMasterIdLst>
    <p:handoutMasterId r:id="rId40"/>
  </p:handoutMasterIdLst>
  <p:sldIdLst>
    <p:sldId id="256" r:id="rId11"/>
    <p:sldId id="328" r:id="rId12"/>
    <p:sldId id="401" r:id="rId13"/>
    <p:sldId id="378" r:id="rId14"/>
    <p:sldId id="406" r:id="rId15"/>
    <p:sldId id="413" r:id="rId16"/>
    <p:sldId id="414" r:id="rId17"/>
    <p:sldId id="407" r:id="rId18"/>
    <p:sldId id="402" r:id="rId19"/>
    <p:sldId id="397" r:id="rId20"/>
    <p:sldId id="400" r:id="rId21"/>
    <p:sldId id="375" r:id="rId22"/>
    <p:sldId id="396" r:id="rId23"/>
    <p:sldId id="321" r:id="rId24"/>
    <p:sldId id="408" r:id="rId25"/>
    <p:sldId id="354" r:id="rId26"/>
    <p:sldId id="341" r:id="rId27"/>
    <p:sldId id="364" r:id="rId28"/>
    <p:sldId id="393" r:id="rId29"/>
    <p:sldId id="405" r:id="rId30"/>
    <p:sldId id="392" r:id="rId31"/>
    <p:sldId id="415" r:id="rId32"/>
    <p:sldId id="391" r:id="rId33"/>
    <p:sldId id="412" r:id="rId34"/>
    <p:sldId id="390" r:id="rId35"/>
    <p:sldId id="320" r:id="rId36"/>
    <p:sldId id="369" r:id="rId37"/>
    <p:sldId id="38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smb" initials="s" lastIdx="5" clrIdx="0"/>
  <p:cmAuthor id="1" name="W. Paul Miller" initials="WPM" lastIdx="4"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74747"/>
    <a:srgbClr val="0000FF"/>
    <a:srgbClr val="FFFF00"/>
    <a:srgbClr val="FF00FF"/>
    <a:srgbClr val="C9F9FF"/>
    <a:srgbClr val="00FF00"/>
    <a:srgbClr val="00FF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84" autoAdjust="0"/>
    <p:restoredTop sz="98953" autoAdjust="0"/>
  </p:normalViewPr>
  <p:slideViewPr>
    <p:cSldViewPr>
      <p:cViewPr>
        <p:scale>
          <a:sx n="75" d="100"/>
          <a:sy n="75" d="100"/>
        </p:scale>
        <p:origin x="-1840" y="-8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25.xml"/><Relationship Id="rId31" Type="http://schemas.openxmlformats.org/officeDocument/2006/relationships/slide" Target="slides/slide21.xml"/><Relationship Id="rId34" Type="http://schemas.openxmlformats.org/officeDocument/2006/relationships/slide" Target="slides/slide2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7" Type="http://schemas.openxmlformats.org/officeDocument/2006/relationships/slideMaster" Target="slideMasters/slideMaster7.xml"/><Relationship Id="rId36" Type="http://schemas.openxmlformats.org/officeDocument/2006/relationships/slide" Target="slides/slide26.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14.xml"/><Relationship Id="rId25" Type="http://schemas.openxmlformats.org/officeDocument/2006/relationships/slide" Target="slides/slide15.xml"/><Relationship Id="rId8" Type="http://schemas.openxmlformats.org/officeDocument/2006/relationships/slideMaster" Target="slideMasters/slideMaster8.xml"/><Relationship Id="rId13" Type="http://schemas.openxmlformats.org/officeDocument/2006/relationships/slide" Target="slides/slide3.xml"/><Relationship Id="rId10" Type="http://schemas.openxmlformats.org/officeDocument/2006/relationships/slideMaster" Target="slideMasters/slideMaster10.xml"/><Relationship Id="rId32" Type="http://schemas.openxmlformats.org/officeDocument/2006/relationships/slide" Target="slides/slide22.xml"/><Relationship Id="rId37" Type="http://schemas.openxmlformats.org/officeDocument/2006/relationships/slide" Target="slides/slide27.xml"/><Relationship Id="rId12" Type="http://schemas.openxmlformats.org/officeDocument/2006/relationships/slide" Target="slides/slide2.xml"/><Relationship Id="rId17" Type="http://schemas.openxmlformats.org/officeDocument/2006/relationships/slide" Target="slides/slide7.xml"/><Relationship Id="rId9" Type="http://schemas.openxmlformats.org/officeDocument/2006/relationships/slideMaster" Target="slideMasters/slideMaster9.xml"/><Relationship Id="rId18" Type="http://schemas.openxmlformats.org/officeDocument/2006/relationships/slide" Target="slides/slide8.xml"/><Relationship Id="rId3" Type="http://schemas.openxmlformats.org/officeDocument/2006/relationships/slideMaster" Target="slideMasters/slideMaster3.xml"/><Relationship Id="rId27" Type="http://schemas.openxmlformats.org/officeDocument/2006/relationships/slide" Target="slides/slide17.xml"/><Relationship Id="rId14" Type="http://schemas.openxmlformats.org/officeDocument/2006/relationships/slide" Target="slides/slide4.xml"/><Relationship Id="rId23" Type="http://schemas.openxmlformats.org/officeDocument/2006/relationships/slide" Target="slides/slide13.xml"/><Relationship Id="rId4" Type="http://schemas.openxmlformats.org/officeDocument/2006/relationships/slideMaster" Target="slideMasters/slideMaster4.xml"/><Relationship Id="rId28" Type="http://schemas.openxmlformats.org/officeDocument/2006/relationships/slide" Target="slides/slide18.xml"/><Relationship Id="rId45" Type="http://schemas.openxmlformats.org/officeDocument/2006/relationships/theme" Target="theme/theme1.xml"/><Relationship Id="rId26" Type="http://schemas.openxmlformats.org/officeDocument/2006/relationships/slide" Target="slides/slide16.xml"/><Relationship Id="rId30" Type="http://schemas.openxmlformats.org/officeDocument/2006/relationships/slide" Target="slides/slide20.xml"/><Relationship Id="rId11" Type="http://schemas.openxmlformats.org/officeDocument/2006/relationships/slide" Target="slides/slide1.xml"/><Relationship Id="rId42" Type="http://schemas.openxmlformats.org/officeDocument/2006/relationships/commentAuthors" Target="commentAuthors.xml"/><Relationship Id="rId29" Type="http://schemas.openxmlformats.org/officeDocument/2006/relationships/slide" Target="slides/slide19.xml"/><Relationship Id="rId6" Type="http://schemas.openxmlformats.org/officeDocument/2006/relationships/slideMaster" Target="slideMasters/slideMaster6.xml"/><Relationship Id="rId16" Type="http://schemas.openxmlformats.org/officeDocument/2006/relationships/slide" Target="slides/slide6.xml"/><Relationship Id="rId33" Type="http://schemas.openxmlformats.org/officeDocument/2006/relationships/slide" Target="slides/slide23.xml"/><Relationship Id="rId44" Type="http://schemas.openxmlformats.org/officeDocument/2006/relationships/viewProps" Target="viewProps.xml"/><Relationship Id="rId41" Type="http://schemas.openxmlformats.org/officeDocument/2006/relationships/printerSettings" Target="printerSettings/printerSettings1.bin"/><Relationship Id="rId5" Type="http://schemas.openxmlformats.org/officeDocument/2006/relationships/slideMaster" Target="slideMasters/slideMaster5.xml"/><Relationship Id="rId15" Type="http://schemas.openxmlformats.org/officeDocument/2006/relationships/slide" Target="slides/slide5.xml"/><Relationship Id="rId19" Type="http://schemas.openxmlformats.org/officeDocument/2006/relationships/slide" Target="slides/slide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 Type="http://schemas.openxmlformats.org/officeDocument/2006/relationships/slideMaster" Target="slideMasters/slideMaster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3-12-06T11:14:26.541" idx="3">
    <p:pos x="10" y="10"/>
    <p:text>I would move this to before your questions and comments slide.  It's a nice "feel good" slide to leave on!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BA5CE92C-D658-4153-BE8C-08D48ED851AC}" type="datetimeFigureOut">
              <a:rPr lang="en-US" smtClean="0"/>
              <a:pPr/>
              <a:t>11/5/14</a:t>
            </a:fld>
            <a:endParaRPr lang="en-US" dirty="0"/>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FABF90B6-BB55-49A0-BD4B-775D5BFFA316}"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0046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A64CEAF6-9B95-BC4C-96B1-D2D550BAE892}" type="datetimeFigureOut">
              <a:rPr lang="en-US" smtClean="0"/>
              <a:pPr/>
              <a:t>11/5/14</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0AAE32EA-A946-394A-AAD5-7A77B09F4B7E}"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93355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D24DB10-3303-2642-9FE9-70E5C6F99539}" type="datetime1">
              <a:rPr lang="en-US" smtClean="0"/>
              <a:pPr/>
              <a:t>11/5/14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C461D-F8E2-4941-9E5D-142497B07690}" type="datetime1">
              <a:rPr lang="en-US" smtClean="0"/>
              <a:pPr/>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434975" y="6553200"/>
            <a:ext cx="7718425" cy="304800"/>
          </a:xfrm>
        </p:spPr>
        <p:txBody>
          <a:bodyPr/>
          <a:lstStyle>
            <a:lvl1pPr fontAlgn="base">
              <a:spcBef>
                <a:spcPct val="0"/>
              </a:spcBef>
              <a:spcAft>
                <a:spcPct val="0"/>
              </a:spcAft>
              <a:defRPr>
                <a:latin typeface="Arial" pitchFamily="-108" charset="0"/>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atin typeface="Arial" pitchFamily="34" charset="0"/>
              </a:defRPr>
            </a:lvl1pPr>
          </a:lstStyle>
          <a:p>
            <a:fld id="{54AC41F9-8E58-4A82-A566-E1BC09C92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78B6D-486E-5D48-AF6F-391BAE640E19}" type="datetime1">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EFB8A2-7F3B-E847-BCAD-5EEEBAD9F2E9}" type="datetime1">
              <a:rPr lang="en-US" smtClean="0"/>
              <a:pPr/>
              <a:t>11/5/14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B6A078-FC54-A94F-945A-44FB30AD6644}" type="datetime1">
              <a:rPr lang="en-US" smtClean="0"/>
              <a:pPr/>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5660059-DD6F-E644-BDFC-34D27C5A4402}" type="datetime1">
              <a:rPr lang="en-US" smtClean="0"/>
              <a:pPr/>
              <a:t>11/5/14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C461D-F8E2-4941-9E5D-142497B07690}" type="datetime1">
              <a:rPr lang="en-US" smtClean="0"/>
              <a:pPr/>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13608-B7F8-974C-B42F-E8277A0BE097}" type="datetime1">
              <a:rPr lang="en-US" smtClean="0"/>
              <a:pPr/>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434975" y="6553200"/>
            <a:ext cx="7718425" cy="304800"/>
          </a:xfrm>
        </p:spPr>
        <p:txBody>
          <a:bodyPr/>
          <a:lstStyle>
            <a:lvl1pPr fontAlgn="base">
              <a:spcBef>
                <a:spcPct val="0"/>
              </a:spcBef>
              <a:spcAft>
                <a:spcPct val="0"/>
              </a:spcAft>
              <a:defRPr>
                <a:latin typeface="Arial" pitchFamily="-108" charset="0"/>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atin typeface="Arial" pitchFamily="34" charset="0"/>
              </a:defRPr>
            </a:lvl1pPr>
          </a:lstStyle>
          <a:p>
            <a:fld id="{54AC41F9-8E58-4A82-A566-E1BC09C9202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78B6D-486E-5D48-AF6F-391BAE640E19}" type="datetime1">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EFB8A2-7F3B-E847-BCAD-5EEEBAD9F2E9}" type="datetime1">
              <a:rPr lang="en-US" smtClean="0"/>
              <a:pPr/>
              <a:t>11/5/14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B6A078-FC54-A94F-945A-44FB30AD6644}" type="datetime1">
              <a:rPr lang="en-US" smtClean="0"/>
              <a:pPr/>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5660059-DD6F-E644-BDFC-34D27C5A4402}" type="datetime1">
              <a:rPr lang="en-US" smtClean="0"/>
              <a:pPr/>
              <a:t>11/5/14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C461D-F8E2-4941-9E5D-142497B07690}" type="datetime1">
              <a:rPr lang="en-US" smtClean="0"/>
              <a:pPr/>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FD31D-E62F-4BE1-B253-B23E143140E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5660059-DD6F-E644-BDFC-34D27C5A4402}" type="datetime1">
              <a:rPr lang="en-US" smtClean="0"/>
              <a:pPr/>
              <a:t>11/5/14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BFD31D-E62F-4BE1-B253-B23E143140E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 Id="rId5"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10.xml"/><Relationship Id="rId5"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slideLayout" Target="../slideLayouts/slideLayout4.xml"/><Relationship Id="rId3"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4.xml"/><Relationship Id="rId5"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5.xml"/><Relationship Id="rId5"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6.xml"/><Relationship Id="rId5"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slideLayout" Target="../slideLayouts/slideLayout12.xml"/><Relationship Id="rId3"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9.xml"/><Relationship Id="rId5"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62D40714-68EC-244E-AEC1-E658D7264C12}" type="datetime1">
              <a:rPr lang="en-US" smtClean="0"/>
              <a:pPr/>
              <a:t>11/5/14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A3A0B345-F64F-FD42-92FD-1DCE1A111D17}" type="datetime1">
              <a:rPr lang="en-US" smtClean="0"/>
              <a:pPr/>
              <a:t>11/5/14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765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109" charset="0"/>
                <a:ea typeface="+mn-ea"/>
              </a:defRPr>
            </a:lvl1pPr>
          </a:lstStyle>
          <a:p>
            <a:pPr>
              <a:defRPr/>
            </a:pPr>
            <a:fld id="{3BB8AB3A-98EF-FD48-B0B3-AF2601F1515B}" type="datetime1">
              <a:rPr lang="en-US" smtClean="0"/>
              <a:pPr>
                <a:defRPr/>
              </a:pPr>
              <a:t>11/5/14</a:t>
            </a:fld>
            <a:endParaRPr lang="en-US" dirty="0"/>
          </a:p>
        </p:txBody>
      </p:sp>
      <p:sp>
        <p:nvSpPr>
          <p:cNvPr id="66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109" charset="0"/>
                <a:ea typeface="+mn-ea"/>
              </a:defRPr>
            </a:lvl1pPr>
          </a:lstStyle>
          <a:p>
            <a:pPr>
              <a:defRPr/>
            </a:pPr>
            <a:endParaRPr lang="en-US" dirty="0"/>
          </a:p>
        </p:txBody>
      </p:sp>
      <p:sp>
        <p:nvSpPr>
          <p:cNvPr id="66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81A8EB7-3DB7-425A-B09E-EDDD2A3DCB1F}" type="slidenum">
              <a:rPr lang="en-US"/>
              <a:pPr/>
              <a:t>‹#›</a:t>
            </a:fld>
            <a:endParaRPr lang="en-US" dirty="0"/>
          </a:p>
        </p:txBody>
      </p:sp>
    </p:spTree>
  </p:cSld>
  <p:clrMap bg1="dk2" tx1="lt1" bg2="dk1"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667650"/>
                                        </p:tgtEl>
                                      </p:cBhvr>
                                    </p:animEffect>
                                    <p:animScale>
                                      <p:cBhvr>
                                        <p:cTn id="7" dur="250" autoRev="1" fill="hold"/>
                                        <p:tgtEl>
                                          <p:spTgt spid="6676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p:bldLst>
  </p:timing>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2F7F80B-BBD1-9E4C-9524-A60729406738}" type="datetime1">
              <a:rPr lang="en-US" smtClean="0"/>
              <a:pPr/>
              <a:t>11/5/14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AE311EF0-BA49-4B9A-BE5D-462ECFA4905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26"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26"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26"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2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C1A29D8D-729A-C340-A288-6CE2F8369827}" type="datetime1">
              <a:rPr lang="en-US" smtClean="0"/>
              <a:pPr/>
              <a:t>11/5/14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A3A0B345-F64F-FD42-92FD-1DCE1A111D17}" type="datetime1">
              <a:rPr lang="en-US" smtClean="0"/>
              <a:pPr/>
              <a:t>11/5/14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62D40714-68EC-244E-AEC1-E658D7264C12}" type="datetime1">
              <a:rPr lang="en-US" smtClean="0"/>
              <a:pPr/>
              <a:t>11/5/14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765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109" charset="0"/>
                <a:ea typeface="+mn-ea"/>
              </a:defRPr>
            </a:lvl1pPr>
          </a:lstStyle>
          <a:p>
            <a:pPr>
              <a:defRPr/>
            </a:pPr>
            <a:fld id="{3BB8AB3A-98EF-FD48-B0B3-AF2601F1515B}" type="datetime1">
              <a:rPr lang="en-US" smtClean="0"/>
              <a:pPr>
                <a:defRPr/>
              </a:pPr>
              <a:t>11/5/14</a:t>
            </a:fld>
            <a:endParaRPr lang="en-US" dirty="0"/>
          </a:p>
        </p:txBody>
      </p:sp>
      <p:sp>
        <p:nvSpPr>
          <p:cNvPr id="66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109" charset="0"/>
                <a:ea typeface="+mn-ea"/>
              </a:defRPr>
            </a:lvl1pPr>
          </a:lstStyle>
          <a:p>
            <a:pPr>
              <a:defRPr/>
            </a:pPr>
            <a:endParaRPr lang="en-US" dirty="0"/>
          </a:p>
        </p:txBody>
      </p:sp>
      <p:sp>
        <p:nvSpPr>
          <p:cNvPr id="66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81A8EB7-3DB7-425A-B09E-EDDD2A3DCB1F}" type="slidenum">
              <a:rPr lang="en-US"/>
              <a:pPr/>
              <a:t>‹#›</a:t>
            </a:fld>
            <a:endParaRPr lang="en-US" dirty="0"/>
          </a:p>
        </p:txBody>
      </p:sp>
    </p:spTree>
  </p:cSld>
  <p:clrMap bg1="dk2" tx1="lt1" bg2="dk1"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667650"/>
                                        </p:tgtEl>
                                      </p:cBhvr>
                                    </p:animEffect>
                                    <p:animScale>
                                      <p:cBhvr>
                                        <p:cTn id="7" dur="250" autoRev="1" fill="hold"/>
                                        <p:tgtEl>
                                          <p:spTgt spid="6676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p:bldLst>
  </p:timing>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2F7F80B-BBD1-9E4C-9524-A60729406738}" type="datetime1">
              <a:rPr lang="en-US" smtClean="0"/>
              <a:pPr/>
              <a:t>11/5/14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AE311EF0-BA49-4B9A-BE5D-462ECFA4905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26"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26"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26"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2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fld id="{C1A29D8D-729A-C340-A288-6CE2F8369827}" type="datetime1">
              <a:rPr lang="en-US" smtClean="0"/>
              <a:pPr/>
              <a:t>11/5/14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8BFD31D-E62F-4BE1-B253-B23E143140EB}" type="slidenum">
              <a:rPr lang="en-US" smtClean="0"/>
              <a:pPr/>
              <a:t>‹#›</a:t>
            </a:fld>
            <a:endParaRPr lang="en-US" dirty="0"/>
          </a:p>
        </p:txBody>
      </p:sp>
      <p:pic>
        <p:nvPicPr>
          <p:cNvPr id="2055" name="Picture 10" descr="noaa1"/>
          <p:cNvPicPr>
            <a:picLocks noChangeAspect="1" noChangeArrowheads="1"/>
          </p:cNvPicPr>
          <p:nvPr/>
        </p:nvPicPr>
        <p:blipFill>
          <a:blip r:embed="rId4" cstate="print"/>
          <a:srcRect/>
          <a:stretch>
            <a:fillRect/>
          </a:stretch>
        </p:blipFill>
        <p:spPr bwMode="auto">
          <a:xfrm>
            <a:off x="8316913" y="0"/>
            <a:ext cx="857250" cy="868363"/>
          </a:xfrm>
          <a:prstGeom prst="rect">
            <a:avLst/>
          </a:prstGeom>
          <a:noFill/>
          <a:ln w="9525">
            <a:noFill/>
            <a:miter lim="800000"/>
            <a:headEnd/>
            <a:tailEnd/>
          </a:ln>
        </p:spPr>
      </p:pic>
      <p:cxnSp>
        <p:nvCxnSpPr>
          <p:cNvPr id="12" name="Straight Connector 11"/>
          <p:cNvCxnSpPr/>
          <p:nvPr/>
        </p:nvCxnSpPr>
        <p:spPr>
          <a:xfrm>
            <a:off x="0" y="914400"/>
            <a:ext cx="9144000" cy="1588"/>
          </a:xfrm>
          <a:prstGeom prst="line">
            <a:avLst/>
          </a:prstGeom>
          <a:ln w="76200" cap="flat" cmpd="sng" algn="ctr">
            <a:gradFill flip="none" rotWithShape="1">
              <a:gsLst>
                <a:gs pos="0">
                  <a:srgbClr val="0050B4"/>
                </a:gs>
                <a:gs pos="100000">
                  <a:srgbClr val="000069"/>
                </a:gs>
                <a:gs pos="50000">
                  <a:schemeClr val="tx2">
                    <a:lumMod val="10000"/>
                    <a:lumOff val="90000"/>
                  </a:schemeClr>
                </a:gs>
              </a:gsLst>
              <a:lin ang="0" scaled="1"/>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7" name="Picture 9" descr="Logo - CBRFC.jpg"/>
          <p:cNvPicPr>
            <a:picLocks noChangeAspect="1"/>
          </p:cNvPicPr>
          <p:nvPr/>
        </p:nvPicPr>
        <p:blipFill>
          <a:blip r:embed="rId5" cstate="print"/>
          <a:srcRect/>
          <a:stretch>
            <a:fillRect/>
          </a:stretch>
        </p:blipFill>
        <p:spPr bwMode="auto">
          <a:xfrm>
            <a:off x="0" y="0"/>
            <a:ext cx="868363"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1" fontAlgn="base" hangingPunct="1">
        <a:spcBef>
          <a:spcPct val="0"/>
        </a:spcBef>
        <a:spcAft>
          <a:spcPct val="0"/>
        </a:spcAft>
        <a:defRPr sz="4400">
          <a:solidFill>
            <a:srgbClr val="8C00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19.emf"/><Relationship Id="rId3" Type="http://schemas.openxmlformats.org/officeDocument/2006/relationships/image" Target="../media/image20.emf"/></Relationships>
</file>

<file path=ppt/slides/_rels/slide15.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6" Type="http://schemas.openxmlformats.org/officeDocument/2006/relationships/image" Target="../media/image9.png"/><Relationship Id="rId4"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image" Target="../media/image23.png"/><Relationship Id="rId3" Type="http://schemas.openxmlformats.org/officeDocument/2006/relationships/image" Target="../media/image24.png"/><Relationship Id="rId5"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image" Target="../media/image7.jpe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6" Type="http://schemas.openxmlformats.org/officeDocument/2006/relationships/image" Target="../media/image32.png"/><Relationship Id="rId4" Type="http://schemas.openxmlformats.org/officeDocument/2006/relationships/image" Target="../media/image30.png"/><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21.png"/><Relationship Id="rId5"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4" Type="http://schemas.openxmlformats.org/officeDocument/2006/relationships/image" Target="../media/image34.png"/><Relationship Id="rId5" Type="http://schemas.openxmlformats.org/officeDocument/2006/relationships/image" Target="../media/image35.png"/><Relationship Id="rId7" Type="http://schemas.openxmlformats.org/officeDocument/2006/relationships/image" Target="../media/image37.png"/><Relationship Id="rId1" Type="http://schemas.openxmlformats.org/officeDocument/2006/relationships/slideLayout" Target="../slideLayouts/slideLayout9.xml"/><Relationship Id="rId2" Type="http://schemas.openxmlformats.org/officeDocument/2006/relationships/image" Target="../media/image9.png"/><Relationship Id="rId9" Type="http://schemas.openxmlformats.org/officeDocument/2006/relationships/image" Target="../media/image39.png"/><Relationship Id="rId3" Type="http://schemas.openxmlformats.org/officeDocument/2006/relationships/image" Target="../media/image33.png"/><Relationship Id="rId6" Type="http://schemas.openxmlformats.org/officeDocument/2006/relationships/image" Target="../media/image36.png"/></Relationships>
</file>

<file path=ppt/slides/_rels/slide24.xml.rels><?xml version="1.0" encoding="UTF-8" standalone="yes"?>
<Relationships xmlns="http://schemas.openxmlformats.org/package/2006/relationships"><Relationship Id="rId4" Type="http://schemas.openxmlformats.org/officeDocument/2006/relationships/image" Target="../media/image41.png"/><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3" Type="http://schemas.openxmlformats.org/officeDocument/2006/relationships/image" Target="../media/image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6" Type="http://schemas.openxmlformats.org/officeDocument/2006/relationships/comments" Target="../comments/comment1.xml"/><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image" Target="../media/image18.png"/><Relationship Id="rId3" Type="http://schemas.openxmlformats.org/officeDocument/2006/relationships/image" Target="../media/image7.jpeg"/><Relationship Id="rId5"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9372600" cy="1470025"/>
          </a:xfrm>
        </p:spPr>
        <p:txBody>
          <a:bodyPr>
            <a:normAutofit/>
          </a:bodyPr>
          <a:lstStyle/>
          <a:p>
            <a:r>
              <a:rPr lang="en-US" sz="3800" dirty="0" smtClean="0"/>
              <a:t>Use of Snow Data from Remote Sensing in Operational Streamflow Prediction</a:t>
            </a:r>
            <a:endParaRPr lang="en-US" sz="3800" dirty="0"/>
          </a:p>
        </p:txBody>
      </p:sp>
      <p:sp>
        <p:nvSpPr>
          <p:cNvPr id="3" name="Subtitle 2"/>
          <p:cNvSpPr>
            <a:spLocks noGrp="1"/>
          </p:cNvSpPr>
          <p:nvPr>
            <p:ph type="subTitle" idx="1"/>
          </p:nvPr>
        </p:nvSpPr>
        <p:spPr>
          <a:xfrm>
            <a:off x="3276600" y="1447800"/>
            <a:ext cx="5334000" cy="2971800"/>
          </a:xfrm>
        </p:spPr>
        <p:txBody>
          <a:bodyPr/>
          <a:lstStyle/>
          <a:p>
            <a:r>
              <a:rPr lang="en-US" sz="2800" dirty="0" smtClean="0">
                <a:solidFill>
                  <a:srgbClr val="474747"/>
                </a:solidFill>
                <a:latin typeface="Calibri" pitchFamily="34" charset="0"/>
                <a:cs typeface="Calibri" pitchFamily="34" charset="0"/>
              </a:rPr>
              <a:t>Stacie Bender</a:t>
            </a:r>
            <a:r>
              <a:rPr lang="en-US" sz="2800" baseline="30000" dirty="0" smtClean="0">
                <a:solidFill>
                  <a:srgbClr val="474747"/>
                </a:solidFill>
                <a:latin typeface="Calibri" pitchFamily="34" charset="0"/>
                <a:cs typeface="Calibri" pitchFamily="34" charset="0"/>
              </a:rPr>
              <a:t>1</a:t>
            </a:r>
            <a:r>
              <a:rPr lang="en-US" sz="2800" dirty="0" smtClean="0">
                <a:solidFill>
                  <a:srgbClr val="474747"/>
                </a:solidFill>
                <a:latin typeface="Calibri" pitchFamily="34" charset="0"/>
                <a:cs typeface="Calibri" pitchFamily="34" charset="0"/>
              </a:rPr>
              <a:t>, Thomas H. Painter</a:t>
            </a:r>
            <a:r>
              <a:rPr lang="en-US" sz="2800" baseline="30000" dirty="0" smtClean="0">
                <a:solidFill>
                  <a:srgbClr val="474747"/>
                </a:solidFill>
                <a:latin typeface="Calibri" pitchFamily="34" charset="0"/>
                <a:cs typeface="Calibri" pitchFamily="34" charset="0"/>
              </a:rPr>
              <a:t>2</a:t>
            </a:r>
            <a:r>
              <a:rPr lang="en-US" sz="2800" dirty="0" smtClean="0">
                <a:solidFill>
                  <a:srgbClr val="474747"/>
                </a:solidFill>
                <a:latin typeface="Calibri" pitchFamily="34" charset="0"/>
                <a:cs typeface="Calibri" pitchFamily="34" charset="0"/>
              </a:rPr>
              <a:t>, </a:t>
            </a:r>
          </a:p>
          <a:p>
            <a:r>
              <a:rPr lang="en-US" sz="2800" dirty="0" smtClean="0">
                <a:solidFill>
                  <a:srgbClr val="474747"/>
                </a:solidFill>
                <a:latin typeface="Calibri" pitchFamily="34" charset="0"/>
                <a:cs typeface="Calibri" pitchFamily="34" charset="0"/>
              </a:rPr>
              <a:t>Paul Miller</a:t>
            </a:r>
            <a:r>
              <a:rPr lang="en-US" sz="2800" baseline="30000" dirty="0" smtClean="0">
                <a:solidFill>
                  <a:srgbClr val="474747"/>
                </a:solidFill>
                <a:latin typeface="Calibri" pitchFamily="34" charset="0"/>
                <a:cs typeface="Calibri" pitchFamily="34" charset="0"/>
              </a:rPr>
              <a:t>1</a:t>
            </a:r>
            <a:r>
              <a:rPr lang="en-US" sz="2800" dirty="0" smtClean="0">
                <a:solidFill>
                  <a:srgbClr val="474747"/>
                </a:solidFill>
                <a:latin typeface="Calibri" pitchFamily="34" charset="0"/>
                <a:cs typeface="Calibri" pitchFamily="34" charset="0"/>
              </a:rPr>
              <a:t>, and Michelle Stokes</a:t>
            </a:r>
            <a:r>
              <a:rPr lang="en-US" sz="2800" baseline="30000" dirty="0" smtClean="0">
                <a:solidFill>
                  <a:srgbClr val="474747"/>
                </a:solidFill>
                <a:latin typeface="Calibri" pitchFamily="34" charset="0"/>
                <a:cs typeface="Calibri" pitchFamily="34" charset="0"/>
              </a:rPr>
              <a:t>1</a:t>
            </a:r>
          </a:p>
          <a:p>
            <a:endParaRPr lang="en-US" sz="2400" baseline="30000" dirty="0" smtClean="0">
              <a:solidFill>
                <a:srgbClr val="474747"/>
              </a:solidFill>
              <a:latin typeface="Calibri" pitchFamily="34" charset="0"/>
              <a:cs typeface="Calibri" pitchFamily="34" charset="0"/>
            </a:endParaRPr>
          </a:p>
          <a:p>
            <a:r>
              <a:rPr lang="en-US" sz="2400" baseline="30000" dirty="0" smtClean="0">
                <a:solidFill>
                  <a:srgbClr val="474747"/>
                </a:solidFill>
                <a:latin typeface="Calibri" pitchFamily="34" charset="0"/>
                <a:cs typeface="Calibri" pitchFamily="34" charset="0"/>
              </a:rPr>
              <a:t>1</a:t>
            </a:r>
            <a:r>
              <a:rPr lang="en-US" sz="2400" dirty="0" smtClean="0">
                <a:solidFill>
                  <a:srgbClr val="474747"/>
                </a:solidFill>
                <a:latin typeface="Calibri" pitchFamily="34" charset="0"/>
                <a:cs typeface="Calibri" pitchFamily="34" charset="0"/>
              </a:rPr>
              <a:t>NOAA/National Weather Service</a:t>
            </a:r>
          </a:p>
          <a:p>
            <a:r>
              <a:rPr lang="en-US" sz="2400" dirty="0" smtClean="0">
                <a:solidFill>
                  <a:srgbClr val="474747"/>
                </a:solidFill>
                <a:latin typeface="Calibri" pitchFamily="34" charset="0"/>
                <a:cs typeface="Calibri" pitchFamily="34" charset="0"/>
              </a:rPr>
              <a:t>Colorado Basin River Forecast Center</a:t>
            </a:r>
          </a:p>
          <a:p>
            <a:r>
              <a:rPr lang="en-US" sz="2400" dirty="0" smtClean="0">
                <a:solidFill>
                  <a:srgbClr val="474747"/>
                </a:solidFill>
                <a:latin typeface="Calibri" pitchFamily="34" charset="0"/>
                <a:cs typeface="Calibri" pitchFamily="34" charset="0"/>
              </a:rPr>
              <a:t>Salt Lake City, UT</a:t>
            </a:r>
          </a:p>
          <a:p>
            <a:r>
              <a:rPr lang="en-US" sz="2400" baseline="30000" dirty="0">
                <a:solidFill>
                  <a:srgbClr val="474747"/>
                </a:solidFill>
                <a:latin typeface="Calibri" pitchFamily="34" charset="0"/>
                <a:cs typeface="Calibri" pitchFamily="34" charset="0"/>
              </a:rPr>
              <a:t>2</a:t>
            </a:r>
            <a:r>
              <a:rPr lang="en-US" sz="2400" dirty="0" smtClean="0">
                <a:solidFill>
                  <a:srgbClr val="474747"/>
                </a:solidFill>
                <a:latin typeface="Calibri" pitchFamily="34" charset="0"/>
                <a:cs typeface="Calibri" pitchFamily="34" charset="0"/>
              </a:rPr>
              <a:t>NASA/Jet Propulsion Laboratory</a:t>
            </a:r>
          </a:p>
          <a:p>
            <a:r>
              <a:rPr lang="en-US" sz="2400" dirty="0" smtClean="0">
                <a:solidFill>
                  <a:srgbClr val="474747"/>
                </a:solidFill>
                <a:latin typeface="Calibri" pitchFamily="34" charset="0"/>
                <a:cs typeface="Calibri" pitchFamily="34" charset="0"/>
              </a:rPr>
              <a:t>Pasadena, CA</a:t>
            </a:r>
          </a:p>
        </p:txBody>
      </p:sp>
      <p:pic>
        <p:nvPicPr>
          <p:cNvPr id="4" name="Picture 3"/>
          <p:cNvPicPr>
            <a:picLocks noChangeAspect="1"/>
          </p:cNvPicPr>
          <p:nvPr/>
        </p:nvPicPr>
        <p:blipFill>
          <a:blip r:embed="rId2" cstate="print">
            <a:alphaModFix/>
          </a:blip>
          <a:stretch>
            <a:fillRect/>
          </a:stretch>
        </p:blipFill>
        <p:spPr>
          <a:xfrm>
            <a:off x="152400" y="1800725"/>
            <a:ext cx="2971800" cy="4904875"/>
          </a:xfrm>
          <a:prstGeom prst="rect">
            <a:avLst/>
          </a:prstGeom>
        </p:spPr>
      </p:pic>
      <p:pic>
        <p:nvPicPr>
          <p:cNvPr id="7" name="Picture 6"/>
          <p:cNvPicPr>
            <a:picLocks noChangeAspect="1"/>
          </p:cNvPicPr>
          <p:nvPr/>
        </p:nvPicPr>
        <p:blipFill>
          <a:blip r:embed="rId3" cstate="print"/>
          <a:stretch>
            <a:fillRect/>
          </a:stretch>
        </p:blipFill>
        <p:spPr>
          <a:xfrm>
            <a:off x="2819400" y="4982308"/>
            <a:ext cx="6096000" cy="18756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Bridging the R2O Gap</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10</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11" name="TextBox 10"/>
          <p:cNvSpPr txBox="1"/>
          <p:nvPr/>
        </p:nvSpPr>
        <p:spPr bwMode="auto">
          <a:xfrm>
            <a:off x="1295400" y="2971800"/>
            <a:ext cx="7696200" cy="1569660"/>
          </a:xfrm>
          <a:prstGeom prst="rect">
            <a:avLst/>
          </a:prstGeom>
          <a:solidFill>
            <a:schemeClr val="accent1"/>
          </a:solidFill>
          <a:ln w="9525">
            <a:noFill/>
            <a:miter lim="800000"/>
            <a:headEnd/>
            <a:tailEnd/>
          </a:ln>
        </p:spPr>
        <p:txBody>
          <a:bodyPr wrap="square" rtlCol="0">
            <a:prstTxWarp prst="textNoShape">
              <a:avLst/>
            </a:prstTxWarp>
            <a:spAutoFit/>
          </a:bodyPr>
          <a:lstStyle/>
          <a:p>
            <a:pPr marL="0" marR="0" algn="ctr">
              <a:spcBef>
                <a:spcPts val="0"/>
              </a:spcBef>
              <a:spcAft>
                <a:spcPts val="0"/>
              </a:spcAft>
            </a:pPr>
            <a:r>
              <a:rPr lang="en-US" sz="2400" dirty="0" smtClean="0">
                <a:latin typeface="Calibri"/>
                <a:ea typeface="Cambria"/>
                <a:cs typeface="Times New Roman"/>
              </a:rPr>
              <a:t>Productive research and academic communities </a:t>
            </a:r>
          </a:p>
          <a:p>
            <a:pPr marL="0" marR="0" algn="ctr">
              <a:spcBef>
                <a:spcPts val="0"/>
              </a:spcBef>
              <a:spcAft>
                <a:spcPts val="0"/>
              </a:spcAft>
            </a:pPr>
            <a:r>
              <a:rPr lang="en-US" sz="4800" dirty="0" smtClean="0">
                <a:latin typeface="Calibri"/>
                <a:ea typeface="Cambria"/>
                <a:cs typeface="Times New Roman"/>
              </a:rPr>
              <a:t>≠ </a:t>
            </a:r>
          </a:p>
          <a:p>
            <a:pPr marL="0" marR="0" algn="ctr">
              <a:spcBef>
                <a:spcPts val="0"/>
              </a:spcBef>
              <a:spcAft>
                <a:spcPts val="0"/>
              </a:spcAft>
            </a:pPr>
            <a:r>
              <a:rPr lang="en-US" sz="2400" dirty="0" smtClean="0">
                <a:latin typeface="Calibri"/>
                <a:ea typeface="Cambria"/>
                <a:cs typeface="Times New Roman"/>
              </a:rPr>
              <a:t>automatic and easy transfer of research to operations (R20)</a:t>
            </a:r>
            <a:endParaRPr lang="en-US" sz="1050" dirty="0" smtClean="0">
              <a:latin typeface="Calibri"/>
              <a:ea typeface="Cambria"/>
              <a:cs typeface="Times New Roman"/>
            </a:endParaRPr>
          </a:p>
        </p:txBody>
      </p:sp>
      <p:sp>
        <p:nvSpPr>
          <p:cNvPr id="14" name="TextBox 13"/>
          <p:cNvSpPr txBox="1"/>
          <p:nvPr/>
        </p:nvSpPr>
        <p:spPr bwMode="auto">
          <a:xfrm>
            <a:off x="1295400" y="990600"/>
            <a:ext cx="7848600" cy="1815882"/>
          </a:xfrm>
          <a:prstGeom prst="rect">
            <a:avLst/>
          </a:prstGeom>
          <a:solidFill>
            <a:schemeClr val="accent5">
              <a:lumMod val="40000"/>
              <a:lumOff val="60000"/>
            </a:schemeClr>
          </a:solidFill>
          <a:ln w="9525">
            <a:noFill/>
            <a:miter lim="800000"/>
            <a:headEnd/>
            <a:tailEnd/>
          </a:ln>
        </p:spPr>
        <p:txBody>
          <a:bodyPr wrap="square" lIns="91440" rIns="91440" rtlCol="0">
            <a:prstTxWarp prst="textNoShape">
              <a:avLst/>
            </a:prstTxWarp>
            <a:spAutoFit/>
          </a:bodyPr>
          <a:lstStyle/>
          <a:p>
            <a:pPr marL="0" marR="0">
              <a:spcBef>
                <a:spcPts val="0"/>
              </a:spcBef>
              <a:spcAft>
                <a:spcPts val="0"/>
              </a:spcAft>
            </a:pPr>
            <a:r>
              <a:rPr lang="en-US" sz="2800" b="1" dirty="0" smtClean="0">
                <a:latin typeface="Calibri"/>
                <a:ea typeface="Cambria"/>
                <a:cs typeface="Times New Roman"/>
              </a:rPr>
              <a:t>Collaborative partnerships among operational and  research-oriented groups</a:t>
            </a:r>
          </a:p>
          <a:p>
            <a:pPr marL="0" marR="0">
              <a:spcBef>
                <a:spcPts val="0"/>
              </a:spcBef>
              <a:spcAft>
                <a:spcPts val="0"/>
              </a:spcAft>
              <a:buFont typeface="Wingdings" pitchFamily="-108" charset="2"/>
              <a:buChar char="à"/>
            </a:pPr>
            <a:r>
              <a:rPr lang="en-US" sz="2800" dirty="0" smtClean="0">
                <a:latin typeface="Calibri"/>
                <a:ea typeface="Cambria"/>
                <a:cs typeface="Times New Roman"/>
                <a:sym typeface="Wingdings"/>
              </a:rPr>
              <a:t>intended to </a:t>
            </a:r>
            <a:r>
              <a:rPr lang="en-US" sz="2800" dirty="0" smtClean="0">
                <a:latin typeface="Calibri"/>
                <a:ea typeface="Cambria"/>
                <a:cs typeface="Times New Roman"/>
              </a:rPr>
              <a:t>accelerate the improvement of </a:t>
            </a:r>
          </a:p>
          <a:p>
            <a:pPr marL="0" marR="0">
              <a:spcBef>
                <a:spcPts val="0"/>
              </a:spcBef>
              <a:spcAft>
                <a:spcPts val="0"/>
              </a:spcAft>
            </a:pPr>
            <a:r>
              <a:rPr lang="en-US" sz="2800" dirty="0" smtClean="0">
                <a:latin typeface="Calibri"/>
                <a:ea typeface="Cambria"/>
                <a:cs typeface="Times New Roman"/>
              </a:rPr>
              <a:t>    snowmelt-driven streamflow predictions at CBRFC</a:t>
            </a:r>
            <a:endParaRPr lang="en-US" sz="2800" dirty="0" smtClean="0">
              <a:solidFill>
                <a:schemeClr val="tx1"/>
              </a:solidFill>
              <a:latin typeface="Calibri"/>
              <a:ea typeface="Cambria"/>
              <a:cs typeface="Times New Roman"/>
            </a:endParaRPr>
          </a:p>
        </p:txBody>
      </p:sp>
      <p:sp>
        <p:nvSpPr>
          <p:cNvPr id="22" name="TextBox 21"/>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08BFD31D-E62F-4BE1-B253-B23E143140EB}" type="slidenum">
              <a:rPr lang="en-US" smtClean="0"/>
              <a:pPr/>
              <a:t>11</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9" name="TextBox 8"/>
          <p:cNvSpPr txBox="1"/>
          <p:nvPr/>
        </p:nvSpPr>
        <p:spPr bwMode="auto">
          <a:xfrm>
            <a:off x="1219200" y="838200"/>
            <a:ext cx="7924800" cy="5755421"/>
          </a:xfrm>
          <a:prstGeom prst="rect">
            <a:avLst/>
          </a:prstGeom>
          <a:noFill/>
          <a:ln w="9525">
            <a:noFill/>
            <a:miter lim="800000"/>
            <a:headEnd/>
            <a:tailEnd/>
          </a:ln>
        </p:spPr>
        <p:txBody>
          <a:bodyPr wrap="square" rtlCol="0">
            <a:prstTxWarp prst="textNoShape">
              <a:avLst/>
            </a:prstTxWarp>
            <a:spAutoFit/>
          </a:bodyPr>
          <a:lstStyle/>
          <a:p>
            <a:r>
              <a:rPr lang="en-US" sz="2400" u="sng" dirty="0" smtClean="0">
                <a:latin typeface="Calibri" pitchFamily="34" charset="0"/>
                <a:cs typeface="Calibri" pitchFamily="34" charset="0"/>
                <a:sym typeface="Wingdings"/>
              </a:rPr>
              <a:t>Some reasons for the notoriously difficult-to-bridge R20 gap:</a:t>
            </a:r>
          </a:p>
          <a:p>
            <a:endParaRPr lang="en-US" sz="800" u="sng"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Cultural - </a:t>
            </a:r>
            <a:r>
              <a:rPr lang="en-US" sz="2400" dirty="0" smtClean="0">
                <a:latin typeface="Calibri" pitchFamily="34" charset="0"/>
                <a:cs typeface="Calibri" pitchFamily="34" charset="0"/>
                <a:sym typeface="Wingdings"/>
              </a:rPr>
              <a:t>both sides need to understand their counterparts</a:t>
            </a:r>
          </a:p>
          <a:p>
            <a:pPr>
              <a:buFont typeface="Wingdings" pitchFamily="-108" charset="2"/>
              <a:buChar char="à"/>
            </a:pPr>
            <a:r>
              <a:rPr lang="en-US" sz="2400" dirty="0" smtClean="0">
                <a:latin typeface="Calibri" pitchFamily="34" charset="0"/>
                <a:cs typeface="Calibri" pitchFamily="34" charset="0"/>
                <a:sym typeface="Wingdings"/>
              </a:rPr>
              <a:t> researchers – usually have a specialty</a:t>
            </a:r>
          </a:p>
          <a:p>
            <a:pPr>
              <a:buFont typeface="Wingdings" pitchFamily="-108" charset="2"/>
              <a:buChar char="à"/>
            </a:pPr>
            <a:r>
              <a:rPr lang="en-US" sz="2400" dirty="0" smtClean="0">
                <a:latin typeface="Calibri" pitchFamily="34" charset="0"/>
                <a:cs typeface="Calibri" pitchFamily="34" charset="0"/>
                <a:sym typeface="Wingdings"/>
              </a:rPr>
              <a:t> NWS operational hydrologists - jacks/jills of many trades</a:t>
            </a:r>
          </a:p>
          <a:p>
            <a:endParaRPr lang="en-US" sz="1200"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Differences in hydrologic science and models used</a:t>
            </a:r>
          </a:p>
          <a:p>
            <a:endParaRPr lang="en-US" sz="1200" b="1"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Operational time constraints</a:t>
            </a:r>
            <a:endParaRPr lang="en-US" sz="2400" dirty="0" smtClean="0">
              <a:latin typeface="Calibri" pitchFamily="34" charset="0"/>
              <a:cs typeface="Calibri" pitchFamily="34" charset="0"/>
              <a:sym typeface="Wingdings"/>
            </a:endParaRPr>
          </a:p>
          <a:p>
            <a:pPr>
              <a:buFont typeface="Arial"/>
              <a:buChar char="•"/>
            </a:pPr>
            <a:r>
              <a:rPr lang="en-US" sz="2400" b="1" dirty="0" smtClean="0">
                <a:latin typeface="Calibri" pitchFamily="34" charset="0"/>
                <a:cs typeface="Calibri" pitchFamily="34" charset="0"/>
                <a:sym typeface="Wingdings"/>
              </a:rPr>
              <a:t>  </a:t>
            </a:r>
            <a:r>
              <a:rPr lang="en-US" sz="2400" dirty="0" smtClean="0">
                <a:latin typeface="Calibri" pitchFamily="34" charset="0"/>
                <a:cs typeface="Calibri" pitchFamily="34" charset="0"/>
                <a:sym typeface="Wingdings"/>
              </a:rPr>
              <a:t>forecasting agency needs input datasets available in NRT</a:t>
            </a:r>
          </a:p>
          <a:p>
            <a:pPr>
              <a:buFont typeface="Arial"/>
              <a:buChar char="•"/>
            </a:pPr>
            <a:r>
              <a:rPr lang="en-US" sz="2400" b="1" dirty="0" smtClean="0">
                <a:latin typeface="Calibri" pitchFamily="34" charset="0"/>
                <a:cs typeface="Calibri" pitchFamily="34" charset="0"/>
                <a:sym typeface="Wingdings"/>
              </a:rPr>
              <a:t>  </a:t>
            </a:r>
            <a:r>
              <a:rPr lang="en-US" sz="2400" dirty="0" smtClean="0">
                <a:latin typeface="Calibri" pitchFamily="34" charset="0"/>
                <a:cs typeface="Calibri" pitchFamily="34" charset="0"/>
                <a:sym typeface="Wingdings"/>
              </a:rPr>
              <a:t>forecast users need info quickly and reliably  decisions</a:t>
            </a:r>
            <a:endParaRPr lang="en-US" sz="2400" b="1" dirty="0" smtClean="0">
              <a:latin typeface="Calibri" pitchFamily="34" charset="0"/>
              <a:cs typeface="Calibri" pitchFamily="34" charset="0"/>
              <a:sym typeface="Wingdings"/>
            </a:endParaRPr>
          </a:p>
          <a:p>
            <a:endParaRPr lang="en-US" sz="1200" b="1"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Scale of datasets</a:t>
            </a:r>
            <a:r>
              <a:rPr lang="en-US" sz="2400" dirty="0" smtClean="0">
                <a:latin typeface="Calibri" pitchFamily="34" charset="0"/>
                <a:cs typeface="Calibri" pitchFamily="34" charset="0"/>
                <a:sym typeface="Wingdings"/>
              </a:rPr>
              <a:t> (space and time)</a:t>
            </a:r>
            <a:endParaRPr lang="en-US" sz="2400" b="1" dirty="0" smtClean="0">
              <a:latin typeface="Calibri" pitchFamily="34" charset="0"/>
              <a:cs typeface="Calibri" pitchFamily="34" charset="0"/>
              <a:sym typeface="Wingdings"/>
            </a:endParaRPr>
          </a:p>
          <a:p>
            <a:pPr>
              <a:buFont typeface="Arial"/>
              <a:buChar char="•"/>
            </a:pPr>
            <a:r>
              <a:rPr lang="en-US" sz="2400" dirty="0" smtClean="0">
                <a:latin typeface="Calibri" pitchFamily="34" charset="0"/>
                <a:cs typeface="Calibri" pitchFamily="34" charset="0"/>
                <a:sym typeface="Wingdings"/>
              </a:rPr>
              <a:t>  field experiments vs. datasets with long period of record</a:t>
            </a:r>
          </a:p>
          <a:p>
            <a:pPr>
              <a:buFont typeface="Arial"/>
              <a:buChar char="•"/>
            </a:pPr>
            <a:r>
              <a:rPr lang="en-US" sz="2400" dirty="0" smtClean="0">
                <a:latin typeface="Calibri" pitchFamily="34" charset="0"/>
                <a:cs typeface="Calibri" pitchFamily="34" charset="0"/>
                <a:sym typeface="Wingdings"/>
              </a:rPr>
              <a:t>  dedicated experimental basins vs. results across a large area</a:t>
            </a:r>
          </a:p>
          <a:p>
            <a:endParaRPr lang="en-US" sz="1200" dirty="0" smtClean="0">
              <a:latin typeface="Calibri" pitchFamily="34" charset="0"/>
              <a:cs typeface="Calibri" pitchFamily="34" charset="0"/>
              <a:sym typeface="Wingdings"/>
            </a:endParaRPr>
          </a:p>
          <a:p>
            <a:r>
              <a:rPr lang="en-US" sz="2400" b="1" dirty="0" smtClean="0">
                <a:latin typeface="Calibri" pitchFamily="34" charset="0"/>
                <a:cs typeface="Calibri" pitchFamily="34" charset="0"/>
                <a:sym typeface="Wingdings"/>
              </a:rPr>
              <a:t>IT Issues</a:t>
            </a:r>
          </a:p>
          <a:p>
            <a:pPr>
              <a:buFont typeface="Arial"/>
              <a:buChar char="•"/>
            </a:pPr>
            <a:r>
              <a:rPr lang="en-US" sz="2400" dirty="0" smtClean="0">
                <a:latin typeface="Calibri" pitchFamily="34" charset="0"/>
                <a:cs typeface="Calibri" pitchFamily="34" charset="0"/>
                <a:sym typeface="Wingdings"/>
              </a:rPr>
              <a:t>  computing power (no supercomputer for NWS hydro)</a:t>
            </a:r>
          </a:p>
        </p:txBody>
      </p:sp>
      <p:sp>
        <p:nvSpPr>
          <p:cNvPr id="10" name="Title 9"/>
          <p:cNvSpPr>
            <a:spLocks noGrp="1"/>
          </p:cNvSpPr>
          <p:nvPr>
            <p:ph type="title"/>
          </p:nvPr>
        </p:nvSpPr>
        <p:spPr/>
        <p:txBody>
          <a:bodyPr/>
          <a:lstStyle/>
          <a:p>
            <a:r>
              <a:rPr lang="en-US" dirty="0" smtClean="0"/>
              <a:t>Bridging the R2O Gap</a:t>
            </a:r>
            <a:endParaRPr lang="en-US" dirty="0"/>
          </a:p>
        </p:txBody>
      </p:sp>
      <p:sp>
        <p:nvSpPr>
          <p:cNvPr id="15" name="TextBox 14"/>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 and Motivations</a:t>
            </a:r>
            <a:endParaRPr lang="en-US" dirty="0"/>
          </a:p>
        </p:txBody>
      </p:sp>
      <p:sp>
        <p:nvSpPr>
          <p:cNvPr id="3" name="Content Placeholder 2"/>
          <p:cNvSpPr>
            <a:spLocks noGrp="1"/>
          </p:cNvSpPr>
          <p:nvPr>
            <p:ph idx="1"/>
          </p:nvPr>
        </p:nvSpPr>
        <p:spPr>
          <a:xfrm>
            <a:off x="685800" y="838200"/>
            <a:ext cx="8382000" cy="1371599"/>
          </a:xfrm>
        </p:spPr>
        <p:txBody>
          <a:bodyPr/>
          <a:lstStyle/>
          <a:p>
            <a:r>
              <a:rPr lang="en-US" sz="2800" dirty="0" smtClean="0">
                <a:latin typeface="Calibri" pitchFamily="34" charset="0"/>
                <a:cs typeface="Calibri" pitchFamily="34" charset="0"/>
              </a:rPr>
              <a:t>	  </a:t>
            </a:r>
            <a:r>
              <a:rPr lang="en-US" sz="2800" u="sng" dirty="0" smtClean="0">
                <a:latin typeface="Calibri" pitchFamily="34" charset="0"/>
                <a:cs typeface="Calibri" pitchFamily="34" charset="0"/>
              </a:rPr>
              <a:t>Expanding info available to the CBRFC forecaster:</a:t>
            </a:r>
            <a:endParaRPr lang="en-US" sz="2800" dirty="0" smtClean="0">
              <a:latin typeface="Calibri" pitchFamily="34" charset="0"/>
              <a:cs typeface="Calibri" pitchFamily="34" charset="0"/>
            </a:endParaRPr>
          </a:p>
          <a:p>
            <a:endParaRPr lang="en-US" sz="2800" u="sng" dirty="0" smtClean="0">
              <a:latin typeface="Calibri" pitchFamily="34" charset="0"/>
              <a:cs typeface="Calibri" pitchFamily="34" charset="0"/>
            </a:endParaRPr>
          </a:p>
          <a:p>
            <a:endParaRPr lang="en-US" sz="2800" u="sng"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u="sng" dirty="0" smtClean="0">
              <a:latin typeface="Calibri" pitchFamily="34" charset="0"/>
              <a:cs typeface="Calibri" pitchFamily="34" charset="0"/>
            </a:endParaRPr>
          </a:p>
          <a:p>
            <a:endParaRPr lang="en-US" sz="2800" dirty="0" smtClean="0">
              <a:latin typeface="Calibri" pitchFamily="34" charset="0"/>
              <a:cs typeface="Calibri" pitchFamily="34" charset="0"/>
            </a:endParaRPr>
          </a:p>
          <a:p>
            <a:pPr>
              <a:buFont typeface="Arial" pitchFamily="34" charset="0"/>
              <a:buChar char="•"/>
            </a:pPr>
            <a:endParaRPr lang="en-US" sz="2800" dirty="0" smtClean="0">
              <a:latin typeface="Calibri" pitchFamily="34" charset="0"/>
              <a:cs typeface="Calibri" pitchFamily="34" charset="0"/>
            </a:endParaRPr>
          </a:p>
          <a:p>
            <a:pPr>
              <a:buFont typeface="Arial" pitchFamily="34" charset="0"/>
              <a:buChar char="•"/>
            </a:pPr>
            <a:endParaRPr lang="en-US" sz="28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08BFD31D-E62F-4BE1-B253-B23E143140EB}" type="slidenum">
              <a:rPr lang="en-US" smtClean="0"/>
              <a:pPr/>
              <a:t>12</a:t>
            </a:fld>
            <a:endParaRPr lang="en-US" dirty="0"/>
          </a:p>
        </p:txBody>
      </p:sp>
      <p:sp>
        <p:nvSpPr>
          <p:cNvPr id="30" name="TextBox 29"/>
          <p:cNvSpPr txBox="1"/>
          <p:nvPr/>
        </p:nvSpPr>
        <p:spPr bwMode="auto">
          <a:xfrm>
            <a:off x="1219200" y="1219200"/>
            <a:ext cx="4953000" cy="4144724"/>
          </a:xfrm>
          <a:prstGeom prst="rect">
            <a:avLst/>
          </a:prstGeom>
          <a:noFill/>
          <a:ln w="9525">
            <a:noFill/>
            <a:miter lim="800000"/>
            <a:headEnd/>
            <a:tailEnd/>
          </a:ln>
        </p:spPr>
        <p:txBody>
          <a:bodyPr wrap="square" rtlCol="0">
            <a:prstTxWarp prst="textNoShape">
              <a:avLst/>
            </a:prstTxWarp>
            <a:spAutoFit/>
          </a:bodyPr>
          <a:lstStyle/>
          <a:p>
            <a:pPr>
              <a:spcAft>
                <a:spcPts val="1000"/>
              </a:spcAft>
            </a:pPr>
            <a:r>
              <a:rPr lang="en-US" sz="2200" dirty="0" smtClean="0">
                <a:latin typeface="Calibri" pitchFamily="34" charset="0"/>
                <a:cs typeface="Calibri" pitchFamily="34" charset="0"/>
              </a:rPr>
              <a:t>Snowpack observations </a:t>
            </a:r>
            <a:r>
              <a:rPr lang="en-US" sz="2200" dirty="0" smtClean="0">
                <a:latin typeface="Calibri" pitchFamily="34" charset="0"/>
                <a:cs typeface="Calibri" pitchFamily="34" charset="0"/>
                <a:sym typeface="Wingdings"/>
              </a:rPr>
              <a:t> </a:t>
            </a:r>
            <a:r>
              <a:rPr lang="en-US" sz="2200" dirty="0" smtClean="0">
                <a:latin typeface="Calibri" pitchFamily="34" charset="0"/>
                <a:cs typeface="Calibri" pitchFamily="34" charset="0"/>
              </a:rPr>
              <a:t>crucial to improving CBRFC streamflow prediction</a:t>
            </a:r>
          </a:p>
          <a:p>
            <a:pPr>
              <a:spcAft>
                <a:spcPts val="1000"/>
              </a:spcAft>
            </a:pPr>
            <a:r>
              <a:rPr lang="en-US" sz="2200" dirty="0" smtClean="0">
                <a:latin typeface="Calibri" pitchFamily="34" charset="0"/>
                <a:cs typeface="Calibri" pitchFamily="34" charset="0"/>
              </a:rPr>
              <a:t>Point networks</a:t>
            </a:r>
            <a:r>
              <a:rPr lang="en-US" sz="2200" dirty="0" smtClean="0">
                <a:latin typeface="Calibri" pitchFamily="34" charset="0"/>
                <a:cs typeface="Calibri" pitchFamily="34" charset="0"/>
              </a:rPr>
              <a:t> (SNOTEL) =</a:t>
            </a:r>
            <a:r>
              <a:rPr lang="en-US" sz="2200" dirty="0" smtClean="0">
                <a:latin typeface="Calibri" pitchFamily="34" charset="0"/>
                <a:cs typeface="Calibri" pitchFamily="34" charset="0"/>
              </a:rPr>
              <a:t>the backbone and </a:t>
            </a:r>
            <a:r>
              <a:rPr lang="en-US" sz="2200" dirty="0" smtClean="0">
                <a:latin typeface="Calibri" pitchFamily="34" charset="0"/>
                <a:cs typeface="Calibri" pitchFamily="34" charset="0"/>
              </a:rPr>
              <a:t>remain </a:t>
            </a:r>
            <a:r>
              <a:rPr lang="en-US" sz="2200" dirty="0" smtClean="0">
                <a:latin typeface="Calibri" pitchFamily="34" charset="0"/>
                <a:cs typeface="Calibri" pitchFamily="34" charset="0"/>
              </a:rPr>
              <a:t>crucial to CBRFC</a:t>
            </a:r>
            <a:r>
              <a:rPr lang="en-US" sz="2200" dirty="0" smtClean="0">
                <a:latin typeface="Calibri" pitchFamily="34" charset="0"/>
                <a:cs typeface="Calibri" pitchFamily="34" charset="0"/>
              </a:rPr>
              <a:t> ops.</a:t>
            </a:r>
            <a:endParaRPr lang="en-US" sz="2200" i="1" dirty="0" smtClean="0">
              <a:latin typeface="Calibri" pitchFamily="34" charset="0"/>
              <a:cs typeface="Calibri" pitchFamily="34" charset="0"/>
            </a:endParaRPr>
          </a:p>
          <a:p>
            <a:pPr lvl="0">
              <a:spcAft>
                <a:spcPts val="1000"/>
              </a:spcAft>
            </a:pPr>
            <a:r>
              <a:rPr lang="en-US" sz="2200" dirty="0" smtClean="0">
                <a:latin typeface="Calibri" pitchFamily="34" charset="0"/>
                <a:cs typeface="Calibri" pitchFamily="34" charset="0"/>
              </a:rPr>
              <a:t>Remote sensing (RS) data can fill in gaps between point stations, especially at high elevations, in mountainous terrain.</a:t>
            </a:r>
          </a:p>
          <a:p>
            <a:pPr lvl="0">
              <a:spcAft>
                <a:spcPts val="1000"/>
              </a:spcAft>
            </a:pPr>
            <a:endParaRPr lang="en-US" sz="28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pPr marL="0" marR="0">
              <a:spcBef>
                <a:spcPts val="0"/>
              </a:spcBef>
              <a:spcAft>
                <a:spcPts val="0"/>
              </a:spcAft>
            </a:pPr>
            <a:endParaRPr lang="en-US" sz="2400" dirty="0" smtClean="0">
              <a:solidFill>
                <a:schemeClr val="tx1"/>
              </a:solidFill>
              <a:latin typeface="Calibri"/>
              <a:ea typeface="Cambria"/>
              <a:cs typeface="Times New Roman"/>
            </a:endParaRPr>
          </a:p>
        </p:txBody>
      </p:sp>
      <p:grpSp>
        <p:nvGrpSpPr>
          <p:cNvPr id="54" name="Group 53"/>
          <p:cNvGrpSpPr/>
          <p:nvPr/>
        </p:nvGrpSpPr>
        <p:grpSpPr>
          <a:xfrm>
            <a:off x="6248400" y="1447800"/>
            <a:ext cx="2590800" cy="3352800"/>
            <a:chOff x="6477000" y="3352800"/>
            <a:chExt cx="2590800" cy="3352800"/>
          </a:xfrm>
        </p:grpSpPr>
        <p:pic>
          <p:nvPicPr>
            <p:cNvPr id="31" name="P 7" descr="modscag_snotel_gunn_sj.png"/>
            <p:cNvPicPr/>
            <p:nvPr/>
          </p:nvPicPr>
          <p:blipFill>
            <a:blip r:embed="rId2" cstate="print"/>
            <a:srcRect t="9524"/>
            <a:stretch>
              <a:fillRect/>
            </a:stretch>
          </p:blipFill>
          <p:spPr>
            <a:xfrm>
              <a:off x="6477000" y="3352800"/>
              <a:ext cx="2590800" cy="3352800"/>
            </a:xfrm>
            <a:prstGeom prst="rect">
              <a:avLst/>
            </a:prstGeom>
          </p:spPr>
        </p:pic>
        <p:grpSp>
          <p:nvGrpSpPr>
            <p:cNvPr id="50" name="Group 49"/>
            <p:cNvGrpSpPr/>
            <p:nvPr/>
          </p:nvGrpSpPr>
          <p:grpSpPr>
            <a:xfrm>
              <a:off x="6553200" y="4267200"/>
              <a:ext cx="2133600" cy="1828800"/>
              <a:chOff x="6553200" y="4267200"/>
              <a:chExt cx="2133600" cy="1828800"/>
            </a:xfrm>
          </p:grpSpPr>
          <p:sp>
            <p:nvSpPr>
              <p:cNvPr id="33" name="Oval 32"/>
              <p:cNvSpPr/>
              <p:nvPr/>
            </p:nvSpPr>
            <p:spPr>
              <a:xfrm flipH="1">
                <a:off x="6858000" y="4953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flipH="1">
                <a:off x="7086600" y="48768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flipH="1">
                <a:off x="6553200" y="4572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flipH="1">
                <a:off x="6705600" y="5715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flipH="1">
                <a:off x="6629400" y="59436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flipH="1">
                <a:off x="6934200" y="58674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flipH="1">
                <a:off x="6934200" y="5334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flipH="1">
                <a:off x="7391400" y="52578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flipH="1">
                <a:off x="7391400" y="51054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flipH="1">
                <a:off x="7620000" y="5029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flipH="1">
                <a:off x="7467600" y="47244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flipH="1">
                <a:off x="7543800" y="45720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flipH="1">
                <a:off x="7620000" y="44196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flipH="1">
                <a:off x="8534400" y="4267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flipH="1">
                <a:off x="8458200" y="5029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flipH="1">
                <a:off x="8001000" y="5029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flipH="1">
                <a:off x="7772400" y="5791200"/>
                <a:ext cx="152400" cy="152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32" name="TextBox 31"/>
          <p:cNvSpPr txBox="1"/>
          <p:nvPr/>
        </p:nvSpPr>
        <p:spPr>
          <a:xfrm>
            <a:off x="6248400" y="1371600"/>
            <a:ext cx="2743200" cy="461665"/>
          </a:xfrm>
          <a:prstGeom prst="rect">
            <a:avLst/>
          </a:prstGeom>
          <a:solidFill>
            <a:schemeClr val="bg1"/>
          </a:solidFill>
        </p:spPr>
        <p:txBody>
          <a:bodyPr wrap="square" rtlCol="0">
            <a:spAutoFit/>
          </a:bodyPr>
          <a:lstStyle/>
          <a:p>
            <a:pPr lvl="0"/>
            <a:r>
              <a:rPr lang="en-US" sz="1200" dirty="0" smtClean="0">
                <a:latin typeface="Calibri" pitchFamily="34" charset="0"/>
                <a:cs typeface="Calibri" pitchFamily="34" charset="0"/>
              </a:rPr>
              <a:t>RS of SW CO snow cover from MODIS, with SNOTEL station locations (yellow)</a:t>
            </a:r>
          </a:p>
        </p:txBody>
      </p:sp>
      <p:grpSp>
        <p:nvGrpSpPr>
          <p:cNvPr id="51" name="Group 50"/>
          <p:cNvGrpSpPr/>
          <p:nvPr/>
        </p:nvGrpSpPr>
        <p:grpSpPr>
          <a:xfrm>
            <a:off x="1371600" y="4800600"/>
            <a:ext cx="7543800" cy="990600"/>
            <a:chOff x="-152400" y="1295400"/>
            <a:chExt cx="7543800" cy="990600"/>
          </a:xfrm>
        </p:grpSpPr>
        <p:sp>
          <p:nvSpPr>
            <p:cNvPr id="53" name="TextBox 52"/>
            <p:cNvSpPr txBox="1"/>
            <p:nvPr/>
          </p:nvSpPr>
          <p:spPr>
            <a:xfrm>
              <a:off x="3276600" y="1676400"/>
              <a:ext cx="381000" cy="369332"/>
            </a:xfrm>
            <a:prstGeom prst="rect">
              <a:avLst/>
            </a:prstGeom>
            <a:noFill/>
          </p:spPr>
          <p:txBody>
            <a:bodyPr wrap="square" rtlCol="0">
              <a:spAutoFit/>
            </a:bodyPr>
            <a:lstStyle/>
            <a:p>
              <a:r>
                <a:rPr lang="en-US" dirty="0" smtClean="0"/>
                <a:t>+</a:t>
              </a:r>
              <a:endParaRPr lang="en-US" dirty="0"/>
            </a:p>
          </p:txBody>
        </p:sp>
        <p:sp>
          <p:nvSpPr>
            <p:cNvPr id="55" name="TextBox 54"/>
            <p:cNvSpPr txBox="1"/>
            <p:nvPr/>
          </p:nvSpPr>
          <p:spPr>
            <a:xfrm>
              <a:off x="4953000" y="1676400"/>
              <a:ext cx="381000" cy="369332"/>
            </a:xfrm>
            <a:prstGeom prst="rect">
              <a:avLst/>
            </a:prstGeom>
            <a:noFill/>
          </p:spPr>
          <p:txBody>
            <a:bodyPr wrap="square" rtlCol="0">
              <a:spAutoFit/>
            </a:bodyPr>
            <a:lstStyle/>
            <a:p>
              <a:r>
                <a:rPr lang="en-US" dirty="0" smtClean="0"/>
                <a:t>=</a:t>
              </a:r>
              <a:endParaRPr lang="en-US" dirty="0"/>
            </a:p>
          </p:txBody>
        </p:sp>
        <p:grpSp>
          <p:nvGrpSpPr>
            <p:cNvPr id="57" name="Group 49"/>
            <p:cNvGrpSpPr/>
            <p:nvPr/>
          </p:nvGrpSpPr>
          <p:grpSpPr>
            <a:xfrm>
              <a:off x="-152400" y="1295400"/>
              <a:ext cx="7543800" cy="990600"/>
              <a:chOff x="-152400" y="1295400"/>
              <a:chExt cx="7543800" cy="990600"/>
            </a:xfrm>
          </p:grpSpPr>
          <p:grpSp>
            <p:nvGrpSpPr>
              <p:cNvPr id="58" name="Group 39"/>
              <p:cNvGrpSpPr/>
              <p:nvPr/>
            </p:nvGrpSpPr>
            <p:grpSpPr>
              <a:xfrm>
                <a:off x="-152400" y="1295400"/>
                <a:ext cx="7543800" cy="990600"/>
                <a:chOff x="152400" y="1295400"/>
                <a:chExt cx="7543800" cy="990600"/>
              </a:xfrm>
            </p:grpSpPr>
            <p:cxnSp>
              <p:nvCxnSpPr>
                <p:cNvPr id="60" name="Straight Arrow Connector 59"/>
                <p:cNvCxnSpPr/>
                <p:nvPr/>
              </p:nvCxnSpPr>
              <p:spPr>
                <a:xfrm flipV="1">
                  <a:off x="152400" y="2209800"/>
                  <a:ext cx="7543800" cy="762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33600" y="1295400"/>
                  <a:ext cx="0" cy="99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 y="1318736"/>
                  <a:ext cx="1600200" cy="307777"/>
                </a:xfrm>
                <a:prstGeom prst="rect">
                  <a:avLst/>
                </a:prstGeom>
                <a:noFill/>
              </p:spPr>
              <p:txBody>
                <a:bodyPr wrap="square" rtlCol="0">
                  <a:spAutoFit/>
                </a:bodyPr>
                <a:lstStyle/>
                <a:p>
                  <a:r>
                    <a:rPr lang="en-US" sz="1400" u="sng" dirty="0" smtClean="0"/>
                    <a:t>Past (pre-2013)</a:t>
                  </a:r>
                  <a:r>
                    <a:rPr lang="en-US" sz="1400" dirty="0" smtClean="0"/>
                    <a:t>:</a:t>
                  </a:r>
                  <a:endParaRPr lang="en-US" sz="1400" dirty="0"/>
                </a:p>
              </p:txBody>
            </p:sp>
            <p:sp>
              <p:nvSpPr>
                <p:cNvPr id="63" name="TextBox 62"/>
                <p:cNvSpPr txBox="1"/>
                <p:nvPr/>
              </p:nvSpPr>
              <p:spPr>
                <a:xfrm>
                  <a:off x="2133600" y="1295400"/>
                  <a:ext cx="3505200" cy="307777"/>
                </a:xfrm>
                <a:prstGeom prst="rect">
                  <a:avLst/>
                </a:prstGeom>
                <a:noFill/>
              </p:spPr>
              <p:txBody>
                <a:bodyPr wrap="square" rtlCol="0">
                  <a:spAutoFit/>
                </a:bodyPr>
                <a:lstStyle/>
                <a:p>
                  <a:r>
                    <a:rPr lang="en-US" sz="1400" u="sng" dirty="0" smtClean="0"/>
                    <a:t>Present and future</a:t>
                  </a:r>
                  <a:r>
                    <a:rPr lang="en-US" sz="1400" dirty="0" smtClean="0"/>
                    <a:t>:</a:t>
                  </a:r>
                  <a:endParaRPr lang="en-US" sz="1400" dirty="0"/>
                </a:p>
              </p:txBody>
            </p:sp>
            <p:sp>
              <p:nvSpPr>
                <p:cNvPr id="64" name="TextBox 63"/>
                <p:cNvSpPr txBox="1"/>
                <p:nvPr/>
              </p:nvSpPr>
              <p:spPr>
                <a:xfrm>
                  <a:off x="228600" y="1600200"/>
                  <a:ext cx="1828800" cy="307777"/>
                </a:xfrm>
                <a:prstGeom prst="rect">
                  <a:avLst/>
                </a:prstGeom>
                <a:solidFill>
                  <a:schemeClr val="accent1"/>
                </a:solidFill>
              </p:spPr>
              <p:txBody>
                <a:bodyPr wrap="square" rtlCol="0">
                  <a:spAutoFit/>
                </a:bodyPr>
                <a:lstStyle/>
                <a:p>
                  <a:r>
                    <a:rPr lang="en-US" sz="1400" dirty="0" smtClean="0"/>
                    <a:t>Point networks </a:t>
                  </a:r>
                  <a:r>
                    <a:rPr lang="en-US" sz="1400" b="1" i="1" dirty="0" smtClean="0"/>
                    <a:t>only</a:t>
                  </a:r>
                  <a:endParaRPr lang="en-US" sz="1400" dirty="0"/>
                </a:p>
              </p:txBody>
            </p:sp>
            <p:sp>
              <p:nvSpPr>
                <p:cNvPr id="65" name="TextBox 64"/>
                <p:cNvSpPr txBox="1"/>
                <p:nvPr/>
              </p:nvSpPr>
              <p:spPr>
                <a:xfrm>
                  <a:off x="2209800" y="1676400"/>
                  <a:ext cx="1447800" cy="307777"/>
                </a:xfrm>
                <a:prstGeom prst="rect">
                  <a:avLst/>
                </a:prstGeom>
                <a:solidFill>
                  <a:schemeClr val="accent1"/>
                </a:solidFill>
              </p:spPr>
              <p:txBody>
                <a:bodyPr wrap="square" rtlCol="0">
                  <a:spAutoFit/>
                </a:bodyPr>
                <a:lstStyle/>
                <a:p>
                  <a:r>
                    <a:rPr lang="en-US" sz="1400" dirty="0" smtClean="0"/>
                    <a:t>Point networks</a:t>
                  </a:r>
                  <a:endParaRPr lang="en-US" sz="1400" dirty="0"/>
                </a:p>
              </p:txBody>
            </p:sp>
            <p:sp>
              <p:nvSpPr>
                <p:cNvPr id="66" name="TextBox 65"/>
                <p:cNvSpPr txBox="1"/>
                <p:nvPr/>
              </p:nvSpPr>
              <p:spPr>
                <a:xfrm>
                  <a:off x="3810000" y="1600200"/>
                  <a:ext cx="1524000" cy="523220"/>
                </a:xfrm>
                <a:prstGeom prst="rect">
                  <a:avLst/>
                </a:prstGeom>
                <a:solidFill>
                  <a:schemeClr val="accent1">
                    <a:lumMod val="75000"/>
                  </a:schemeClr>
                </a:solidFill>
              </p:spPr>
              <p:txBody>
                <a:bodyPr wrap="square" rtlCol="0">
                  <a:spAutoFit/>
                </a:bodyPr>
                <a:lstStyle/>
                <a:p>
                  <a:r>
                    <a:rPr lang="en-US" sz="1400" dirty="0" smtClean="0"/>
                    <a:t>Remote sensing (MODIS, VIIRS)</a:t>
                  </a:r>
                  <a:endParaRPr lang="en-US" sz="1400" dirty="0"/>
                </a:p>
              </p:txBody>
            </p:sp>
          </p:grpSp>
          <p:sp>
            <p:nvSpPr>
              <p:cNvPr id="59" name="TextBox 58"/>
              <p:cNvSpPr txBox="1"/>
              <p:nvPr/>
            </p:nvSpPr>
            <p:spPr>
              <a:xfrm>
                <a:off x="5257800" y="1600200"/>
                <a:ext cx="2057400" cy="523220"/>
              </a:xfrm>
              <a:prstGeom prst="rect">
                <a:avLst/>
              </a:prstGeom>
              <a:solidFill>
                <a:srgbClr val="00B0F0"/>
              </a:solidFill>
            </p:spPr>
            <p:txBody>
              <a:bodyPr wrap="square" rtlCol="0">
                <a:spAutoFit/>
              </a:bodyPr>
              <a:lstStyle/>
              <a:p>
                <a:r>
                  <a:rPr lang="en-US" sz="1400" dirty="0" smtClean="0"/>
                  <a:t>More robust set of snowpack observations</a:t>
                </a:r>
                <a:endParaRPr lang="en-US" sz="1400" dirty="0"/>
              </a:p>
            </p:txBody>
          </p:sp>
        </p:grpSp>
      </p:grpSp>
      <p:pic>
        <p:nvPicPr>
          <p:cNvPr id="67" name="Picture 66" descr="Picture 10.png"/>
          <p:cNvPicPr>
            <a:picLocks noChangeAspect="1"/>
          </p:cNvPicPr>
          <p:nvPr/>
        </p:nvPicPr>
        <p:blipFill>
          <a:blip r:embed="rId3" cstate="print"/>
          <a:stretch>
            <a:fillRect/>
          </a:stretch>
        </p:blipFill>
        <p:spPr>
          <a:xfrm>
            <a:off x="2234515" y="3972238"/>
            <a:ext cx="2794685" cy="523562"/>
          </a:xfrm>
          <a:prstGeom prst="rect">
            <a:avLst/>
          </a:prstGeom>
        </p:spPr>
      </p:pic>
      <p:sp>
        <p:nvSpPr>
          <p:cNvPr id="69" name="5-Point Star 68"/>
          <p:cNvSpPr/>
          <p:nvPr/>
        </p:nvSpPr>
        <p:spPr>
          <a:xfrm>
            <a:off x="6934200" y="43434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bwMode="auto">
          <a:xfrm>
            <a:off x="6096000" y="4431268"/>
            <a:ext cx="2438400" cy="369332"/>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dirty="0" smtClean="0">
                <a:solidFill>
                  <a:schemeClr val="tx1"/>
                </a:solidFill>
                <a:latin typeface="Calibri"/>
                <a:ea typeface="Cambria"/>
                <a:cs typeface="Times New Roman"/>
              </a:rPr>
              <a:t>Durango</a:t>
            </a:r>
          </a:p>
        </p:txBody>
      </p:sp>
      <p:pic>
        <p:nvPicPr>
          <p:cNvPr id="72" name="Picture 71"/>
          <p:cNvPicPr>
            <a:picLocks noChangeAspect="1"/>
          </p:cNvPicPr>
          <p:nvPr/>
        </p:nvPicPr>
        <p:blipFill>
          <a:blip r:embed="rId4" cstate="print"/>
          <a:stretch>
            <a:fillRect/>
          </a:stretch>
        </p:blipFill>
        <p:spPr>
          <a:xfrm>
            <a:off x="8305800" y="0"/>
            <a:ext cx="838200" cy="838200"/>
          </a:xfrm>
          <a:prstGeom prst="rect">
            <a:avLst/>
          </a:prstGeom>
        </p:spPr>
      </p:pic>
      <p:sp>
        <p:nvSpPr>
          <p:cNvPr id="73" name="TextBox 72"/>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 and Motivations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13</a:t>
            </a:fld>
            <a:endParaRPr lang="en-US" dirty="0"/>
          </a:p>
        </p:txBody>
      </p:sp>
      <p:sp>
        <p:nvSpPr>
          <p:cNvPr id="30" name="TextBox 29"/>
          <p:cNvSpPr txBox="1"/>
          <p:nvPr/>
        </p:nvSpPr>
        <p:spPr bwMode="auto">
          <a:xfrm>
            <a:off x="1219200" y="990600"/>
            <a:ext cx="7848600" cy="4868000"/>
          </a:xfrm>
          <a:prstGeom prst="rect">
            <a:avLst/>
          </a:prstGeom>
          <a:noFill/>
          <a:ln w="9525">
            <a:noFill/>
            <a:miter lim="800000"/>
            <a:headEnd/>
            <a:tailEnd/>
          </a:ln>
        </p:spPr>
        <p:txBody>
          <a:bodyPr wrap="square" rtlCol="0">
            <a:prstTxWarp prst="textNoShape">
              <a:avLst/>
            </a:prstTxWarp>
            <a:spAutoFit/>
          </a:bodyPr>
          <a:lstStyle/>
          <a:p>
            <a:pPr lvl="0">
              <a:spcAft>
                <a:spcPts val="1000"/>
              </a:spcAft>
            </a:pPr>
            <a:r>
              <a:rPr lang="en-US" sz="2800" u="sng" dirty="0" smtClean="0">
                <a:latin typeface="Calibri" pitchFamily="34" charset="0"/>
                <a:cs typeface="Calibri" pitchFamily="34" charset="0"/>
              </a:rPr>
              <a:t>Establish a multi-year CBRFC/JPL collaboration:</a:t>
            </a:r>
            <a:endParaRPr lang="en-US" sz="2800" dirty="0" smtClean="0">
              <a:latin typeface="Calibri" pitchFamily="34" charset="0"/>
              <a:cs typeface="Calibri" pitchFamily="34" charset="0"/>
            </a:endParaRPr>
          </a:p>
          <a:p>
            <a:pPr lvl="0">
              <a:spcAft>
                <a:spcPts val="2000"/>
              </a:spcAft>
            </a:pPr>
            <a:r>
              <a:rPr lang="en-US" sz="2800" dirty="0" smtClean="0">
                <a:latin typeface="Calibri" pitchFamily="34" charset="0"/>
                <a:cs typeface="Calibri" pitchFamily="34" charset="0"/>
              </a:rPr>
              <a:t>Actually get across the R2O gap!</a:t>
            </a:r>
          </a:p>
          <a:p>
            <a:pPr lvl="0">
              <a:spcAft>
                <a:spcPts val="2000"/>
              </a:spcAft>
            </a:pPr>
            <a:r>
              <a:rPr lang="en-US" sz="2800" dirty="0" smtClean="0">
                <a:latin typeface="Calibri" pitchFamily="34" charset="0"/>
                <a:cs typeface="Calibri" pitchFamily="34" charset="0"/>
              </a:rPr>
              <a:t>More efficiently integrate RS snow datasets into CBRFC forecasting</a:t>
            </a:r>
          </a:p>
          <a:p>
            <a:pPr lvl="0">
              <a:spcAft>
                <a:spcPts val="2000"/>
              </a:spcAft>
            </a:pPr>
            <a:r>
              <a:rPr lang="en-US" sz="2800" dirty="0" smtClean="0">
                <a:latin typeface="Calibri" pitchFamily="34" charset="0"/>
                <a:cs typeface="Calibri" pitchFamily="34" charset="0"/>
              </a:rPr>
              <a:t>Improve overall understanding and communication between operational and research groups</a:t>
            </a:r>
          </a:p>
          <a:p>
            <a:pPr lvl="0">
              <a:spcAft>
                <a:spcPts val="2000"/>
              </a:spcAft>
            </a:pPr>
            <a:r>
              <a:rPr lang="en-US" sz="2800" dirty="0" smtClean="0">
                <a:latin typeface="Calibri" pitchFamily="34" charset="0"/>
                <a:cs typeface="Calibri" pitchFamily="34" charset="0"/>
              </a:rPr>
              <a:t>Develop beneficial relationships specifically among snow and remote sensing science researchers and operational hydrologic forecasters</a:t>
            </a:r>
            <a:endParaRPr lang="en-US" sz="2400" dirty="0" smtClean="0">
              <a:latin typeface="Calibri" pitchFamily="34" charset="0"/>
              <a:cs typeface="Calibri" pitchFamily="34" charset="0"/>
            </a:endParaRPr>
          </a:p>
        </p:txBody>
      </p:sp>
      <p:pic>
        <p:nvPicPr>
          <p:cNvPr id="51" name="Picture 50"/>
          <p:cNvPicPr>
            <a:picLocks noChangeAspect="1"/>
          </p:cNvPicPr>
          <p:nvPr/>
        </p:nvPicPr>
        <p:blipFill>
          <a:blip r:embed="rId2" cstate="print"/>
          <a:stretch>
            <a:fillRect/>
          </a:stretch>
        </p:blipFill>
        <p:spPr>
          <a:xfrm>
            <a:off x="8305800" y="0"/>
            <a:ext cx="838200" cy="838200"/>
          </a:xfrm>
          <a:prstGeom prst="rect">
            <a:avLst/>
          </a:prstGeom>
        </p:spPr>
      </p:pic>
      <p:sp>
        <p:nvSpPr>
          <p:cNvPr id="53" name="TextBox 52"/>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RS Snow Datasets</a:t>
            </a:r>
            <a:endParaRPr lang="en-US" sz="4000" dirty="0"/>
          </a:p>
        </p:txBody>
      </p:sp>
      <p:sp>
        <p:nvSpPr>
          <p:cNvPr id="3" name="Content Placeholder 2"/>
          <p:cNvSpPr>
            <a:spLocks noGrp="1"/>
          </p:cNvSpPr>
          <p:nvPr>
            <p:ph idx="1"/>
          </p:nvPr>
        </p:nvSpPr>
        <p:spPr>
          <a:xfrm>
            <a:off x="990600" y="914400"/>
            <a:ext cx="5410200" cy="4648200"/>
          </a:xfrm>
        </p:spPr>
        <p:txBody>
          <a:bodyPr numCol="1"/>
          <a:lstStyle/>
          <a:p>
            <a:pPr marL="228600" indent="-228600">
              <a:spcAft>
                <a:spcPts val="600"/>
              </a:spcAft>
              <a:buSzPct val="90000"/>
              <a:buFont typeface="Arial" pitchFamily="34" charset="0"/>
              <a:buChar char="•"/>
            </a:pPr>
            <a:r>
              <a:rPr lang="en-US" sz="2200" dirty="0" smtClean="0">
                <a:latin typeface="Calibri" pitchFamily="34" charset="0"/>
                <a:ea typeface="Cambria" pitchFamily="18" charset="0"/>
              </a:rPr>
              <a:t>Exploit differences in spectral characteristics of snow in the VIS and NIR to derive snow cover and dust information</a:t>
            </a:r>
          </a:p>
          <a:p>
            <a:pPr marL="457200" lvl="1" indent="-169863">
              <a:spcAft>
                <a:spcPts val="600"/>
              </a:spcAft>
              <a:buSzPct val="90000"/>
              <a:buFont typeface="Wingdings" charset="2"/>
              <a:buChar char="Ø"/>
            </a:pPr>
            <a:r>
              <a:rPr lang="en-US" sz="1800" dirty="0" smtClean="0">
                <a:latin typeface="Calibri" pitchFamily="34" charset="0"/>
                <a:ea typeface="Cambria" pitchFamily="18" charset="0"/>
              </a:rPr>
              <a:t> MODSCAG provides per-pixel (500 m) fractional    snow cover (%)</a:t>
            </a:r>
          </a:p>
          <a:p>
            <a:pPr marL="457200" lvl="1" indent="-169863">
              <a:spcAft>
                <a:spcPts val="600"/>
              </a:spcAft>
              <a:buSzPct val="90000"/>
              <a:buFont typeface="Wingdings" charset="2"/>
              <a:buChar char="Ø"/>
            </a:pPr>
            <a:r>
              <a:rPr lang="en-US" sz="1800" dirty="0" smtClean="0">
                <a:latin typeface="Calibri" pitchFamily="34" charset="0"/>
                <a:ea typeface="Cambria" pitchFamily="18" charset="0"/>
              </a:rPr>
              <a:t> MODDRFS provides per-pixel (500 m) radiative forcing by dust in snow (W m</a:t>
            </a:r>
            <a:r>
              <a:rPr lang="en-US" sz="1800" baseline="30000" dirty="0" smtClean="0">
                <a:latin typeface="Calibri" pitchFamily="34" charset="0"/>
                <a:ea typeface="Cambria" pitchFamily="18" charset="0"/>
              </a:rPr>
              <a:t>-2</a:t>
            </a:r>
            <a:r>
              <a:rPr lang="en-US" sz="1800" dirty="0" smtClean="0">
                <a:latin typeface="Calibri" pitchFamily="34" charset="0"/>
                <a:ea typeface="Cambria" pitchFamily="18" charset="0"/>
              </a:rPr>
              <a:t>)</a:t>
            </a:r>
          </a:p>
          <a:p>
            <a:pPr marL="228600" indent="-228600">
              <a:spcAft>
                <a:spcPts val="600"/>
              </a:spcAft>
              <a:buSzPct val="90000"/>
              <a:buFont typeface="Arial" pitchFamily="34" charset="0"/>
              <a:buChar char="•"/>
            </a:pPr>
            <a:r>
              <a:rPr lang="en-US" sz="2200" dirty="0" smtClean="0">
                <a:latin typeface="Calibri" pitchFamily="34" charset="0"/>
                <a:ea typeface="Cambria" pitchFamily="18" charset="0"/>
              </a:rPr>
              <a:t>Both gridded datasets are available from JPL server in near-real time and over the MODIS period of record (2000-present)</a:t>
            </a:r>
            <a:endParaRPr lang="en-US" sz="1000" b="1" dirty="0" smtClean="0"/>
          </a:p>
        </p:txBody>
      </p:sp>
      <p:sp>
        <p:nvSpPr>
          <p:cNvPr id="11" name="Slide Number Placeholder 10"/>
          <p:cNvSpPr>
            <a:spLocks noGrp="1"/>
          </p:cNvSpPr>
          <p:nvPr>
            <p:ph type="sldNum" sz="quarter" idx="12"/>
          </p:nvPr>
        </p:nvSpPr>
        <p:spPr/>
        <p:txBody>
          <a:bodyPr/>
          <a:lstStyle/>
          <a:p>
            <a:fld id="{08BFD31D-E62F-4BE1-B253-B23E143140EB}" type="slidenum">
              <a:rPr lang="en-US" smtClean="0"/>
              <a:pPr/>
              <a:t>14</a:t>
            </a:fld>
            <a:endParaRPr lang="en-US" dirty="0"/>
          </a:p>
        </p:txBody>
      </p:sp>
      <p:pic>
        <p:nvPicPr>
          <p:cNvPr id="9" name="Picture 8" descr="alb_dust_z40_2.ai"/>
          <p:cNvPicPr>
            <a:picLocks noChangeAspect="1"/>
          </p:cNvPicPr>
          <p:nvPr/>
        </p:nvPicPr>
        <p:blipFill>
          <a:blip r:embed="rId2" cstate="print"/>
          <a:srcRect b="13792"/>
          <a:stretch>
            <a:fillRect/>
          </a:stretch>
        </p:blipFill>
        <p:spPr>
          <a:xfrm>
            <a:off x="6351779" y="3429000"/>
            <a:ext cx="3130521" cy="1905000"/>
          </a:xfrm>
          <a:prstGeom prst="rect">
            <a:avLst/>
          </a:prstGeom>
        </p:spPr>
      </p:pic>
      <p:pic>
        <p:nvPicPr>
          <p:cNvPr id="8" name="Picture 7" descr="snow_veg_soil.ai"/>
          <p:cNvPicPr>
            <a:picLocks noChangeAspect="1"/>
          </p:cNvPicPr>
          <p:nvPr/>
        </p:nvPicPr>
        <p:blipFill>
          <a:blip r:embed="rId3" cstate="print"/>
          <a:stretch>
            <a:fillRect/>
          </a:stretch>
        </p:blipFill>
        <p:spPr>
          <a:xfrm>
            <a:off x="6379382" y="1124779"/>
            <a:ext cx="2688418" cy="2228021"/>
          </a:xfrm>
          <a:prstGeom prst="rect">
            <a:avLst/>
          </a:prstGeom>
        </p:spPr>
      </p:pic>
      <p:sp>
        <p:nvSpPr>
          <p:cNvPr id="10" name="TextBox 9"/>
          <p:cNvSpPr txBox="1"/>
          <p:nvPr/>
        </p:nvSpPr>
        <p:spPr bwMode="auto">
          <a:xfrm>
            <a:off x="1219200" y="5439995"/>
            <a:ext cx="7239000" cy="1646605"/>
          </a:xfrm>
          <a:prstGeom prst="rect">
            <a:avLst/>
          </a:prstGeom>
          <a:noFill/>
          <a:ln w="9525">
            <a:noFill/>
            <a:miter lim="800000"/>
            <a:headEnd/>
            <a:tailEnd/>
          </a:ln>
        </p:spPr>
        <p:txBody>
          <a:bodyPr wrap="square" rtlCol="0">
            <a:prstTxWarp prst="textNoShape">
              <a:avLst/>
            </a:prstTxWarp>
            <a:spAutoFit/>
          </a:bodyPr>
          <a:lstStyle/>
          <a:p>
            <a:pPr>
              <a:spcAft>
                <a:spcPts val="600"/>
              </a:spcAft>
              <a:buSzPct val="90000"/>
            </a:pPr>
            <a:r>
              <a:rPr lang="en-US" sz="1200" b="1" dirty="0" smtClean="0"/>
              <a:t>REFERENCES:</a:t>
            </a:r>
          </a:p>
          <a:p>
            <a:pPr>
              <a:buSzPct val="90000"/>
            </a:pPr>
            <a:r>
              <a:rPr lang="en-US" sz="1200" dirty="0" smtClean="0"/>
              <a:t>Painter, T. H., K. Rittger, C. McKenzie, R. E. Davis, and J. Dozier, Retrieval of subpixel snow-covered area and grain size from MODIS reflectance data, </a:t>
            </a:r>
            <a:r>
              <a:rPr lang="en-US" sz="1200" i="1" dirty="0" smtClean="0"/>
              <a:t>Remote Sensing of Environment,</a:t>
            </a:r>
            <a:r>
              <a:rPr lang="en-US" sz="1200" dirty="0" smtClean="0"/>
              <a:t> 113, 868-879, doi:10.1016/j.rse.2009.01.001</a:t>
            </a:r>
            <a:r>
              <a:rPr lang="en-US" sz="1200" i="1" dirty="0" smtClean="0"/>
              <a:t>.</a:t>
            </a:r>
            <a:r>
              <a:rPr lang="en-US" sz="1200" dirty="0" smtClean="0"/>
              <a:t> </a:t>
            </a:r>
          </a:p>
          <a:p>
            <a:pPr>
              <a:buSzPct val="90000"/>
            </a:pPr>
            <a:endParaRPr lang="en-US" sz="1200" dirty="0" smtClean="0"/>
          </a:p>
          <a:p>
            <a:pPr>
              <a:buSzPct val="90000"/>
            </a:pPr>
            <a:r>
              <a:rPr lang="en-US" sz="1200" dirty="0" smtClean="0"/>
              <a:t>Painter, T. H., A. C. Bryant, and S. M. Skiles, Radiative forcing of dust in mountain snow from MODIS surface reflectance data, </a:t>
            </a:r>
            <a:r>
              <a:rPr lang="en-US" sz="1200" i="1" dirty="0" smtClean="0"/>
              <a:t>Geophysical Research Letters,</a:t>
            </a:r>
            <a:r>
              <a:rPr lang="en-US" sz="1200" dirty="0" smtClean="0"/>
              <a:t> doi: 10.1029/2012GL052457. </a:t>
            </a:r>
            <a:endParaRPr lang="en-US" sz="1200" dirty="0" smtClean="0">
              <a:latin typeface="Calibri" pitchFamily="34" charset="0"/>
              <a:ea typeface="Cambria" pitchFamily="18" charset="0"/>
            </a:endParaRPr>
          </a:p>
          <a:p>
            <a:pPr marL="0" marR="0">
              <a:spcBef>
                <a:spcPts val="0"/>
              </a:spcBef>
              <a:spcAft>
                <a:spcPts val="0"/>
              </a:spcAft>
            </a:pPr>
            <a:endParaRPr lang="en-US" sz="1200" dirty="0" smtClean="0">
              <a:solidFill>
                <a:schemeClr val="tx1"/>
              </a:solidFill>
              <a:latin typeface="Calibri"/>
              <a:ea typeface="Cambria"/>
              <a:cs typeface="Times New Roman"/>
            </a:endParaRPr>
          </a:p>
        </p:txBody>
      </p:sp>
      <p:pic>
        <p:nvPicPr>
          <p:cNvPr id="12" name="Picture 11"/>
          <p:cNvPicPr>
            <a:picLocks noChangeAspect="1"/>
          </p:cNvPicPr>
          <p:nvPr/>
        </p:nvPicPr>
        <p:blipFill>
          <a:blip r:embed="rId4" cstate="print"/>
          <a:stretch>
            <a:fillRect/>
          </a:stretch>
        </p:blipFill>
        <p:spPr>
          <a:xfrm>
            <a:off x="8305800" y="0"/>
            <a:ext cx="838200" cy="838200"/>
          </a:xfrm>
          <a:prstGeom prst="rect">
            <a:avLst/>
          </a:prstGeom>
        </p:spPr>
      </p:pic>
      <p:sp>
        <p:nvSpPr>
          <p:cNvPr id="14" name="TextBox 13"/>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b="1" i="1" dirty="0" smtClean="0">
                <a:solidFill>
                  <a:srgbClr val="000000"/>
                </a:solidFill>
                <a:latin typeface="Calibri"/>
                <a:ea typeface="Cambria"/>
                <a:cs typeface="Times New Roman"/>
              </a:rPr>
              <a:t>MODSCAG &amp; DRFS Datasets</a:t>
            </a:r>
            <a:endParaRPr lang="en-US" sz="1400" b="1" i="1"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Limitations of MODIS-derived </a:t>
            </a:r>
            <a:br>
              <a:rPr lang="en-US" sz="3600" dirty="0" smtClean="0"/>
            </a:br>
            <a:r>
              <a:rPr lang="en-US" sz="3600" dirty="0" smtClean="0"/>
              <a:t>Snow Data</a:t>
            </a:r>
            <a:endParaRPr lang="en-US" sz="36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15</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16" name="TextBox 15"/>
          <p:cNvSpPr txBox="1"/>
          <p:nvPr/>
        </p:nvSpPr>
        <p:spPr bwMode="auto">
          <a:xfrm>
            <a:off x="1447800" y="3733800"/>
            <a:ext cx="1905000" cy="646331"/>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MODSCAG fSCA April 11, 2014</a:t>
            </a:r>
          </a:p>
        </p:txBody>
      </p:sp>
      <p:sp>
        <p:nvSpPr>
          <p:cNvPr id="17" name="TextBox 16"/>
          <p:cNvSpPr txBox="1"/>
          <p:nvPr/>
        </p:nvSpPr>
        <p:spPr bwMode="auto">
          <a:xfrm>
            <a:off x="5105400" y="3849469"/>
            <a:ext cx="1905000" cy="1200329"/>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MODSCAG fSCA April 12, 2014</a:t>
            </a:r>
          </a:p>
          <a:p>
            <a:pPr marL="0" marR="0">
              <a:spcBef>
                <a:spcPts val="0"/>
              </a:spcBef>
              <a:spcAft>
                <a:spcPts val="0"/>
              </a:spcAft>
            </a:pPr>
            <a:endParaRPr lang="en-US" dirty="0" smtClean="0">
              <a:latin typeface="Calibri"/>
              <a:ea typeface="Cambria"/>
              <a:cs typeface="Times New Roman"/>
            </a:endParaRPr>
          </a:p>
          <a:p>
            <a:pPr marL="0" marR="0">
              <a:spcBef>
                <a:spcPts val="0"/>
              </a:spcBef>
              <a:spcAft>
                <a:spcPts val="0"/>
              </a:spcAft>
            </a:pPr>
            <a:r>
              <a:rPr lang="en-US" sz="1800" dirty="0" smtClean="0">
                <a:solidFill>
                  <a:schemeClr val="tx1"/>
                </a:solidFill>
                <a:latin typeface="Calibri"/>
                <a:ea typeface="Cambria"/>
                <a:cs typeface="Times New Roman"/>
              </a:rPr>
              <a:t>(clouds = gray)</a:t>
            </a:r>
          </a:p>
        </p:txBody>
      </p:sp>
      <p:grpSp>
        <p:nvGrpSpPr>
          <p:cNvPr id="24" name="Group 23"/>
          <p:cNvGrpSpPr/>
          <p:nvPr/>
        </p:nvGrpSpPr>
        <p:grpSpPr>
          <a:xfrm>
            <a:off x="3200400" y="3810000"/>
            <a:ext cx="1828800" cy="2508168"/>
            <a:chOff x="2080592" y="1775988"/>
            <a:chExt cx="2362200" cy="3202791"/>
          </a:xfrm>
        </p:grpSpPr>
        <p:pic>
          <p:nvPicPr>
            <p:cNvPr id="10" name="Picture 9" descr="modscag_fsca_nocan_20140411.png"/>
            <p:cNvPicPr>
              <a:picLocks noChangeAspect="1"/>
            </p:cNvPicPr>
            <p:nvPr/>
          </p:nvPicPr>
          <p:blipFill>
            <a:blip r:embed="rId3"/>
            <a:srcRect l="59763" t="48046" r="32524" b="34318"/>
            <a:stretch>
              <a:fillRect/>
            </a:stretch>
          </p:blipFill>
          <p:spPr>
            <a:xfrm>
              <a:off x="2080592" y="1775988"/>
              <a:ext cx="2362200" cy="3199211"/>
            </a:xfrm>
            <a:prstGeom prst="rect">
              <a:avLst/>
            </a:prstGeom>
          </p:spPr>
        </p:pic>
        <p:sp>
          <p:nvSpPr>
            <p:cNvPr id="19" name="5-Point Star 18"/>
            <p:cNvSpPr/>
            <p:nvPr/>
          </p:nvSpPr>
          <p:spPr>
            <a:xfrm>
              <a:off x="2804492" y="4597780"/>
              <a:ext cx="457200" cy="3809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7010400" y="3810000"/>
            <a:ext cx="1752600" cy="2511251"/>
            <a:chOff x="5867400" y="1830917"/>
            <a:chExt cx="2306625" cy="3173942"/>
          </a:xfrm>
        </p:grpSpPr>
        <p:pic>
          <p:nvPicPr>
            <p:cNvPr id="6" name="Picture 5" descr="modscag_fsca_nocan_20140412.png"/>
            <p:cNvPicPr>
              <a:picLocks noChangeAspect="1"/>
            </p:cNvPicPr>
            <p:nvPr/>
          </p:nvPicPr>
          <p:blipFill>
            <a:blip r:embed="rId4"/>
            <a:srcRect l="59763" t="48046" r="32524" b="34318"/>
            <a:stretch>
              <a:fillRect/>
            </a:stretch>
          </p:blipFill>
          <p:spPr>
            <a:xfrm>
              <a:off x="5867400" y="1830917"/>
              <a:ext cx="2306625" cy="3124201"/>
            </a:xfrm>
            <a:prstGeom prst="rect">
              <a:avLst/>
            </a:prstGeom>
          </p:spPr>
        </p:pic>
        <p:sp>
          <p:nvSpPr>
            <p:cNvPr id="20" name="5-Point Star 19"/>
            <p:cNvSpPr/>
            <p:nvPr/>
          </p:nvSpPr>
          <p:spPr>
            <a:xfrm>
              <a:off x="6553200" y="4623858"/>
              <a:ext cx="457200" cy="3810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bwMode="auto">
          <a:xfrm>
            <a:off x="1219200" y="838200"/>
            <a:ext cx="7924800" cy="2554545"/>
          </a:xfrm>
          <a:prstGeom prst="rect">
            <a:avLst/>
          </a:prstGeom>
          <a:noFill/>
          <a:ln w="9525">
            <a:noFill/>
            <a:miter lim="800000"/>
            <a:headEnd/>
            <a:tailEnd/>
          </a:ln>
        </p:spPr>
        <p:txBody>
          <a:bodyPr wrap="square" rtlCol="0">
            <a:prstTxWarp prst="textNoShape">
              <a:avLst/>
            </a:prstTxWarp>
            <a:spAutoFit/>
          </a:bodyPr>
          <a:lstStyle/>
          <a:p>
            <a:pPr marL="514350" marR="0" indent="-514350">
              <a:spcBef>
                <a:spcPts val="0"/>
              </a:spcBef>
              <a:spcAft>
                <a:spcPts val="0"/>
              </a:spcAft>
              <a:buFont typeface="+mj-lt"/>
              <a:buAutoNum type="arabicPeriod"/>
            </a:pPr>
            <a:r>
              <a:rPr lang="en-US" sz="3200" dirty="0" smtClean="0">
                <a:solidFill>
                  <a:schemeClr val="tx1"/>
                </a:solidFill>
                <a:latin typeface="Calibri"/>
                <a:ea typeface="Cambria"/>
                <a:cs typeface="Times New Roman"/>
              </a:rPr>
              <a:t>No </a:t>
            </a:r>
            <a:r>
              <a:rPr lang="en-US" sz="3200" dirty="0" smtClean="0">
                <a:latin typeface="Calibri"/>
                <a:ea typeface="Cambria"/>
                <a:cs typeface="Times New Roman"/>
              </a:rPr>
              <a:t>direct SWE information</a:t>
            </a:r>
            <a:endParaRPr lang="en-US" sz="3200" dirty="0" smtClean="0">
              <a:solidFill>
                <a:schemeClr val="tx1"/>
              </a:solidFill>
              <a:latin typeface="Calibri"/>
              <a:ea typeface="Cambria"/>
              <a:cs typeface="Times New Roman"/>
            </a:endParaRPr>
          </a:p>
          <a:p>
            <a:pPr marL="514350" marR="0" indent="-514350">
              <a:spcBef>
                <a:spcPts val="0"/>
              </a:spcBef>
              <a:spcAft>
                <a:spcPts val="0"/>
              </a:spcAft>
              <a:buFont typeface="+mj-lt"/>
              <a:buAutoNum type="arabicPeriod"/>
            </a:pPr>
            <a:r>
              <a:rPr lang="en-US" sz="3200" dirty="0" smtClean="0">
                <a:latin typeface="Calibri"/>
                <a:ea typeface="Cambria"/>
                <a:cs typeface="Times New Roman"/>
              </a:rPr>
              <a:t>Limited seasons of usefulness (fSCA values bounded by 0 to 100%)</a:t>
            </a:r>
          </a:p>
          <a:p>
            <a:pPr marL="514350" marR="0" indent="-514350">
              <a:spcBef>
                <a:spcPts val="0"/>
              </a:spcBef>
              <a:spcAft>
                <a:spcPts val="0"/>
              </a:spcAft>
              <a:buFont typeface="+mj-lt"/>
              <a:buAutoNum type="arabicPeriod"/>
            </a:pPr>
            <a:r>
              <a:rPr lang="en-US" sz="3200" dirty="0" smtClean="0">
                <a:solidFill>
                  <a:schemeClr val="tx1"/>
                </a:solidFill>
                <a:latin typeface="Calibri"/>
                <a:ea typeface="Cambria"/>
                <a:cs typeface="Times New Roman"/>
              </a:rPr>
              <a:t>Impacts of vegetation</a:t>
            </a:r>
          </a:p>
          <a:p>
            <a:pPr marL="514350" marR="0" indent="-514350">
              <a:spcBef>
                <a:spcPts val="0"/>
              </a:spcBef>
              <a:spcAft>
                <a:spcPts val="0"/>
              </a:spcAft>
              <a:buFont typeface="+mj-lt"/>
              <a:buAutoNum type="arabicPeriod"/>
            </a:pPr>
            <a:r>
              <a:rPr lang="en-US" sz="3200" dirty="0" smtClean="0">
                <a:latin typeface="Calibri"/>
                <a:ea typeface="Cambria"/>
                <a:cs typeface="Times New Roman"/>
              </a:rPr>
              <a:t>Clouds, especially during stormy periods</a:t>
            </a:r>
            <a:endParaRPr lang="en-US" sz="3200" dirty="0" smtClean="0">
              <a:solidFill>
                <a:schemeClr val="tx1"/>
              </a:solidFill>
              <a:latin typeface="Calibri"/>
              <a:ea typeface="Cambria"/>
              <a:cs typeface="Times New Roman"/>
            </a:endParaRPr>
          </a:p>
        </p:txBody>
      </p:sp>
      <p:sp>
        <p:nvSpPr>
          <p:cNvPr id="26" name="TextBox 25"/>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b="1" i="1" dirty="0" smtClean="0">
                <a:solidFill>
                  <a:srgbClr val="000000"/>
                </a:solidFill>
                <a:latin typeface="Calibri"/>
                <a:ea typeface="Cambria"/>
                <a:cs typeface="Times New Roman"/>
              </a:rPr>
              <a:t>MODSCAG &amp; DRFS Datasets</a:t>
            </a:r>
            <a:endParaRPr lang="en-US" sz="1400" b="1" i="1"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BFD31D-E62F-4BE1-B253-B23E143140EB}" type="slidenum">
              <a:rPr lang="en-US" smtClean="0"/>
              <a:pPr/>
              <a:t>16</a:t>
            </a:fld>
            <a:endParaRPr lang="en-US" dirty="0"/>
          </a:p>
        </p:txBody>
      </p:sp>
      <p:sp>
        <p:nvSpPr>
          <p:cNvPr id="9" name="Title 1"/>
          <p:cNvSpPr txBox="1">
            <a:spLocks/>
          </p:cNvSpPr>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buClrTx/>
              <a:buSzTx/>
              <a:buFontTx/>
              <a:buNone/>
              <a:tabLst/>
              <a:defRPr/>
            </a:pPr>
            <a:r>
              <a:rPr kumimoji="0" lang="en-US" sz="3400" b="0" i="0" u="none" strike="noStrike" kern="0" cap="none" spc="0" normalizeH="0" baseline="0" noProof="0" dirty="0" smtClean="0">
                <a:ln>
                  <a:noFill/>
                </a:ln>
                <a:solidFill>
                  <a:srgbClr val="8C0000"/>
                </a:solidFill>
                <a:effectLst/>
                <a:uLnTx/>
                <a:uFillTx/>
                <a:latin typeface="+mj-lt"/>
                <a:ea typeface="ＭＳ Ｐゴシック" charset="-128"/>
                <a:cs typeface="ＭＳ Ｐゴシック" charset="-128"/>
              </a:rPr>
              <a:t>Timeline of MODSCAG</a:t>
            </a:r>
            <a:r>
              <a:rPr kumimoji="0" lang="en-US" sz="3400" b="0" i="0" u="none" strike="noStrike" kern="0" cap="none" spc="0" normalizeH="0" noProof="0" dirty="0" smtClean="0">
                <a:ln>
                  <a:noFill/>
                </a:ln>
                <a:solidFill>
                  <a:srgbClr val="8C0000"/>
                </a:solidFill>
                <a:effectLst/>
                <a:uLnTx/>
                <a:uFillTx/>
                <a:latin typeface="+mj-lt"/>
                <a:ea typeface="ＭＳ Ｐゴシック" charset="-128"/>
                <a:cs typeface="ＭＳ Ｐゴシック" charset="-128"/>
              </a:rPr>
              <a:t> and DRFS </a:t>
            </a:r>
          </a:p>
          <a:p>
            <a:pPr marL="0" marR="0" lvl="0" indent="0" algn="ctr" defTabSz="914400" rtl="0" eaLnBrk="1" fontAlgn="base" latinLnBrk="0" hangingPunct="1">
              <a:lnSpc>
                <a:spcPct val="100000"/>
              </a:lnSpc>
              <a:buClrTx/>
              <a:buSzTx/>
              <a:buFontTx/>
              <a:buNone/>
              <a:tabLst/>
              <a:defRPr/>
            </a:pPr>
            <a:r>
              <a:rPr kumimoji="0" lang="en-US" sz="3400" b="0" i="0" u="none" strike="noStrike" kern="0" cap="none" spc="0" normalizeH="0" noProof="0" dirty="0" smtClean="0">
                <a:ln>
                  <a:noFill/>
                </a:ln>
                <a:solidFill>
                  <a:srgbClr val="8C0000"/>
                </a:solidFill>
                <a:effectLst/>
                <a:uLnTx/>
                <a:uFillTx/>
                <a:latin typeface="+mj-lt"/>
                <a:ea typeface="ＭＳ Ｐゴシック" charset="-128"/>
                <a:cs typeface="ＭＳ Ｐゴシック" charset="-128"/>
              </a:rPr>
              <a:t>Use at CBRFC</a:t>
            </a:r>
            <a:endParaRPr kumimoji="0" lang="en-US" sz="3400" b="0" i="0" u="none" strike="noStrike" kern="0" cap="none" spc="0" normalizeH="0" baseline="0" noProof="0" dirty="0" smtClean="0">
              <a:ln>
                <a:noFill/>
              </a:ln>
              <a:solidFill>
                <a:srgbClr val="8C0000"/>
              </a:solidFill>
              <a:effectLst/>
              <a:uLnTx/>
              <a:uFillTx/>
              <a:latin typeface="+mj-lt"/>
              <a:ea typeface="ＭＳ Ｐゴシック" charset="-128"/>
              <a:cs typeface="ＭＳ Ｐゴシック" charset="-128"/>
            </a:endParaRPr>
          </a:p>
        </p:txBody>
      </p:sp>
      <p:sp>
        <p:nvSpPr>
          <p:cNvPr id="7" name="TextBox 6"/>
          <p:cNvSpPr txBox="1"/>
          <p:nvPr/>
        </p:nvSpPr>
        <p:spPr bwMode="auto">
          <a:xfrm>
            <a:off x="1219200" y="838200"/>
            <a:ext cx="7924800" cy="6278641"/>
          </a:xfrm>
          <a:prstGeom prst="rect">
            <a:avLst/>
          </a:prstGeom>
          <a:noFill/>
          <a:ln w="9525">
            <a:noFill/>
            <a:miter lim="800000"/>
            <a:headEnd/>
            <a:tailEnd/>
          </a:ln>
        </p:spPr>
        <p:txBody>
          <a:bodyPr wrap="square" rtlCol="0">
            <a:prstTxWarp prst="textNoShape">
              <a:avLst/>
            </a:prstTxWarp>
            <a:spAutoFit/>
          </a:bodyPr>
          <a:lstStyle/>
          <a:p>
            <a:r>
              <a:rPr lang="en-US" sz="2200" u="sng" dirty="0" smtClean="0">
                <a:latin typeface="Calibri" pitchFamily="34" charset="0"/>
                <a:ea typeface="Cambria"/>
                <a:cs typeface="Calibri" pitchFamily="34" charset="0"/>
              </a:rPr>
              <a:t>2012:</a:t>
            </a:r>
            <a:r>
              <a:rPr lang="en-US" sz="2200" dirty="0" smtClean="0">
                <a:latin typeface="Calibri" pitchFamily="34" charset="0"/>
                <a:ea typeface="Cambria"/>
                <a:cs typeface="Calibri" pitchFamily="34" charset="0"/>
              </a:rPr>
              <a:t>  initial exploratory phase</a:t>
            </a:r>
          </a:p>
          <a:p>
            <a:pPr>
              <a:buFont typeface="Arial"/>
              <a:buChar char="•"/>
            </a:pPr>
            <a:r>
              <a:rPr lang="en-US" sz="2200" dirty="0" smtClean="0">
                <a:latin typeface="Calibri" pitchFamily="34" charset="0"/>
                <a:ea typeface="Cambria"/>
                <a:cs typeface="Calibri" pitchFamily="34" charset="0"/>
              </a:rPr>
              <a:t> CBRFC set up NRT processing of data from JPL</a:t>
            </a:r>
          </a:p>
          <a:p>
            <a:pPr>
              <a:buFont typeface="Arial"/>
              <a:buChar char="•"/>
            </a:pPr>
            <a:r>
              <a:rPr lang="en-US" sz="2200" dirty="0" smtClean="0">
                <a:latin typeface="Calibri" pitchFamily="34" charset="0"/>
                <a:ea typeface="Cambria"/>
                <a:cs typeface="Calibri" pitchFamily="34" charset="0"/>
              </a:rPr>
              <a:t> both groups began learning what they had gotten themselves into</a:t>
            </a:r>
          </a:p>
          <a:p>
            <a:pPr>
              <a:buFont typeface="Arial"/>
              <a:buChar char="•"/>
            </a:pPr>
            <a:endParaRPr lang="en-US" sz="1200" dirty="0" smtClean="0">
              <a:latin typeface="Calibri" pitchFamily="34" charset="0"/>
              <a:ea typeface="Cambria"/>
              <a:cs typeface="Calibri" pitchFamily="34" charset="0"/>
            </a:endParaRPr>
          </a:p>
          <a:p>
            <a:r>
              <a:rPr lang="en-US" sz="2200" u="sng" dirty="0" smtClean="0">
                <a:latin typeface="Calibri" pitchFamily="34" charset="0"/>
                <a:ea typeface="Cambria"/>
                <a:cs typeface="Calibri" pitchFamily="34" charset="0"/>
              </a:rPr>
              <a:t>2013:</a:t>
            </a:r>
            <a:r>
              <a:rPr lang="en-US" sz="2200" dirty="0" smtClean="0">
                <a:latin typeface="Calibri" pitchFamily="34" charset="0"/>
                <a:ea typeface="Cambria"/>
                <a:cs typeface="Calibri" pitchFamily="34" charset="0"/>
              </a:rPr>
              <a:t> </a:t>
            </a:r>
          </a:p>
          <a:p>
            <a:pPr>
              <a:buFont typeface="Arial"/>
              <a:buChar char="•"/>
            </a:pPr>
            <a:r>
              <a:rPr lang="en-US" sz="2200" dirty="0" smtClean="0">
                <a:latin typeface="Calibri" pitchFamily="34" charset="0"/>
                <a:ea typeface="Cambria"/>
                <a:cs typeface="Calibri" pitchFamily="34" charset="0"/>
              </a:rPr>
              <a:t>  s</a:t>
            </a:r>
            <a:r>
              <a:rPr lang="en-US" sz="2200" dirty="0" smtClean="0">
                <a:latin typeface="Calibri" pitchFamily="34" charset="0"/>
                <a:cs typeface="Calibri" pitchFamily="34" charset="0"/>
              </a:rPr>
              <a:t>emi-quantitative use of MODSCAG fSCA at CBRFC</a:t>
            </a:r>
          </a:p>
          <a:p>
            <a:r>
              <a:rPr lang="en-US" sz="2200" dirty="0">
                <a:latin typeface="Calibri" pitchFamily="34" charset="0"/>
                <a:ea typeface="Cambria"/>
                <a:cs typeface="Calibri" pitchFamily="34" charset="0"/>
                <a:sym typeface="Wingdings"/>
              </a:rPr>
              <a:t> </a:t>
            </a:r>
            <a:r>
              <a:rPr lang="en-US" sz="2200" dirty="0" smtClean="0">
                <a:latin typeface="Calibri" pitchFamily="34" charset="0"/>
                <a:ea typeface="Cambria"/>
                <a:cs typeface="Calibri" pitchFamily="34" charset="0"/>
                <a:sym typeface="Wingdings"/>
              </a:rPr>
              <a:t>     </a:t>
            </a:r>
            <a:r>
              <a:rPr lang="en-US" sz="2200" dirty="0" smtClean="0">
                <a:latin typeface="Calibri" pitchFamily="34" charset="0"/>
                <a:ea typeface="Cambria"/>
                <a:cs typeface="Calibri" pitchFamily="34" charset="0"/>
              </a:rPr>
              <a:t>binary indicator of snow presence (or lack of)</a:t>
            </a:r>
            <a:r>
              <a:rPr lang="en-US" sz="2200" dirty="0">
                <a:latin typeface="Calibri" pitchFamily="34" charset="0"/>
                <a:ea typeface="Cambria"/>
                <a:cs typeface="Calibri" pitchFamily="34" charset="0"/>
                <a:sym typeface="Wingdings"/>
              </a:rPr>
              <a:t> </a:t>
            </a:r>
            <a:endParaRPr lang="en-US" sz="2200" dirty="0" smtClean="0">
              <a:latin typeface="Calibri" pitchFamily="34" charset="0"/>
              <a:ea typeface="Cambria"/>
              <a:cs typeface="Calibri" pitchFamily="34" charset="0"/>
              <a:sym typeface="Wingdings"/>
            </a:endParaRPr>
          </a:p>
          <a:p>
            <a:r>
              <a:rPr lang="en-US" sz="2200" dirty="0">
                <a:latin typeface="Calibri" pitchFamily="34" charset="0"/>
                <a:ea typeface="Cambria"/>
                <a:cs typeface="Calibri" pitchFamily="34" charset="0"/>
                <a:sym typeface="Wingdings"/>
              </a:rPr>
              <a:t> </a:t>
            </a:r>
            <a:r>
              <a:rPr lang="en-US" sz="2200" dirty="0" smtClean="0">
                <a:latin typeface="Calibri" pitchFamily="34" charset="0"/>
                <a:ea typeface="Cambria"/>
                <a:cs typeface="Calibri" pitchFamily="34" charset="0"/>
                <a:sym typeface="Wingdings"/>
              </a:rPr>
              <a:t>     </a:t>
            </a:r>
            <a:r>
              <a:rPr lang="en-US" sz="2200" dirty="0" smtClean="0">
                <a:latin typeface="Calibri" pitchFamily="34" charset="0"/>
                <a:ea typeface="Cambria"/>
                <a:cs typeface="Calibri" pitchFamily="34" charset="0"/>
              </a:rPr>
              <a:t>add/subtract small amount of SWE </a:t>
            </a:r>
          </a:p>
          <a:p>
            <a:pPr>
              <a:buFont typeface="Arial"/>
              <a:buChar char="•"/>
            </a:pPr>
            <a:r>
              <a:rPr lang="en-US" sz="2200" dirty="0" smtClean="0">
                <a:latin typeface="Calibri" pitchFamily="34" charset="0"/>
                <a:ea typeface="Cambria"/>
                <a:cs typeface="Calibri" pitchFamily="34" charset="0"/>
              </a:rPr>
              <a:t>  historical analysis of patterns in streamflow prediction errors and </a:t>
            </a:r>
          </a:p>
          <a:p>
            <a:r>
              <a:rPr lang="en-US" sz="2200" dirty="0" smtClean="0">
                <a:latin typeface="Calibri" pitchFamily="34" charset="0"/>
                <a:ea typeface="Cambria"/>
                <a:cs typeface="Calibri" pitchFamily="34" charset="0"/>
              </a:rPr>
              <a:t>   MODDRFS dust-on-snow data (Annie Bryant PhD work)</a:t>
            </a:r>
          </a:p>
          <a:p>
            <a:pPr>
              <a:buFont typeface="Arial"/>
              <a:buChar char="•"/>
            </a:pPr>
            <a:r>
              <a:rPr lang="en-US" sz="2200" dirty="0" smtClean="0">
                <a:latin typeface="Calibri" pitchFamily="34" charset="0"/>
                <a:ea typeface="Cambria"/>
                <a:cs typeface="Calibri" pitchFamily="34" charset="0"/>
              </a:rPr>
              <a:t>  3 week visit to CBRFC during melt season by JPL’s Annie Bryant</a:t>
            </a:r>
          </a:p>
          <a:p>
            <a:pPr>
              <a:buFont typeface="Arial"/>
              <a:buChar char="•"/>
            </a:pPr>
            <a:endParaRPr lang="en-US" sz="1200" dirty="0" smtClean="0">
              <a:latin typeface="Calibri" pitchFamily="34" charset="0"/>
              <a:ea typeface="Cambria"/>
              <a:cs typeface="Calibri" pitchFamily="34" charset="0"/>
            </a:endParaRPr>
          </a:p>
          <a:p>
            <a:r>
              <a:rPr lang="en-US" sz="2200" u="sng" dirty="0" smtClean="0">
                <a:latin typeface="Calibri" pitchFamily="34" charset="0"/>
                <a:ea typeface="Cambria"/>
                <a:cs typeface="Calibri" pitchFamily="34" charset="0"/>
              </a:rPr>
              <a:t>2014:</a:t>
            </a:r>
            <a:endParaRPr lang="en-US" sz="2200" dirty="0" smtClean="0">
              <a:latin typeface="Calibri" pitchFamily="34" charset="0"/>
              <a:ea typeface="Cambria"/>
              <a:cs typeface="Calibri" pitchFamily="34" charset="0"/>
            </a:endParaRPr>
          </a:p>
          <a:p>
            <a:pPr>
              <a:buFont typeface="Arial"/>
              <a:buChar char="•"/>
            </a:pPr>
            <a:r>
              <a:rPr lang="en-US" sz="2200" dirty="0" smtClean="0">
                <a:latin typeface="Calibri" pitchFamily="34" charset="0"/>
                <a:ea typeface="Cambria"/>
                <a:cs typeface="Calibri" pitchFamily="34" charset="0"/>
              </a:rPr>
              <a:t> added another version of MODSCAG fSCA to toolbox</a:t>
            </a:r>
          </a:p>
          <a:p>
            <a:pPr>
              <a:buFont typeface="Arial"/>
              <a:buChar char="•"/>
            </a:pPr>
            <a:r>
              <a:rPr lang="en-US" sz="2200" dirty="0" smtClean="0">
                <a:latin typeface="Calibri" pitchFamily="34" charset="0"/>
                <a:ea typeface="Cambria"/>
                <a:cs typeface="Calibri" pitchFamily="34" charset="0"/>
              </a:rPr>
              <a:t> automated alerts of model vs. MODSCAG “fSCA  differences”</a:t>
            </a:r>
          </a:p>
          <a:p>
            <a:pPr>
              <a:buFont typeface="Arial"/>
              <a:buChar char="•"/>
            </a:pPr>
            <a:r>
              <a:rPr lang="en-US" sz="2200" dirty="0" smtClean="0">
                <a:latin typeface="Calibri" pitchFamily="34" charset="0"/>
                <a:ea typeface="Cambria"/>
                <a:cs typeface="Calibri" pitchFamily="34" charset="0"/>
              </a:rPr>
              <a:t> more extensive use of MODDRFS dust data in 2014 than 2013</a:t>
            </a:r>
          </a:p>
          <a:p>
            <a:pPr>
              <a:buFont typeface="Arial"/>
              <a:buChar char="•"/>
            </a:pPr>
            <a:r>
              <a:rPr lang="en-US" sz="2200" dirty="0">
                <a:latin typeface="Calibri" pitchFamily="34" charset="0"/>
                <a:ea typeface="Cambria"/>
                <a:cs typeface="Calibri" pitchFamily="34" charset="0"/>
              </a:rPr>
              <a:t> </a:t>
            </a:r>
            <a:r>
              <a:rPr lang="en-US" sz="2200" dirty="0" smtClean="0">
                <a:latin typeface="Calibri" pitchFamily="34" charset="0"/>
                <a:ea typeface="Cambria"/>
                <a:cs typeface="Calibri" pitchFamily="34" charset="0"/>
              </a:rPr>
              <a:t>began refining semi-quantitative method of treating of </a:t>
            </a:r>
            <a:r>
              <a:rPr lang="en-US" sz="2200" dirty="0" err="1" smtClean="0">
                <a:latin typeface="Calibri" pitchFamily="34" charset="0"/>
                <a:ea typeface="Cambria"/>
                <a:cs typeface="Calibri" pitchFamily="34" charset="0"/>
              </a:rPr>
              <a:t>fSCA</a:t>
            </a:r>
            <a:r>
              <a:rPr lang="en-US" sz="2200" dirty="0" smtClean="0">
                <a:latin typeface="Calibri" pitchFamily="34" charset="0"/>
                <a:ea typeface="Cambria"/>
                <a:cs typeface="Calibri" pitchFamily="34" charset="0"/>
              </a:rPr>
              <a:t> and </a:t>
            </a:r>
          </a:p>
          <a:p>
            <a:r>
              <a:rPr lang="en-US" sz="2200" dirty="0">
                <a:latin typeface="Calibri" pitchFamily="34" charset="0"/>
                <a:ea typeface="Cambria"/>
                <a:cs typeface="Calibri" pitchFamily="34" charset="0"/>
              </a:rPr>
              <a:t> </a:t>
            </a:r>
            <a:r>
              <a:rPr lang="en-US" sz="2200" dirty="0" smtClean="0">
                <a:latin typeface="Calibri" pitchFamily="34" charset="0"/>
                <a:ea typeface="Cambria"/>
                <a:cs typeface="Calibri" pitchFamily="34" charset="0"/>
              </a:rPr>
              <a:t>  dust info in CBRFC forecasting and modeling</a:t>
            </a:r>
            <a:endParaRPr lang="en-US" sz="2400" dirty="0" smtClean="0">
              <a:latin typeface="Calibri" pitchFamily="34" charset="0"/>
              <a:ea typeface="Cambria"/>
              <a:cs typeface="Calibri" pitchFamily="34" charset="0"/>
            </a:endParaRPr>
          </a:p>
          <a:p>
            <a:endParaRPr lang="en-US" sz="2400" dirty="0" smtClean="0">
              <a:latin typeface="Calibri" pitchFamily="34" charset="0"/>
              <a:ea typeface="Cambria"/>
              <a:cs typeface="Calibri" pitchFamily="34" charset="0"/>
            </a:endParaRPr>
          </a:p>
        </p:txBody>
      </p:sp>
      <p:pic>
        <p:nvPicPr>
          <p:cNvPr id="8" name="Picture 7"/>
          <p:cNvPicPr>
            <a:picLocks noChangeAspect="1"/>
          </p:cNvPicPr>
          <p:nvPr/>
        </p:nvPicPr>
        <p:blipFill>
          <a:blip r:embed="rId2" cstate="print"/>
          <a:stretch>
            <a:fillRect/>
          </a:stretch>
        </p:blipFill>
        <p:spPr>
          <a:xfrm>
            <a:off x="8305800" y="0"/>
            <a:ext cx="838200" cy="838200"/>
          </a:xfrm>
          <a:prstGeom prst="rect">
            <a:avLst/>
          </a:prstGeom>
        </p:spPr>
      </p:pic>
      <p:sp>
        <p:nvSpPr>
          <p:cNvPr id="12" name="TextBox 11"/>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May 16, 2013 CBRFC forecast modifications </a:t>
            </a:r>
            <a:br>
              <a:rPr lang="en-US" sz="2800" dirty="0" smtClean="0"/>
            </a:br>
            <a:r>
              <a:rPr lang="en-US" sz="2800" dirty="0" smtClean="0"/>
              <a:t>due to MODSCAG (snow cover)</a:t>
            </a:r>
            <a:endParaRPr lang="en-US" sz="2800" dirty="0"/>
          </a:p>
        </p:txBody>
      </p:sp>
      <p:sp>
        <p:nvSpPr>
          <p:cNvPr id="12" name="Slide Number Placeholder 11"/>
          <p:cNvSpPr>
            <a:spLocks noGrp="1"/>
          </p:cNvSpPr>
          <p:nvPr>
            <p:ph type="sldNum" sz="quarter" idx="12"/>
          </p:nvPr>
        </p:nvSpPr>
        <p:spPr/>
        <p:txBody>
          <a:bodyPr/>
          <a:lstStyle/>
          <a:p>
            <a:fld id="{08BFD31D-E62F-4BE1-B253-B23E143140EB}" type="slidenum">
              <a:rPr lang="en-US" smtClean="0"/>
              <a:pPr/>
              <a:t>17</a:t>
            </a:fld>
            <a:endParaRPr lang="en-US" dirty="0"/>
          </a:p>
        </p:txBody>
      </p:sp>
      <p:sp>
        <p:nvSpPr>
          <p:cNvPr id="15" name="Content Placeholder 2"/>
          <p:cNvSpPr txBox="1">
            <a:spLocks/>
          </p:cNvSpPr>
          <p:nvPr/>
        </p:nvSpPr>
        <p:spPr bwMode="auto">
          <a:xfrm>
            <a:off x="1143000" y="990600"/>
            <a:ext cx="8001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0"/>
              </a:spcAft>
              <a:buClrTx/>
              <a:buSzPct val="90000"/>
              <a:buFontTx/>
              <a:buNone/>
              <a:tabLst/>
              <a:defRPr/>
            </a:pPr>
            <a:r>
              <a:rPr kumimoji="0" lang="en-US" sz="2200" b="0" i="0" u="sng" strike="noStrike" kern="0" cap="none" spc="0" normalizeH="0" baseline="0" noProof="0" dirty="0" smtClean="0">
                <a:ln>
                  <a:noFill/>
                </a:ln>
                <a:solidFill>
                  <a:schemeClr val="tx1"/>
                </a:solidFill>
                <a:effectLst/>
                <a:uLnTx/>
                <a:uFillTx/>
                <a:latin typeface="Calibri" pitchFamily="34" charset="0"/>
                <a:ea typeface="Cambria" pitchFamily="18" charset="0"/>
                <a:cs typeface="ＭＳ Ｐゴシック" charset="-128"/>
              </a:rPr>
              <a:t>Coal Creek, near Cedar City, UT</a:t>
            </a:r>
            <a:r>
              <a:rPr lang="en-US" sz="2200" u="sng" kern="0" dirty="0" smtClean="0">
                <a:latin typeface="Calibri" pitchFamily="34" charset="0"/>
                <a:ea typeface="Cambria" pitchFamily="18" charset="0"/>
                <a:cs typeface="ＭＳ Ｐゴシック" charset="-128"/>
              </a:rPr>
              <a:t>, </a:t>
            </a:r>
            <a:r>
              <a:rPr kumimoji="0" lang="en-US" sz="2200" b="0" i="0" u="sng" strike="noStrike" kern="0" cap="none" spc="0" normalizeH="0" baseline="0" noProof="0" dirty="0" smtClean="0">
                <a:ln>
                  <a:noFill/>
                </a:ln>
                <a:solidFill>
                  <a:schemeClr val="tx1"/>
                </a:solidFill>
                <a:effectLst/>
                <a:uLnTx/>
                <a:uFillTx/>
                <a:latin typeface="Calibri" pitchFamily="34" charset="0"/>
                <a:ea typeface="Cambria" pitchFamily="18" charset="0"/>
                <a:cs typeface="ＭＳ Ｐゴシック" charset="-128"/>
              </a:rPr>
              <a:t>NWS ID: COAU1</a:t>
            </a:r>
            <a:r>
              <a:rPr lang="en-US" sz="2200" u="sng" kern="0" dirty="0" smtClean="0">
                <a:latin typeface="Calibri" pitchFamily="34" charset="0"/>
                <a:ea typeface="Cambria" pitchFamily="18" charset="0"/>
                <a:cs typeface="ＭＳ Ｐゴシック" charset="-128"/>
              </a:rPr>
              <a:t>/</a:t>
            </a:r>
            <a:r>
              <a:rPr kumimoji="0" lang="en-US" sz="2200" b="0" i="0" u="sng" strike="noStrike" kern="0" cap="none" spc="0" normalizeH="0" baseline="0" noProof="0" dirty="0" smtClean="0">
                <a:ln>
                  <a:noFill/>
                </a:ln>
                <a:solidFill>
                  <a:schemeClr val="tx1"/>
                </a:solidFill>
                <a:effectLst/>
                <a:uLnTx/>
                <a:uFillTx/>
                <a:latin typeface="Calibri" pitchFamily="34" charset="0"/>
                <a:ea typeface="Cambria" pitchFamily="18" charset="0"/>
                <a:cs typeface="ＭＳ Ｐゴシック" charset="-128"/>
              </a:rPr>
              <a:t>USGS ID</a:t>
            </a:r>
            <a:r>
              <a:rPr lang="en-US" sz="2200" u="sng" kern="0" dirty="0" smtClean="0">
                <a:latin typeface="Calibri" pitchFamily="34" charset="0"/>
                <a:ea typeface="Cambria" pitchFamily="18" charset="0"/>
                <a:cs typeface="ＭＳ Ｐゴシック" charset="-128"/>
              </a:rPr>
              <a:t>: 10242000</a:t>
            </a:r>
            <a:endParaRPr kumimoji="0" lang="en-US" sz="2200" b="0" i="0" u="sng" strike="noStrike" kern="0" cap="none" spc="0" normalizeH="0" baseline="0" noProof="0" dirty="0" smtClean="0">
              <a:ln>
                <a:noFill/>
              </a:ln>
              <a:solidFill>
                <a:schemeClr val="tx1"/>
              </a:solidFill>
              <a:effectLst/>
              <a:uLnTx/>
              <a:uFillTx/>
              <a:latin typeface="Calibri" pitchFamily="34" charset="0"/>
              <a:ea typeface="Cambria" pitchFamily="18" charset="0"/>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0" i="0" u="sng"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grpSp>
        <p:nvGrpSpPr>
          <p:cNvPr id="24" name="Group 23"/>
          <p:cNvGrpSpPr/>
          <p:nvPr/>
        </p:nvGrpSpPr>
        <p:grpSpPr>
          <a:xfrm>
            <a:off x="1219200" y="1414046"/>
            <a:ext cx="3886200" cy="2167354"/>
            <a:chOff x="2438400" y="1710560"/>
            <a:chExt cx="3587078" cy="1870840"/>
          </a:xfrm>
        </p:grpSpPr>
        <p:pic>
          <p:nvPicPr>
            <p:cNvPr id="3075" name="Picture 3" descr="\\10.1.1.20\smb\misc\coau1_before_wechng.png"/>
            <p:cNvPicPr>
              <a:picLocks noChangeAspect="1" noChangeArrowheads="1"/>
            </p:cNvPicPr>
            <p:nvPr/>
          </p:nvPicPr>
          <p:blipFill>
            <a:blip r:embed="rId2" cstate="print"/>
            <a:srcRect t="40167" r="11180"/>
            <a:stretch>
              <a:fillRect/>
            </a:stretch>
          </p:blipFill>
          <p:spPr bwMode="auto">
            <a:xfrm>
              <a:off x="2438400" y="2236230"/>
              <a:ext cx="3587078" cy="1345170"/>
            </a:xfrm>
            <a:prstGeom prst="rect">
              <a:avLst/>
            </a:prstGeom>
            <a:noFill/>
          </p:spPr>
        </p:pic>
        <p:sp>
          <p:nvSpPr>
            <p:cNvPr id="19" name="TextBox 18"/>
            <p:cNvSpPr txBox="1"/>
            <p:nvPr/>
          </p:nvSpPr>
          <p:spPr bwMode="auto">
            <a:xfrm>
              <a:off x="2438400" y="1710560"/>
              <a:ext cx="3048000" cy="29223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b="1" dirty="0" smtClean="0">
                  <a:latin typeface="Calibri"/>
                  <a:ea typeface="Cambria"/>
                  <a:cs typeface="Times New Roman"/>
                </a:rPr>
                <a:t>Before</a:t>
              </a:r>
              <a:r>
                <a:rPr lang="en-US" sz="1600" dirty="0" smtClean="0">
                  <a:latin typeface="Calibri"/>
                  <a:ea typeface="Cambria"/>
                  <a:cs typeface="Times New Roman"/>
                </a:rPr>
                <a:t> small SWE adjustment:</a:t>
              </a:r>
              <a:endParaRPr lang="en-US" sz="1600" dirty="0" smtClean="0">
                <a:solidFill>
                  <a:schemeClr val="tx1"/>
                </a:solidFill>
                <a:latin typeface="Calibri"/>
                <a:ea typeface="Cambria"/>
                <a:cs typeface="Times New Roman"/>
              </a:endParaRPr>
            </a:p>
          </p:txBody>
        </p:sp>
      </p:grpSp>
      <p:grpSp>
        <p:nvGrpSpPr>
          <p:cNvPr id="29" name="Group 28"/>
          <p:cNvGrpSpPr/>
          <p:nvPr/>
        </p:nvGrpSpPr>
        <p:grpSpPr>
          <a:xfrm>
            <a:off x="5029199" y="1414047"/>
            <a:ext cx="4114800" cy="2167352"/>
            <a:chOff x="2368685" y="4067794"/>
            <a:chExt cx="3764593" cy="1875806"/>
          </a:xfrm>
        </p:grpSpPr>
        <p:pic>
          <p:nvPicPr>
            <p:cNvPr id="3077" name="Picture 5" descr="\\10.1.1.20\smb\misc\coa_after_wechng.png"/>
            <p:cNvPicPr>
              <a:picLocks noChangeAspect="1" noChangeArrowheads="1"/>
            </p:cNvPicPr>
            <p:nvPr/>
          </p:nvPicPr>
          <p:blipFill>
            <a:blip r:embed="rId3" cstate="print"/>
            <a:srcRect t="40167" r="11180"/>
            <a:stretch>
              <a:fillRect/>
            </a:stretch>
          </p:blipFill>
          <p:spPr bwMode="auto">
            <a:xfrm>
              <a:off x="2438400" y="4558020"/>
              <a:ext cx="3694878" cy="1385580"/>
            </a:xfrm>
            <a:prstGeom prst="rect">
              <a:avLst/>
            </a:prstGeom>
            <a:noFill/>
          </p:spPr>
        </p:pic>
        <p:sp>
          <p:nvSpPr>
            <p:cNvPr id="20" name="TextBox 19"/>
            <p:cNvSpPr txBox="1"/>
            <p:nvPr/>
          </p:nvSpPr>
          <p:spPr bwMode="auto">
            <a:xfrm>
              <a:off x="2368685" y="4067794"/>
              <a:ext cx="2667000" cy="293013"/>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b="1" dirty="0" smtClean="0">
                  <a:latin typeface="Calibri"/>
                  <a:ea typeface="Cambria"/>
                  <a:cs typeface="Times New Roman"/>
                </a:rPr>
                <a:t>After </a:t>
              </a:r>
              <a:r>
                <a:rPr lang="en-US" sz="1600" dirty="0" smtClean="0">
                  <a:latin typeface="Calibri"/>
                  <a:ea typeface="Cambria"/>
                  <a:cs typeface="Times New Roman"/>
                </a:rPr>
                <a:t>small SWE addition:</a:t>
              </a:r>
              <a:endParaRPr lang="en-US" sz="1600" dirty="0" smtClean="0">
                <a:solidFill>
                  <a:schemeClr val="tx1"/>
                </a:solidFill>
                <a:latin typeface="Calibri"/>
                <a:ea typeface="Cambria"/>
                <a:cs typeface="Times New Roman"/>
              </a:endParaRPr>
            </a:p>
          </p:txBody>
        </p:sp>
      </p:grpSp>
      <p:grpSp>
        <p:nvGrpSpPr>
          <p:cNvPr id="23" name="Group 22"/>
          <p:cNvGrpSpPr/>
          <p:nvPr/>
        </p:nvGrpSpPr>
        <p:grpSpPr>
          <a:xfrm>
            <a:off x="1981200" y="3962400"/>
            <a:ext cx="2667000" cy="2045732"/>
            <a:chOff x="6400800" y="1066800"/>
            <a:chExt cx="2667000" cy="2045732"/>
          </a:xfrm>
        </p:grpSpPr>
        <p:pic>
          <p:nvPicPr>
            <p:cNvPr id="3076" name="Picture 4" descr="\\10.1.1.20\smb\misc\coa_scag_05-12-2013_12_00_00.png"/>
            <p:cNvPicPr>
              <a:picLocks noChangeAspect="1" noChangeArrowheads="1"/>
            </p:cNvPicPr>
            <p:nvPr/>
          </p:nvPicPr>
          <p:blipFill>
            <a:blip r:embed="rId4" cstate="print"/>
            <a:srcRect/>
            <a:stretch>
              <a:fillRect/>
            </a:stretch>
          </p:blipFill>
          <p:spPr bwMode="auto">
            <a:xfrm>
              <a:off x="6400800" y="1066800"/>
              <a:ext cx="2336655" cy="1685180"/>
            </a:xfrm>
            <a:prstGeom prst="rect">
              <a:avLst/>
            </a:prstGeom>
            <a:noFill/>
          </p:spPr>
        </p:pic>
        <p:sp>
          <p:nvSpPr>
            <p:cNvPr id="21" name="TextBox 20"/>
            <p:cNvSpPr txBox="1"/>
            <p:nvPr/>
          </p:nvSpPr>
          <p:spPr bwMode="auto">
            <a:xfrm>
              <a:off x="6477000" y="2743200"/>
              <a:ext cx="2590800" cy="369332"/>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dirty="0" smtClean="0">
                  <a:latin typeface="Calibri"/>
                  <a:ea typeface="Cambria"/>
                  <a:cs typeface="Times New Roman"/>
                </a:rPr>
                <a:t>MODSCAG Snow Cover</a:t>
              </a:r>
              <a:endParaRPr lang="en-US" sz="1800" dirty="0" smtClean="0">
                <a:solidFill>
                  <a:schemeClr val="tx1"/>
                </a:solidFill>
                <a:latin typeface="Calibri"/>
                <a:ea typeface="Cambria"/>
                <a:cs typeface="Times New Roman"/>
              </a:endParaRPr>
            </a:p>
          </p:txBody>
        </p:sp>
      </p:grpSp>
      <p:grpSp>
        <p:nvGrpSpPr>
          <p:cNvPr id="28" name="Group 27"/>
          <p:cNvGrpSpPr/>
          <p:nvPr/>
        </p:nvGrpSpPr>
        <p:grpSpPr>
          <a:xfrm>
            <a:off x="5410200" y="3657600"/>
            <a:ext cx="2895600" cy="2971800"/>
            <a:chOff x="6019800" y="3352800"/>
            <a:chExt cx="2613552" cy="2667000"/>
          </a:xfrm>
        </p:grpSpPr>
        <p:pic>
          <p:nvPicPr>
            <p:cNvPr id="18" name="Picture 8" descr="http://www.cbrfc.noaa.gov/verification/dly_ops/recent/COAU1_flow_fcsts.recent.png"/>
            <p:cNvPicPr>
              <a:picLocks noChangeAspect="1" noChangeArrowheads="1"/>
            </p:cNvPicPr>
            <p:nvPr/>
          </p:nvPicPr>
          <p:blipFill>
            <a:blip r:embed="rId5" cstate="print"/>
            <a:srcRect t="11520" r="34800" b="8640"/>
            <a:stretch>
              <a:fillRect/>
            </a:stretch>
          </p:blipFill>
          <p:spPr bwMode="auto">
            <a:xfrm>
              <a:off x="6019800" y="3352800"/>
              <a:ext cx="2613552" cy="2667000"/>
            </a:xfrm>
            <a:prstGeom prst="rect">
              <a:avLst/>
            </a:prstGeom>
            <a:noFill/>
          </p:spPr>
        </p:pic>
        <p:sp>
          <p:nvSpPr>
            <p:cNvPr id="27" name="Rectangle 26"/>
            <p:cNvSpPr/>
            <p:nvPr/>
          </p:nvSpPr>
          <p:spPr>
            <a:xfrm>
              <a:off x="6400799" y="3352800"/>
              <a:ext cx="2232552" cy="2461846"/>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1" name="Straight Arrow Connector 30"/>
          <p:cNvCxnSpPr/>
          <p:nvPr/>
        </p:nvCxnSpPr>
        <p:spPr>
          <a:xfrm>
            <a:off x="3505200" y="2514600"/>
            <a:ext cx="3429000" cy="2743200"/>
          </a:xfrm>
          <a:prstGeom prst="straightConnector1">
            <a:avLst/>
          </a:prstGeom>
          <a:ln w="508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7696200" y="2819400"/>
            <a:ext cx="76200" cy="2057400"/>
          </a:xfrm>
          <a:prstGeom prst="straightConnector1">
            <a:avLst/>
          </a:prstGeom>
          <a:ln w="508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019800" y="6018212"/>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bwMode="auto">
          <a:xfrm>
            <a:off x="6491098" y="5791200"/>
            <a:ext cx="1738502" cy="369332"/>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Observed Q (</a:t>
            </a:r>
            <a:r>
              <a:rPr lang="en-US" dirty="0" smtClean="0">
                <a:latin typeface="Calibri"/>
                <a:ea typeface="Cambria"/>
                <a:cs typeface="Times New Roman"/>
              </a:rPr>
              <a:t>cfs)</a:t>
            </a:r>
            <a:endParaRPr lang="en-US" sz="1800" dirty="0" smtClean="0">
              <a:solidFill>
                <a:schemeClr val="tx1"/>
              </a:solidFill>
              <a:latin typeface="Calibri"/>
              <a:ea typeface="Cambria"/>
              <a:cs typeface="Times New Roman"/>
            </a:endParaRPr>
          </a:p>
        </p:txBody>
      </p:sp>
      <p:sp>
        <p:nvSpPr>
          <p:cNvPr id="3" name="TextBox 2"/>
          <p:cNvSpPr txBox="1"/>
          <p:nvPr/>
        </p:nvSpPr>
        <p:spPr bwMode="auto">
          <a:xfrm>
            <a:off x="4343400" y="2011978"/>
            <a:ext cx="1326004" cy="338554"/>
          </a:xfrm>
          <a:prstGeom prst="rect">
            <a:avLst/>
          </a:prstGeom>
          <a:solidFill>
            <a:schemeClr val="bg1"/>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rgbClr val="FF0000"/>
                </a:solidFill>
                <a:latin typeface="Calibri"/>
                <a:ea typeface="Cambria"/>
                <a:cs typeface="Times New Roman"/>
              </a:rPr>
              <a:t>Recent Obs Q</a:t>
            </a:r>
          </a:p>
        </p:txBody>
      </p:sp>
      <p:sp>
        <p:nvSpPr>
          <p:cNvPr id="25" name="TextBox 24"/>
          <p:cNvSpPr txBox="1"/>
          <p:nvPr/>
        </p:nvSpPr>
        <p:spPr bwMode="auto">
          <a:xfrm>
            <a:off x="4343400" y="2328446"/>
            <a:ext cx="1447800" cy="338554"/>
          </a:xfrm>
          <a:prstGeom prst="rect">
            <a:avLst/>
          </a:prstGeom>
          <a:solidFill>
            <a:srgbClr val="FFFFFF"/>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dirty="0" smtClean="0">
                <a:solidFill>
                  <a:schemeClr val="tx2"/>
                </a:solidFill>
                <a:latin typeface="Calibri"/>
                <a:ea typeface="Cambria"/>
                <a:cs typeface="Times New Roman"/>
              </a:rPr>
              <a:t>Model Sim Q</a:t>
            </a:r>
          </a:p>
        </p:txBody>
      </p:sp>
      <p:sp>
        <p:nvSpPr>
          <p:cNvPr id="26" name="TextBox 25"/>
          <p:cNvSpPr txBox="1"/>
          <p:nvPr/>
        </p:nvSpPr>
        <p:spPr bwMode="auto">
          <a:xfrm>
            <a:off x="4343400" y="2633246"/>
            <a:ext cx="1326305" cy="338554"/>
          </a:xfrm>
          <a:prstGeom prst="rect">
            <a:avLst/>
          </a:prstGeom>
          <a:solidFill>
            <a:srgbClr val="FFFFFF"/>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chemeClr val="accent5"/>
                </a:solidFill>
                <a:latin typeface="Calibri"/>
                <a:ea typeface="Cambria"/>
                <a:cs typeface="Times New Roman"/>
              </a:rPr>
              <a:t>Official Fcst Q</a:t>
            </a:r>
          </a:p>
        </p:txBody>
      </p:sp>
      <p:cxnSp>
        <p:nvCxnSpPr>
          <p:cNvPr id="9" name="Straight Arrow Connector 8"/>
          <p:cNvCxnSpPr/>
          <p:nvPr/>
        </p:nvCxnSpPr>
        <p:spPr>
          <a:xfrm flipH="1">
            <a:off x="1981200" y="1981199"/>
            <a:ext cx="12192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276600" y="1981200"/>
            <a:ext cx="106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bwMode="auto">
          <a:xfrm>
            <a:off x="2782830" y="1676400"/>
            <a:ext cx="493770"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Past</a:t>
            </a:r>
            <a:endParaRPr lang="en-US" sz="1400" dirty="0" smtClean="0">
              <a:solidFill>
                <a:schemeClr val="tx1"/>
              </a:solidFill>
              <a:latin typeface="Calibri"/>
              <a:ea typeface="Cambria"/>
              <a:cs typeface="Times New Roman"/>
            </a:endParaRPr>
          </a:p>
        </p:txBody>
      </p:sp>
      <p:sp>
        <p:nvSpPr>
          <p:cNvPr id="44" name="TextBox 43"/>
          <p:cNvSpPr txBox="1"/>
          <p:nvPr/>
        </p:nvSpPr>
        <p:spPr bwMode="auto">
          <a:xfrm>
            <a:off x="3240030" y="1676400"/>
            <a:ext cx="671979"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Future</a:t>
            </a:r>
            <a:endParaRPr lang="en-US" sz="1400" dirty="0" smtClean="0">
              <a:solidFill>
                <a:schemeClr val="tx1"/>
              </a:solidFill>
              <a:latin typeface="Calibri"/>
              <a:ea typeface="Cambria"/>
              <a:cs typeface="Times New Roman"/>
            </a:endParaRPr>
          </a:p>
        </p:txBody>
      </p:sp>
      <p:cxnSp>
        <p:nvCxnSpPr>
          <p:cNvPr id="45" name="Straight Arrow Connector 44"/>
          <p:cNvCxnSpPr/>
          <p:nvPr/>
        </p:nvCxnSpPr>
        <p:spPr>
          <a:xfrm flipH="1">
            <a:off x="5943600" y="1981199"/>
            <a:ext cx="12192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239000" y="1981200"/>
            <a:ext cx="106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bwMode="auto">
          <a:xfrm>
            <a:off x="6745230" y="1676400"/>
            <a:ext cx="493770"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Past</a:t>
            </a:r>
            <a:endParaRPr lang="en-US" sz="1400" dirty="0" smtClean="0">
              <a:solidFill>
                <a:schemeClr val="tx1"/>
              </a:solidFill>
              <a:latin typeface="Calibri"/>
              <a:ea typeface="Cambria"/>
              <a:cs typeface="Times New Roman"/>
            </a:endParaRPr>
          </a:p>
        </p:txBody>
      </p:sp>
      <p:sp>
        <p:nvSpPr>
          <p:cNvPr id="48" name="TextBox 47"/>
          <p:cNvSpPr txBox="1"/>
          <p:nvPr/>
        </p:nvSpPr>
        <p:spPr bwMode="auto">
          <a:xfrm>
            <a:off x="7202430" y="1676400"/>
            <a:ext cx="671979"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Future</a:t>
            </a:r>
            <a:endParaRPr lang="en-US" sz="1400" dirty="0" smtClean="0">
              <a:solidFill>
                <a:schemeClr val="tx1"/>
              </a:solidFill>
              <a:latin typeface="Calibri"/>
              <a:ea typeface="Cambria"/>
              <a:cs typeface="Times New Roman"/>
            </a:endParaRPr>
          </a:p>
        </p:txBody>
      </p:sp>
      <p:pic>
        <p:nvPicPr>
          <p:cNvPr id="34" name="Picture 33"/>
          <p:cNvPicPr>
            <a:picLocks noChangeAspect="1"/>
          </p:cNvPicPr>
          <p:nvPr/>
        </p:nvPicPr>
        <p:blipFill>
          <a:blip r:embed="rId6" cstate="print"/>
          <a:stretch>
            <a:fillRect/>
          </a:stretch>
        </p:blipFill>
        <p:spPr>
          <a:xfrm>
            <a:off x="8305800" y="0"/>
            <a:ext cx="838200" cy="838200"/>
          </a:xfrm>
          <a:prstGeom prst="rect">
            <a:avLst/>
          </a:prstGeom>
        </p:spPr>
      </p:pic>
      <p:sp>
        <p:nvSpPr>
          <p:cNvPr id="36" name="TextBox 35"/>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detrended.1-01.png"/>
          <p:cNvPicPr>
            <a:picLocks noChangeAspect="1"/>
          </p:cNvPicPr>
          <p:nvPr/>
        </p:nvPicPr>
        <p:blipFill>
          <a:blip r:embed="rId2" cstate="print"/>
          <a:srcRect l="50121" r="5811"/>
          <a:stretch>
            <a:fillRect/>
          </a:stretch>
        </p:blipFill>
        <p:spPr>
          <a:xfrm>
            <a:off x="6096000" y="1953134"/>
            <a:ext cx="2955006" cy="4066666"/>
          </a:xfrm>
          <a:prstGeom prst="rect">
            <a:avLst/>
          </a:prstGeom>
        </p:spPr>
      </p:pic>
      <p:sp>
        <p:nvSpPr>
          <p:cNvPr id="4" name="Slide Number Placeholder 3"/>
          <p:cNvSpPr>
            <a:spLocks noGrp="1"/>
          </p:cNvSpPr>
          <p:nvPr>
            <p:ph type="sldNum" sz="quarter" idx="12"/>
          </p:nvPr>
        </p:nvSpPr>
        <p:spPr/>
        <p:txBody>
          <a:bodyPr/>
          <a:lstStyle/>
          <a:p>
            <a:fld id="{08BFD31D-E62F-4BE1-B253-B23E143140EB}" type="slidenum">
              <a:rPr lang="en-US" smtClean="0"/>
              <a:pPr/>
              <a:t>18</a:t>
            </a:fld>
            <a:endParaRPr lang="en-US" dirty="0"/>
          </a:p>
        </p:txBody>
      </p:sp>
      <p:sp>
        <p:nvSpPr>
          <p:cNvPr id="7" name="TextBox 6"/>
          <p:cNvSpPr txBox="1"/>
          <p:nvPr/>
        </p:nvSpPr>
        <p:spPr bwMode="auto">
          <a:xfrm>
            <a:off x="4343400" y="457200"/>
            <a:ext cx="184666" cy="369332"/>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endParaRPr lang="en-US" sz="1800" dirty="0" smtClean="0">
              <a:solidFill>
                <a:schemeClr val="tx1"/>
              </a:solidFill>
              <a:latin typeface="Calibri"/>
              <a:ea typeface="Cambria"/>
              <a:cs typeface="Times New Roman"/>
            </a:endParaRPr>
          </a:p>
        </p:txBody>
      </p:sp>
      <p:sp>
        <p:nvSpPr>
          <p:cNvPr id="8" name="Title 1"/>
          <p:cNvSpPr txBox="1">
            <a:spLocks/>
          </p:cNvSpPr>
          <p:nvPr/>
        </p:nvSpPr>
        <p:spPr bwMode="auto">
          <a:xfrm>
            <a:off x="457200" y="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buClrTx/>
              <a:buSzTx/>
              <a:buFontTx/>
              <a:buNone/>
              <a:tabLst/>
              <a:defRPr/>
            </a:pPr>
            <a:r>
              <a:rPr kumimoji="0" lang="en-US" sz="3000" b="0" i="0" u="none" strike="noStrike" kern="0" cap="none" spc="0" normalizeH="0" noProof="0" dirty="0" smtClean="0">
                <a:ln>
                  <a:noFill/>
                </a:ln>
                <a:solidFill>
                  <a:srgbClr val="8C0000"/>
                </a:solidFill>
                <a:effectLst/>
                <a:uLnTx/>
                <a:uFillTx/>
                <a:latin typeface="+mj-lt"/>
                <a:ea typeface="ＭＳ Ｐゴシック" charset="-128"/>
                <a:cs typeface="ＭＳ Ｐゴシック" charset="-128"/>
              </a:rPr>
              <a:t>MODDRFS and CBRFC Q Error Patterns</a:t>
            </a:r>
            <a:endParaRPr kumimoji="0" lang="en-US" sz="3000" b="0" i="0" u="none" strike="noStrike" kern="0" cap="none" spc="0" normalizeH="0" baseline="0" noProof="0" dirty="0" smtClean="0">
              <a:ln>
                <a:noFill/>
              </a:ln>
              <a:solidFill>
                <a:srgbClr val="8C0000"/>
              </a:solidFill>
              <a:effectLst/>
              <a:uLnTx/>
              <a:uFillTx/>
              <a:latin typeface="+mj-lt"/>
              <a:ea typeface="ＭＳ Ｐゴシック" charset="-128"/>
              <a:cs typeface="ＭＳ Ｐゴシック" charset="-128"/>
            </a:endParaRPr>
          </a:p>
        </p:txBody>
      </p:sp>
      <p:sp>
        <p:nvSpPr>
          <p:cNvPr id="10" name="Rectangle 9"/>
          <p:cNvSpPr/>
          <p:nvPr/>
        </p:nvSpPr>
        <p:spPr>
          <a:xfrm>
            <a:off x="1295400" y="990600"/>
            <a:ext cx="7391400" cy="2215991"/>
          </a:xfrm>
          <a:prstGeom prst="rect">
            <a:avLst/>
          </a:prstGeom>
        </p:spPr>
        <p:txBody>
          <a:bodyPr wrap="square">
            <a:spAutoFit/>
          </a:bodyPr>
          <a:lstStyle/>
          <a:p>
            <a:r>
              <a:rPr lang="en-US" sz="2400" dirty="0" smtClean="0">
                <a:latin typeface="Calibri"/>
                <a:ea typeface="Cambria"/>
                <a:cs typeface="Times New Roman"/>
              </a:rPr>
              <a:t>Dust in the snowpack primarily impacts timing of snowmelt (and timing of subsequent snowmelt-driven streamflow peaks)</a:t>
            </a:r>
          </a:p>
          <a:p>
            <a:endParaRPr lang="en-US" sz="2400" dirty="0" smtClean="0">
              <a:latin typeface="Calibri"/>
              <a:ea typeface="Cambria"/>
              <a:cs typeface="Times New Roman"/>
            </a:endParaRPr>
          </a:p>
          <a:p>
            <a:endParaRPr lang="en-US" sz="2400" dirty="0" smtClean="0">
              <a:latin typeface="Calibri"/>
              <a:ea typeface="Cambria"/>
              <a:cs typeface="Times New Roman"/>
            </a:endParaRPr>
          </a:p>
          <a:p>
            <a:endParaRPr lang="en-US" sz="1600" dirty="0" smtClean="0">
              <a:latin typeface="Calibri"/>
              <a:ea typeface="Cambria"/>
              <a:cs typeface="Times New Roman"/>
            </a:endParaRPr>
          </a:p>
        </p:txBody>
      </p:sp>
      <p:sp>
        <p:nvSpPr>
          <p:cNvPr id="12" name="TextBox 11"/>
          <p:cNvSpPr txBox="1"/>
          <p:nvPr/>
        </p:nvSpPr>
        <p:spPr bwMode="auto">
          <a:xfrm>
            <a:off x="1219200" y="5715000"/>
            <a:ext cx="7810500" cy="630942"/>
          </a:xfrm>
          <a:prstGeom prst="rect">
            <a:avLst/>
          </a:prstGeom>
          <a:noFill/>
          <a:ln w="9525">
            <a:noFill/>
            <a:miter lim="800000"/>
            <a:headEnd/>
            <a:tailEnd/>
          </a:ln>
        </p:spPr>
        <p:txBody>
          <a:bodyPr wrap="square" rtlCol="0">
            <a:prstTxWarp prst="textNoShape">
              <a:avLst/>
            </a:prstTxWarp>
            <a:spAutoFit/>
          </a:bodyPr>
          <a:lstStyle/>
          <a:p>
            <a:pPr>
              <a:spcAft>
                <a:spcPts val="600"/>
              </a:spcAft>
              <a:buSzPct val="90000"/>
            </a:pPr>
            <a:r>
              <a:rPr lang="en-US" sz="1000" b="1" dirty="0" smtClean="0"/>
              <a:t>REFERENCE:</a:t>
            </a:r>
          </a:p>
          <a:p>
            <a:pPr>
              <a:buSzPct val="90000"/>
            </a:pPr>
            <a:r>
              <a:rPr lang="en-US" sz="1000" dirty="0" smtClean="0"/>
              <a:t>Bryant, A. C., T. H. Painter, J. S. Deems, and S. M. Bender (2013), Impact of dust radiative forcing in snow on accuracy of operational runoff prediction in the Upper Colorado River Basin, Geophys. Res. Lett., 40, 3945–3949, doi:10.1002/grl.50773.</a:t>
            </a:r>
            <a:endParaRPr lang="en-US" sz="1000" dirty="0" smtClean="0">
              <a:solidFill>
                <a:schemeClr val="tx1"/>
              </a:solidFill>
              <a:latin typeface="Calibri"/>
              <a:ea typeface="Cambria"/>
              <a:cs typeface="Times New Roman"/>
            </a:endParaRPr>
          </a:p>
        </p:txBody>
      </p:sp>
      <p:sp>
        <p:nvSpPr>
          <p:cNvPr id="15" name="TextBox 14"/>
          <p:cNvSpPr txBox="1"/>
          <p:nvPr/>
        </p:nvSpPr>
        <p:spPr bwMode="auto">
          <a:xfrm>
            <a:off x="1295400" y="2351544"/>
            <a:ext cx="4597400" cy="2677656"/>
          </a:xfrm>
          <a:prstGeom prst="rect">
            <a:avLst/>
          </a:prstGeom>
          <a:noFill/>
          <a:ln w="9525">
            <a:noFill/>
            <a:miter lim="800000"/>
            <a:headEnd/>
            <a:tailEnd/>
          </a:ln>
        </p:spPr>
        <p:txBody>
          <a:bodyPr wrap="square" rtlCol="0">
            <a:prstTxWarp prst="textNoShape">
              <a:avLst/>
            </a:prstTxWarp>
            <a:spAutoFit/>
          </a:bodyPr>
          <a:lstStyle/>
          <a:p>
            <a:r>
              <a:rPr lang="en-US" sz="2400" dirty="0" smtClean="0">
                <a:latin typeface="Calibri"/>
                <a:ea typeface="Cambria"/>
                <a:cs typeface="Times New Roman"/>
              </a:rPr>
              <a:t>Analysis shows that a dustier than average snowpack results in center of mass that is observed </a:t>
            </a:r>
            <a:r>
              <a:rPr lang="en-US" sz="2400" i="1" dirty="0" smtClean="0">
                <a:latin typeface="Calibri"/>
                <a:ea typeface="Cambria"/>
                <a:cs typeface="Times New Roman"/>
              </a:rPr>
              <a:t>earlier</a:t>
            </a:r>
            <a:r>
              <a:rPr lang="en-US" sz="2400" dirty="0" smtClean="0">
                <a:latin typeface="Calibri"/>
                <a:ea typeface="Cambria"/>
                <a:cs typeface="Times New Roman"/>
              </a:rPr>
              <a:t> than predicted (esp. SW CO)</a:t>
            </a:r>
          </a:p>
          <a:p>
            <a:endParaRPr lang="en-US" sz="2400" dirty="0" smtClean="0">
              <a:latin typeface="Calibri"/>
              <a:ea typeface="Cambria"/>
              <a:cs typeface="Times New Roman"/>
            </a:endParaRPr>
          </a:p>
          <a:p>
            <a:r>
              <a:rPr lang="en-US" sz="2400" dirty="0" smtClean="0">
                <a:latin typeface="Calibri"/>
                <a:ea typeface="Cambria"/>
                <a:cs typeface="Times New Roman"/>
              </a:rPr>
              <a:t>Very dusty years coincide with larger streamflow prediction errors</a:t>
            </a:r>
            <a:endParaRPr lang="en-US" sz="1600" dirty="0" smtClean="0">
              <a:latin typeface="Calibri"/>
              <a:ea typeface="Cambria"/>
              <a:cs typeface="Times New Roman"/>
            </a:endParaRPr>
          </a:p>
        </p:txBody>
      </p:sp>
      <p:cxnSp>
        <p:nvCxnSpPr>
          <p:cNvPr id="3" name="Straight Arrow Connector 2"/>
          <p:cNvCxnSpPr/>
          <p:nvPr/>
        </p:nvCxnSpPr>
        <p:spPr>
          <a:xfrm>
            <a:off x="7848600" y="4876800"/>
            <a:ext cx="914400"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705600" y="3733800"/>
            <a:ext cx="0" cy="129540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cstate="print"/>
          <a:stretch>
            <a:fillRect/>
          </a:stretch>
        </p:blipFill>
        <p:spPr>
          <a:xfrm>
            <a:off x="8305800" y="0"/>
            <a:ext cx="838200" cy="838200"/>
          </a:xfrm>
          <a:prstGeom prst="rect">
            <a:avLst/>
          </a:prstGeom>
        </p:spPr>
      </p:pic>
      <p:sp>
        <p:nvSpPr>
          <p:cNvPr id="16" name="TextBox 15"/>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 MODSCAG fSCA Products</a:t>
            </a:r>
            <a:endParaRPr lang="en-US" sz="32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19</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7" name="TextBox 6"/>
          <p:cNvSpPr txBox="1"/>
          <p:nvPr/>
        </p:nvSpPr>
        <p:spPr bwMode="auto">
          <a:xfrm>
            <a:off x="1295400" y="990600"/>
            <a:ext cx="7543800" cy="5632310"/>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400" u="sng" dirty="0" smtClean="0">
                <a:solidFill>
                  <a:schemeClr val="tx1"/>
                </a:solidFill>
                <a:latin typeface="Calibri"/>
                <a:ea typeface="Cambria"/>
                <a:cs typeface="Times New Roman"/>
              </a:rPr>
              <a:t>“</a:t>
            </a:r>
            <a:r>
              <a:rPr lang="en-US" sz="2400" u="sng" dirty="0" smtClean="0">
                <a:latin typeface="Calibri"/>
                <a:ea typeface="Cambria"/>
                <a:cs typeface="Times New Roman"/>
              </a:rPr>
              <a:t>Viewable” MODSCAG fSCA</a:t>
            </a:r>
            <a:endParaRPr lang="en-US" sz="2400" dirty="0" smtClean="0">
              <a:latin typeface="Calibri"/>
              <a:ea typeface="Cambria"/>
              <a:cs typeface="Times New Roman"/>
            </a:endParaRPr>
          </a:p>
          <a:p>
            <a:pPr marL="0" marR="0">
              <a:spcBef>
                <a:spcPts val="0"/>
              </a:spcBef>
              <a:spcAft>
                <a:spcPts val="0"/>
              </a:spcAft>
              <a:buFont typeface="Arial"/>
              <a:buChar char="•"/>
            </a:pPr>
            <a:r>
              <a:rPr lang="en-US" sz="2400" dirty="0" smtClean="0">
                <a:latin typeface="Calibri"/>
                <a:ea typeface="Cambria"/>
                <a:cs typeface="Times New Roman"/>
              </a:rPr>
              <a:t>  what the MODIS instrument “sees”</a:t>
            </a:r>
          </a:p>
          <a:p>
            <a:pPr marL="0" marR="0">
              <a:spcBef>
                <a:spcPts val="0"/>
              </a:spcBef>
              <a:spcAft>
                <a:spcPts val="0"/>
              </a:spcAft>
            </a:pPr>
            <a:r>
              <a:rPr lang="en-US" sz="2400" dirty="0" smtClean="0">
                <a:latin typeface="Calibri"/>
                <a:ea typeface="Cambria"/>
                <a:cs typeface="Times New Roman"/>
              </a:rPr>
              <a:t>    </a:t>
            </a:r>
            <a:r>
              <a:rPr lang="en-US" sz="2400" dirty="0" smtClean="0">
                <a:latin typeface="Calibri"/>
                <a:ea typeface="Cambria"/>
                <a:cs typeface="Times New Roman"/>
                <a:sym typeface="Wingdings"/>
              </a:rPr>
              <a:t> if trees are snow-free but a snowpack exists under </a:t>
            </a:r>
          </a:p>
          <a:p>
            <a:pPr marL="0" marR="0">
              <a:spcBef>
                <a:spcPts val="0"/>
              </a:spcBef>
              <a:spcAft>
                <a:spcPts val="0"/>
              </a:spcAft>
            </a:pPr>
            <a:r>
              <a:rPr lang="en-US" sz="2400" dirty="0" smtClean="0">
                <a:latin typeface="Calibri"/>
                <a:ea typeface="Cambria"/>
                <a:cs typeface="Times New Roman"/>
                <a:sym typeface="Wingdings"/>
              </a:rPr>
              <a:t>         them, MODIS will not observe that snowpack</a:t>
            </a:r>
            <a:endParaRPr lang="en-US" sz="2400" dirty="0" smtClean="0">
              <a:latin typeface="Calibri"/>
              <a:ea typeface="Cambria"/>
              <a:cs typeface="Times New Roman"/>
            </a:endParaRPr>
          </a:p>
          <a:p>
            <a:pPr marL="0" marR="0">
              <a:spcBef>
                <a:spcPts val="0"/>
              </a:spcBef>
              <a:spcAft>
                <a:spcPts val="0"/>
              </a:spcAft>
              <a:buFont typeface="Arial"/>
              <a:buChar char="•"/>
            </a:pPr>
            <a:r>
              <a:rPr lang="en-US" sz="2400" dirty="0" smtClean="0">
                <a:latin typeface="Calibri"/>
                <a:ea typeface="Cambria"/>
                <a:cs typeface="Times New Roman"/>
              </a:rPr>
              <a:t>  more accurate in a remote sensing aspect</a:t>
            </a:r>
          </a:p>
          <a:p>
            <a:pPr marL="0" marR="0">
              <a:spcBef>
                <a:spcPts val="0"/>
              </a:spcBef>
              <a:spcAft>
                <a:spcPts val="0"/>
              </a:spcAft>
              <a:buFont typeface="Arial"/>
              <a:buChar char="•"/>
            </a:pPr>
            <a:r>
              <a:rPr lang="en-US" sz="2400" dirty="0" smtClean="0">
                <a:latin typeface="Calibri"/>
                <a:ea typeface="Cambria"/>
                <a:cs typeface="Times New Roman"/>
              </a:rPr>
              <a:t>  MODSCAG fSCA product used by CBRFC during 2013 melt</a:t>
            </a:r>
          </a:p>
          <a:p>
            <a:pPr marL="0" marR="0">
              <a:spcBef>
                <a:spcPts val="0"/>
              </a:spcBef>
              <a:spcAft>
                <a:spcPts val="0"/>
              </a:spcAft>
              <a:buFont typeface="Arial"/>
              <a:buChar char="•"/>
            </a:pPr>
            <a:endParaRPr lang="en-US" sz="2400" dirty="0" smtClean="0">
              <a:solidFill>
                <a:schemeClr val="tx1"/>
              </a:solidFill>
              <a:latin typeface="Calibri"/>
              <a:ea typeface="Cambria"/>
              <a:cs typeface="Times New Roman"/>
            </a:endParaRPr>
          </a:p>
          <a:p>
            <a:pPr marL="0" marR="0">
              <a:spcBef>
                <a:spcPts val="0"/>
              </a:spcBef>
              <a:spcAft>
                <a:spcPts val="0"/>
              </a:spcAft>
            </a:pPr>
            <a:r>
              <a:rPr lang="en-US" sz="2400" u="sng" dirty="0" smtClean="0">
                <a:latin typeface="Calibri"/>
                <a:ea typeface="Cambria"/>
                <a:cs typeface="Times New Roman"/>
              </a:rPr>
              <a:t>“Canopy-adjusted” MODSCAG fSCA – new for 2014 melt</a:t>
            </a:r>
            <a:endParaRPr lang="en-US" sz="2400" dirty="0" smtClean="0">
              <a:latin typeface="Calibri"/>
              <a:ea typeface="Cambria"/>
              <a:cs typeface="Times New Roman"/>
            </a:endParaRPr>
          </a:p>
          <a:p>
            <a:pPr marL="0" marR="0">
              <a:spcBef>
                <a:spcPts val="0"/>
              </a:spcBef>
              <a:spcAft>
                <a:spcPts val="0"/>
              </a:spcAft>
              <a:buFont typeface="Arial"/>
              <a:buChar char="•"/>
            </a:pPr>
            <a:r>
              <a:rPr lang="en-US" sz="2400" dirty="0" smtClean="0">
                <a:latin typeface="Calibri"/>
                <a:ea typeface="Cambria"/>
                <a:cs typeface="Times New Roman"/>
              </a:rPr>
              <a:t>  In a nutshell: if MODSCAG algorithm detects snow </a:t>
            </a:r>
            <a:r>
              <a:rPr lang="en-US" sz="2400" i="1" dirty="0" smtClean="0">
                <a:latin typeface="Calibri"/>
                <a:ea typeface="Cambria"/>
                <a:cs typeface="Times New Roman"/>
              </a:rPr>
              <a:t>and</a:t>
            </a:r>
            <a:r>
              <a:rPr lang="en-US" sz="2400" dirty="0" smtClean="0">
                <a:latin typeface="Calibri"/>
                <a:ea typeface="Cambria"/>
                <a:cs typeface="Times New Roman"/>
              </a:rPr>
              <a:t> </a:t>
            </a:r>
          </a:p>
          <a:p>
            <a:pPr marL="0" marR="0">
              <a:spcBef>
                <a:spcPts val="0"/>
              </a:spcBef>
              <a:spcAft>
                <a:spcPts val="0"/>
              </a:spcAft>
            </a:pPr>
            <a:r>
              <a:rPr lang="en-US" sz="2400" dirty="0" smtClean="0">
                <a:latin typeface="Calibri"/>
                <a:ea typeface="Cambria"/>
                <a:cs typeface="Times New Roman"/>
              </a:rPr>
              <a:t>   green vegetation in the same pixel, the fSCA value is reset </a:t>
            </a:r>
          </a:p>
          <a:p>
            <a:pPr marL="0" marR="0">
              <a:spcBef>
                <a:spcPts val="0"/>
              </a:spcBef>
              <a:spcAft>
                <a:spcPts val="0"/>
              </a:spcAft>
            </a:pPr>
            <a:r>
              <a:rPr lang="en-US" sz="2400" dirty="0" smtClean="0">
                <a:latin typeface="Calibri"/>
                <a:ea typeface="Cambria"/>
                <a:cs typeface="Times New Roman"/>
              </a:rPr>
              <a:t>   to 100%</a:t>
            </a:r>
          </a:p>
          <a:p>
            <a:pPr marL="0" marR="0">
              <a:spcBef>
                <a:spcPts val="0"/>
              </a:spcBef>
              <a:spcAft>
                <a:spcPts val="0"/>
              </a:spcAft>
              <a:buFont typeface="Arial"/>
              <a:buChar char="•"/>
            </a:pPr>
            <a:r>
              <a:rPr lang="en-US" sz="2400" dirty="0" smtClean="0">
                <a:latin typeface="Calibri"/>
                <a:ea typeface="Cambria"/>
                <a:cs typeface="Times New Roman"/>
              </a:rPr>
              <a:t>  higher fSCA value than “viewable” MODSCAG fSCA</a:t>
            </a:r>
          </a:p>
          <a:p>
            <a:pPr marL="0" marR="0">
              <a:spcBef>
                <a:spcPts val="0"/>
              </a:spcBef>
              <a:spcAft>
                <a:spcPts val="0"/>
              </a:spcAft>
              <a:buFont typeface="Arial"/>
              <a:buChar char="•"/>
            </a:pPr>
            <a:r>
              <a:rPr lang="en-US" sz="2400" dirty="0" smtClean="0">
                <a:latin typeface="Calibri"/>
                <a:ea typeface="Cambria"/>
                <a:cs typeface="Times New Roman"/>
              </a:rPr>
              <a:t>  less accurate in a remote sensing sense but more </a:t>
            </a:r>
          </a:p>
          <a:p>
            <a:pPr marL="0" marR="0">
              <a:spcBef>
                <a:spcPts val="0"/>
              </a:spcBef>
              <a:spcAft>
                <a:spcPts val="0"/>
              </a:spcAft>
            </a:pPr>
            <a:r>
              <a:rPr lang="en-US" sz="2400" dirty="0" smtClean="0">
                <a:latin typeface="Calibri"/>
                <a:ea typeface="Cambria"/>
                <a:cs typeface="Times New Roman"/>
              </a:rPr>
              <a:t>   hydrologically useful</a:t>
            </a:r>
          </a:p>
          <a:p>
            <a:pPr marL="0" marR="0">
              <a:spcBef>
                <a:spcPts val="0"/>
              </a:spcBef>
              <a:spcAft>
                <a:spcPts val="0"/>
              </a:spcAft>
              <a:buFont typeface="Arial"/>
              <a:buChar char="•"/>
            </a:pPr>
            <a:r>
              <a:rPr lang="en-US" sz="2400" dirty="0" smtClean="0">
                <a:latin typeface="Calibri"/>
                <a:ea typeface="Cambria"/>
                <a:cs typeface="Times New Roman"/>
              </a:rPr>
              <a:t>  closer to SNOW17 values of snow cover extent</a:t>
            </a:r>
          </a:p>
        </p:txBody>
      </p:sp>
      <p:sp>
        <p:nvSpPr>
          <p:cNvPr id="9" name="TextBox 8"/>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 name="Group 14"/>
          <p:cNvGrpSpPr/>
          <p:nvPr/>
        </p:nvGrpSpPr>
        <p:grpSpPr>
          <a:xfrm>
            <a:off x="5410200" y="2514600"/>
            <a:ext cx="3710568" cy="2750895"/>
            <a:chOff x="5433432" y="3497505"/>
            <a:chExt cx="3710568" cy="2750895"/>
          </a:xfrm>
        </p:grpSpPr>
        <p:pic>
          <p:nvPicPr>
            <p:cNvPr id="26" name="Picture 25"/>
            <p:cNvPicPr>
              <a:picLocks noChangeAspect="1"/>
            </p:cNvPicPr>
            <p:nvPr/>
          </p:nvPicPr>
          <p:blipFill>
            <a:blip r:embed="rId2" cstate="print"/>
            <a:stretch>
              <a:fillRect/>
            </a:stretch>
          </p:blipFill>
          <p:spPr>
            <a:xfrm>
              <a:off x="5433432" y="3497505"/>
              <a:ext cx="3710568" cy="2514600"/>
            </a:xfrm>
            <a:prstGeom prst="rect">
              <a:avLst/>
            </a:prstGeom>
          </p:spPr>
        </p:pic>
        <p:sp>
          <p:nvSpPr>
            <p:cNvPr id="23" name="Oval 22"/>
            <p:cNvSpPr/>
            <p:nvPr/>
          </p:nvSpPr>
          <p:spPr>
            <a:xfrm>
              <a:off x="5867400" y="4335705"/>
              <a:ext cx="990600" cy="1197864"/>
            </a:xfrm>
            <a:prstGeom prst="ellipse">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bwMode="auto">
            <a:xfrm>
              <a:off x="5791200" y="5994484"/>
              <a:ext cx="3352800" cy="253916"/>
            </a:xfrm>
            <a:prstGeom prst="rect">
              <a:avLst/>
            </a:prstGeom>
            <a:noFill/>
            <a:ln w="9525">
              <a:noFill/>
              <a:miter lim="800000"/>
              <a:headEnd/>
              <a:tailEnd/>
            </a:ln>
          </p:spPr>
          <p:txBody>
            <a:bodyPr wrap="square" rtlCol="0">
              <a:prstTxWarp prst="textNoShape">
                <a:avLst/>
              </a:prstTxWarp>
              <a:spAutoFit/>
            </a:bodyPr>
            <a:lstStyle/>
            <a:p>
              <a:r>
                <a:rPr lang="en-US" sz="1050" dirty="0" smtClean="0"/>
                <a:t>National Weather Service River Forecast Centers</a:t>
              </a:r>
              <a:endParaRPr lang="en-US" sz="1050" dirty="0" smtClean="0">
                <a:solidFill>
                  <a:schemeClr val="tx1"/>
                </a:solidFill>
                <a:latin typeface="Calibri"/>
                <a:ea typeface="Cambria"/>
                <a:cs typeface="Times New Roman"/>
              </a:endParaRPr>
            </a:p>
          </p:txBody>
        </p:sp>
      </p:grpSp>
      <p:sp>
        <p:nvSpPr>
          <p:cNvPr id="2" name="Title 1"/>
          <p:cNvSpPr>
            <a:spLocks noGrp="1"/>
          </p:cNvSpPr>
          <p:nvPr>
            <p:ph type="title"/>
          </p:nvPr>
        </p:nvSpPr>
        <p:spPr/>
        <p:txBody>
          <a:bodyPr/>
          <a:lstStyle/>
          <a:p>
            <a:r>
              <a:rPr lang="en-US" dirty="0" smtClean="0"/>
              <a:t>CBRFC</a:t>
            </a:r>
            <a:endParaRPr lang="en-US" dirty="0"/>
          </a:p>
        </p:txBody>
      </p:sp>
      <p:sp>
        <p:nvSpPr>
          <p:cNvPr id="3" name="Content Placeholder 2"/>
          <p:cNvSpPr>
            <a:spLocks noGrp="1"/>
          </p:cNvSpPr>
          <p:nvPr>
            <p:ph idx="1"/>
          </p:nvPr>
        </p:nvSpPr>
        <p:spPr>
          <a:xfrm>
            <a:off x="1219200" y="914400"/>
            <a:ext cx="9067800" cy="685800"/>
          </a:xfrm>
        </p:spPr>
        <p:txBody>
          <a:bodyPr/>
          <a:lstStyle/>
          <a:p>
            <a:r>
              <a:rPr lang="en-US" sz="2800" u="sng" dirty="0" smtClean="0">
                <a:latin typeface="Calibri" pitchFamily="34" charset="0"/>
                <a:cs typeface="Calibri" pitchFamily="34" charset="0"/>
              </a:rPr>
              <a:t>Colorado Basin River Forecast Center (CBRFC)</a:t>
            </a:r>
          </a:p>
          <a:p>
            <a:endParaRPr lang="en-US" sz="24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08BFD31D-E62F-4BE1-B253-B23E143140EB}" type="slidenum">
              <a:rPr lang="en-US" smtClean="0"/>
              <a:pPr/>
              <a:t>2</a:t>
            </a:fld>
            <a:endParaRPr lang="en-US" dirty="0"/>
          </a:p>
        </p:txBody>
      </p:sp>
      <p:pic>
        <p:nvPicPr>
          <p:cNvPr id="10" name="Picture 2" descr="\\lajolla\watersupply\Logos\cbrfc_logo.jpg"/>
          <p:cNvPicPr>
            <a:picLocks noChangeAspect="1" noChangeArrowheads="1"/>
          </p:cNvPicPr>
          <p:nvPr/>
        </p:nvPicPr>
        <p:blipFill>
          <a:blip r:embed="rId3" cstate="print"/>
          <a:srcRect t="6000"/>
          <a:stretch>
            <a:fillRect/>
          </a:stretch>
        </p:blipFill>
        <p:spPr bwMode="auto">
          <a:xfrm>
            <a:off x="8077200" y="1578863"/>
            <a:ext cx="914400" cy="859537"/>
          </a:xfrm>
          <a:prstGeom prst="rect">
            <a:avLst/>
          </a:prstGeom>
          <a:noFill/>
          <a:ln w="9525">
            <a:noFill/>
            <a:miter lim="800000"/>
            <a:headEnd/>
            <a:tailEnd/>
          </a:ln>
        </p:spPr>
      </p:pic>
      <p:pic>
        <p:nvPicPr>
          <p:cNvPr id="12" name="Picture 3" descr="\\lajolla\watersupply\Logos\noaa.jpg"/>
          <p:cNvPicPr>
            <a:picLocks noChangeAspect="1" noChangeArrowheads="1"/>
          </p:cNvPicPr>
          <p:nvPr/>
        </p:nvPicPr>
        <p:blipFill>
          <a:blip r:embed="rId4" cstate="print"/>
          <a:srcRect/>
          <a:stretch>
            <a:fillRect/>
          </a:stretch>
        </p:blipFill>
        <p:spPr bwMode="auto">
          <a:xfrm>
            <a:off x="6248400" y="1596738"/>
            <a:ext cx="838200" cy="841662"/>
          </a:xfrm>
          <a:prstGeom prst="rect">
            <a:avLst/>
          </a:prstGeom>
          <a:noFill/>
        </p:spPr>
      </p:pic>
      <p:pic>
        <p:nvPicPr>
          <p:cNvPr id="13" name="Picture 12"/>
          <p:cNvPicPr>
            <a:picLocks noChangeAspect="1"/>
          </p:cNvPicPr>
          <p:nvPr/>
        </p:nvPicPr>
        <p:blipFill>
          <a:blip r:embed="rId5" cstate="print"/>
          <a:stretch>
            <a:fillRect/>
          </a:stretch>
        </p:blipFill>
        <p:spPr>
          <a:xfrm>
            <a:off x="7162800" y="1600200"/>
            <a:ext cx="838200" cy="838200"/>
          </a:xfrm>
          <a:prstGeom prst="rect">
            <a:avLst/>
          </a:prstGeom>
        </p:spPr>
      </p:pic>
      <p:sp>
        <p:nvSpPr>
          <p:cNvPr id="16" name="TextBox 15"/>
          <p:cNvSpPr txBox="1"/>
          <p:nvPr/>
        </p:nvSpPr>
        <p:spPr bwMode="auto">
          <a:xfrm>
            <a:off x="1219200" y="914400"/>
            <a:ext cx="4419600" cy="5062924"/>
          </a:xfrm>
          <a:prstGeom prst="rect">
            <a:avLst/>
          </a:prstGeom>
          <a:noFill/>
          <a:ln w="9525">
            <a:noFill/>
            <a:miter lim="800000"/>
            <a:headEnd/>
            <a:tailEnd/>
          </a:ln>
        </p:spPr>
        <p:txBody>
          <a:bodyPr wrap="square" rtlCol="0">
            <a:prstTxWarp prst="textNoShape">
              <a:avLst/>
            </a:prstTxWarp>
            <a:spAutoFit/>
          </a:bodyPr>
          <a:lstStyle/>
          <a:p>
            <a:pPr>
              <a:spcAft>
                <a:spcPts val="600"/>
              </a:spcAft>
            </a:pPr>
            <a:endParaRPr lang="en-US" sz="2400" dirty="0" smtClean="0">
              <a:latin typeface="Calibri" pitchFamily="34" charset="0"/>
              <a:cs typeface="Calibri" pitchFamily="34" charset="0"/>
              <a:sym typeface="Wingdings"/>
            </a:endParaRPr>
          </a:p>
          <a:p>
            <a:pPr>
              <a:spcAft>
                <a:spcPts val="600"/>
              </a:spcAft>
            </a:pPr>
            <a:r>
              <a:rPr lang="en-US" sz="2400" dirty="0" smtClean="0">
                <a:latin typeface="Calibri" pitchFamily="34" charset="0"/>
                <a:cs typeface="Calibri" pitchFamily="34" charset="0"/>
                <a:sym typeface="Wingdings"/>
              </a:rPr>
              <a:t>Full staff: 3 mgmt, 9 hydrologists,         1 admin, 1 IT </a:t>
            </a:r>
          </a:p>
          <a:p>
            <a:pPr>
              <a:spcAft>
                <a:spcPts val="600"/>
              </a:spcAft>
            </a:pPr>
            <a:r>
              <a:rPr lang="en-US" sz="2400" dirty="0" smtClean="0">
                <a:latin typeface="Calibri" pitchFamily="34" charset="0"/>
                <a:cs typeface="Calibri" pitchFamily="34" charset="0"/>
                <a:sym typeface="Wingdings"/>
              </a:rPr>
              <a:t>Vacancies: 1 mgmt, 1 hydro</a:t>
            </a:r>
          </a:p>
          <a:p>
            <a:pPr>
              <a:spcAft>
                <a:spcPts val="600"/>
              </a:spcAft>
            </a:pPr>
            <a:endParaRPr lang="en-US" sz="1200" dirty="0" smtClean="0">
              <a:latin typeface="Calibri" pitchFamily="34" charset="0"/>
              <a:cs typeface="Calibri" pitchFamily="34" charset="0"/>
              <a:sym typeface="Wingdings"/>
            </a:endParaRPr>
          </a:p>
          <a:p>
            <a:pPr>
              <a:spcAft>
                <a:spcPts val="600"/>
              </a:spcAft>
            </a:pPr>
            <a:r>
              <a:rPr lang="en-US" sz="2400" dirty="0" smtClean="0">
                <a:latin typeface="Calibri" pitchFamily="34" charset="0"/>
                <a:cs typeface="Calibri" pitchFamily="34" charset="0"/>
                <a:sym typeface="Wingdings"/>
              </a:rPr>
              <a:t>Operational streamflow forecasts across the Colorado River basin and eastern Great Basin</a:t>
            </a:r>
          </a:p>
          <a:p>
            <a:pPr>
              <a:spcAft>
                <a:spcPts val="600"/>
              </a:spcAft>
            </a:pPr>
            <a:endParaRPr lang="en-US" sz="1200" dirty="0" smtClean="0">
              <a:latin typeface="Calibri" pitchFamily="34" charset="0"/>
              <a:cs typeface="Calibri" pitchFamily="34" charset="0"/>
              <a:sym typeface="Wingdings"/>
            </a:endParaRPr>
          </a:p>
          <a:p>
            <a:pPr>
              <a:spcAft>
                <a:spcPts val="600"/>
              </a:spcAft>
            </a:pPr>
            <a:r>
              <a:rPr lang="en-US" sz="2400" dirty="0" smtClean="0">
                <a:latin typeface="Calibri" pitchFamily="34" charset="0"/>
                <a:cs typeface="Calibri" pitchFamily="34" charset="0"/>
                <a:sym typeface="Wingdings"/>
              </a:rPr>
              <a:t>Operational forecast types:</a:t>
            </a:r>
          </a:p>
          <a:p>
            <a:pPr>
              <a:buFont typeface="Arial"/>
              <a:buChar char="•"/>
            </a:pPr>
            <a:r>
              <a:rPr lang="en-US" sz="2400" dirty="0" smtClean="0">
                <a:latin typeface="Calibri" pitchFamily="34" charset="0"/>
                <a:cs typeface="Calibri" pitchFamily="34" charset="0"/>
                <a:sym typeface="Wingdings"/>
              </a:rPr>
              <a:t>  daily streamflow</a:t>
            </a:r>
          </a:p>
          <a:p>
            <a:pPr>
              <a:buFont typeface="Arial"/>
              <a:buChar char="•"/>
            </a:pPr>
            <a:r>
              <a:rPr lang="en-US" sz="2400" dirty="0" smtClean="0">
                <a:latin typeface="Calibri" pitchFamily="34" charset="0"/>
                <a:cs typeface="Calibri" pitchFamily="34" charset="0"/>
                <a:sym typeface="Wingdings"/>
              </a:rPr>
              <a:t>  seasonal peak flow</a:t>
            </a:r>
          </a:p>
          <a:p>
            <a:pPr>
              <a:buFont typeface="Arial"/>
              <a:buChar char="•"/>
            </a:pPr>
            <a:r>
              <a:rPr lang="en-US" sz="2400" dirty="0" smtClean="0">
                <a:latin typeface="Calibri" pitchFamily="34" charset="0"/>
                <a:cs typeface="Calibri" pitchFamily="34" charset="0"/>
                <a:sym typeface="Wingdings"/>
              </a:rPr>
              <a:t>  seasonal water supply volume</a:t>
            </a:r>
          </a:p>
        </p:txBody>
      </p:sp>
      <p:sp>
        <p:nvSpPr>
          <p:cNvPr id="18" name="TextBox 17"/>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
        <p:nvSpPr>
          <p:cNvPr id="24" name="TextBox 23"/>
          <p:cNvSpPr txBox="1"/>
          <p:nvPr/>
        </p:nvSpPr>
        <p:spPr>
          <a:xfrm>
            <a:off x="5867400" y="5710535"/>
            <a:ext cx="3048000" cy="461665"/>
          </a:xfrm>
          <a:prstGeom prst="rect">
            <a:avLst/>
          </a:prstGeom>
          <a:solidFill>
            <a:schemeClr val="tx2">
              <a:lumMod val="60000"/>
              <a:lumOff val="40000"/>
            </a:schemeClr>
          </a:solidFill>
          <a:ln w="50800">
            <a:solidFill>
              <a:schemeClr val="tx1"/>
            </a:solidFill>
          </a:ln>
        </p:spPr>
        <p:txBody>
          <a:bodyPr wrap="square" rtlCol="0">
            <a:spAutoFit/>
          </a:bodyPr>
          <a:lstStyle/>
          <a:p>
            <a:pPr algn="ctr"/>
            <a:r>
              <a:rPr lang="en-US" sz="2400" dirty="0" smtClean="0"/>
              <a:t>www.cbrfc.noaa.gov</a:t>
            </a:r>
            <a:endParaRPr lang="en-US" sz="2400" dirty="0"/>
          </a:p>
        </p:txBody>
      </p:sp>
      <p:pic>
        <p:nvPicPr>
          <p:cNvPr id="19" name="Picture 18"/>
          <p:cNvPicPr>
            <a:picLocks noChangeAspect="1"/>
          </p:cNvPicPr>
          <p:nvPr/>
        </p:nvPicPr>
        <p:blipFill>
          <a:blip r:embed="rId5" cstate="print"/>
          <a:stretch>
            <a:fillRect/>
          </a:stretch>
        </p:blipFill>
        <p:spPr>
          <a:xfrm>
            <a:off x="8305800" y="0"/>
            <a:ext cx="838200" cy="838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 MODSCAG fSCA Products</a:t>
            </a:r>
            <a:endParaRPr lang="en-US" sz="32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20</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11" name="TextBox 10"/>
          <p:cNvSpPr txBox="1"/>
          <p:nvPr/>
        </p:nvSpPr>
        <p:spPr bwMode="auto">
          <a:xfrm>
            <a:off x="1295400" y="990600"/>
            <a:ext cx="7620000" cy="1200328"/>
          </a:xfrm>
          <a:prstGeom prst="rect">
            <a:avLst/>
          </a:prstGeom>
          <a:noFill/>
          <a:ln w="9525">
            <a:noFill/>
            <a:miter lim="800000"/>
            <a:headEnd/>
            <a:tailEnd/>
          </a:ln>
        </p:spPr>
        <p:txBody>
          <a:bodyPr wrap="square" rtlCol="0">
            <a:prstTxWarp prst="textNoShape">
              <a:avLst/>
            </a:prstTxWarp>
            <a:spAutoFit/>
          </a:bodyPr>
          <a:lstStyle/>
          <a:p>
            <a:r>
              <a:rPr lang="en-US" sz="2400" dirty="0" smtClean="0"/>
              <a:t>MODSCAG (a) “viewable” and (b) “canopy-adjusted” fSCA over southwestern Colorado, April 9, 2014, as viewed by CBRFC forecasters. </a:t>
            </a:r>
            <a:endParaRPr lang="en-US" sz="2400" dirty="0" smtClean="0">
              <a:solidFill>
                <a:schemeClr val="tx1"/>
              </a:solidFill>
              <a:latin typeface="Calibri"/>
              <a:ea typeface="Cambria"/>
              <a:cs typeface="Times New Roman"/>
            </a:endParaRPr>
          </a:p>
        </p:txBody>
      </p:sp>
      <p:grpSp>
        <p:nvGrpSpPr>
          <p:cNvPr id="17" name="Group 16"/>
          <p:cNvGrpSpPr/>
          <p:nvPr/>
        </p:nvGrpSpPr>
        <p:grpSpPr>
          <a:xfrm>
            <a:off x="1371600" y="2514600"/>
            <a:ext cx="3505200" cy="2728663"/>
            <a:chOff x="1371600" y="1905000"/>
            <a:chExt cx="3505200" cy="2728663"/>
          </a:xfrm>
        </p:grpSpPr>
        <p:pic>
          <p:nvPicPr>
            <p:cNvPr id="9" name="Picture 8" descr="\\10.1.1.20\smb\misc\scag_noca_20140409.png"/>
            <p:cNvPicPr>
              <a:picLocks noChangeAspect="1"/>
            </p:cNvPicPr>
            <p:nvPr/>
          </p:nvPicPr>
          <p:blipFill>
            <a:blip r:embed="rId3" cstate="print"/>
            <a:srcRect/>
            <a:stretch>
              <a:fillRect/>
            </a:stretch>
          </p:blipFill>
          <p:spPr bwMode="auto">
            <a:xfrm>
              <a:off x="1371600" y="1905000"/>
              <a:ext cx="3505200" cy="2728663"/>
            </a:xfrm>
            <a:prstGeom prst="rect">
              <a:avLst/>
            </a:prstGeom>
            <a:noFill/>
            <a:ln w="9525">
              <a:noFill/>
              <a:miter lim="800000"/>
              <a:headEnd/>
              <a:tailEnd/>
            </a:ln>
          </p:spPr>
        </p:pic>
        <p:sp>
          <p:nvSpPr>
            <p:cNvPr id="14" name="5-Point Star 13"/>
            <p:cNvSpPr/>
            <p:nvPr/>
          </p:nvSpPr>
          <p:spPr>
            <a:xfrm>
              <a:off x="3429000" y="34290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bwMode="auto">
            <a:xfrm>
              <a:off x="1447800" y="3733800"/>
              <a:ext cx="685780" cy="646331"/>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3600" dirty="0" smtClean="0">
                  <a:solidFill>
                    <a:schemeClr val="tx1"/>
                  </a:solidFill>
                  <a:latin typeface="Calibri"/>
                  <a:ea typeface="Cambria"/>
                  <a:cs typeface="Times New Roman"/>
                </a:rPr>
                <a:t>(a)</a:t>
              </a:r>
            </a:p>
          </p:txBody>
        </p:sp>
      </p:grpSp>
      <p:grpSp>
        <p:nvGrpSpPr>
          <p:cNvPr id="19" name="Group 18"/>
          <p:cNvGrpSpPr/>
          <p:nvPr/>
        </p:nvGrpSpPr>
        <p:grpSpPr>
          <a:xfrm>
            <a:off x="5257800" y="2514600"/>
            <a:ext cx="3439597" cy="2667000"/>
            <a:chOff x="5257800" y="1905000"/>
            <a:chExt cx="3439597" cy="2667000"/>
          </a:xfrm>
        </p:grpSpPr>
        <p:pic>
          <p:nvPicPr>
            <p:cNvPr id="10" name="Picture 9" descr="\\10.1.1.20\smb\misc\scag_ca_20140409.png"/>
            <p:cNvPicPr>
              <a:picLocks noChangeAspect="1"/>
            </p:cNvPicPr>
            <p:nvPr/>
          </p:nvPicPr>
          <p:blipFill>
            <a:blip r:embed="rId4" cstate="print"/>
            <a:srcRect/>
            <a:stretch>
              <a:fillRect/>
            </a:stretch>
          </p:blipFill>
          <p:spPr bwMode="auto">
            <a:xfrm>
              <a:off x="5257800" y="1905000"/>
              <a:ext cx="3439597" cy="2667000"/>
            </a:xfrm>
            <a:prstGeom prst="rect">
              <a:avLst/>
            </a:prstGeom>
            <a:noFill/>
            <a:ln w="9525">
              <a:noFill/>
              <a:miter lim="800000"/>
              <a:headEnd/>
              <a:tailEnd/>
            </a:ln>
          </p:spPr>
        </p:pic>
        <p:sp>
          <p:nvSpPr>
            <p:cNvPr id="12" name="5-Point Star 11"/>
            <p:cNvSpPr/>
            <p:nvPr/>
          </p:nvSpPr>
          <p:spPr>
            <a:xfrm>
              <a:off x="7315200" y="34290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bwMode="auto">
            <a:xfrm>
              <a:off x="5334020" y="3657600"/>
              <a:ext cx="707195" cy="646331"/>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3600" dirty="0" smtClean="0">
                  <a:solidFill>
                    <a:schemeClr val="tx1"/>
                  </a:solidFill>
                  <a:latin typeface="Calibri"/>
                  <a:ea typeface="Cambria"/>
                  <a:cs typeface="Times New Roman"/>
                </a:rPr>
                <a:t>(b)</a:t>
              </a:r>
            </a:p>
          </p:txBody>
        </p:sp>
      </p:grpSp>
      <p:sp>
        <p:nvSpPr>
          <p:cNvPr id="20" name="TextBox 19"/>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“fSCA diff” List</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21</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6" name="Rectangle 5"/>
          <p:cNvSpPr/>
          <p:nvPr/>
        </p:nvSpPr>
        <p:spPr>
          <a:xfrm>
            <a:off x="1219200" y="914400"/>
            <a:ext cx="10744200" cy="5078312"/>
          </a:xfrm>
          <a:prstGeom prst="rect">
            <a:avLst/>
          </a:prstGeom>
        </p:spPr>
        <p:txBody>
          <a:bodyPr wrap="square">
            <a:spAutoFit/>
          </a:bodyPr>
          <a:lstStyle/>
          <a:p>
            <a:r>
              <a:rPr lang="en-US" sz="1200" b="1" dirty="0" smtClean="0">
                <a:latin typeface="Courier New"/>
              </a:rPr>
              <a:t>SNOW17 fSCA vs. MODIS fSCA</a:t>
            </a:r>
          </a:p>
          <a:p>
            <a:r>
              <a:rPr lang="en-US" sz="1200" b="1" dirty="0" smtClean="0">
                <a:latin typeface="Courier New"/>
              </a:rPr>
              <a:t>--------------------------</a:t>
            </a:r>
          </a:p>
          <a:p>
            <a:r>
              <a:rPr lang="en-US" sz="1200" b="1" dirty="0" smtClean="0">
                <a:latin typeface="Courier New"/>
              </a:rPr>
              <a:t>Run date: 2014-04-11 </a:t>
            </a:r>
          </a:p>
          <a:p>
            <a:endParaRPr lang="en-US" sz="1200" b="1" dirty="0" smtClean="0">
              <a:latin typeface="Courier New"/>
            </a:endParaRPr>
          </a:p>
          <a:p>
            <a:r>
              <a:rPr lang="en-US" sz="1200" b="1" dirty="0" smtClean="0">
                <a:latin typeface="Courier New"/>
              </a:rPr>
              <a:t>Dates to review: 2014-04-07 to 2014-04-11</a:t>
            </a:r>
          </a:p>
          <a:p>
            <a:r>
              <a:rPr lang="en-US" sz="1200" b="1" dirty="0" smtClean="0">
                <a:latin typeface="Courier New"/>
              </a:rPr>
              <a:t>Type of MODIS obs fSCA used in these comparisons: Canopy-adjusted fSCA</a:t>
            </a:r>
          </a:p>
          <a:p>
            <a:r>
              <a:rPr lang="en-US" sz="1200" b="1" dirty="0" smtClean="0">
                <a:latin typeface="Courier New"/>
              </a:rPr>
              <a:t>Pedstep of MODIS obs fSCA to use: SADR3ZZ</a:t>
            </a:r>
          </a:p>
          <a:p>
            <a:r>
              <a:rPr lang="en-US" sz="1200" b="1" dirty="0" smtClean="0">
                <a:latin typeface="Courier New"/>
              </a:rPr>
              <a:t>Sim SWE (inches) range to scan:  0 to 3</a:t>
            </a:r>
          </a:p>
          <a:p>
            <a:endParaRPr lang="en-US" sz="1200" b="1" dirty="0" smtClean="0">
              <a:latin typeface="Courier New"/>
            </a:endParaRPr>
          </a:p>
          <a:p>
            <a:endParaRPr lang="en-US" sz="1200" b="1" dirty="0" smtClean="0">
              <a:latin typeface="Courier New"/>
            </a:endParaRPr>
          </a:p>
          <a:p>
            <a:r>
              <a:rPr lang="en-US" sz="1200" b="1" dirty="0" smtClean="0">
                <a:latin typeface="Courier New"/>
              </a:rPr>
              <a:t>MODIS FSCA QC Key (% grid cells that have non-fsca - might be cloud or edge of scan):</a:t>
            </a:r>
          </a:p>
          <a:p>
            <a:r>
              <a:rPr lang="en-US" sz="1200" b="1" dirty="0" smtClean="0">
                <a:latin typeface="Courier New"/>
              </a:rPr>
              <a:t>  A:  0% - best you can get - all pixels w/in elevation zone had valid fSCA values</a:t>
            </a:r>
          </a:p>
          <a:p>
            <a:r>
              <a:rPr lang="en-US" sz="1200" b="1" dirty="0" smtClean="0">
                <a:latin typeface="Courier New"/>
              </a:rPr>
              <a:t>  V: 75.001 to 100.00% - worst - most of pixels in the elevation zone were</a:t>
            </a:r>
          </a:p>
          <a:p>
            <a:endParaRPr lang="en-US" sz="1200" b="1" dirty="0" smtClean="0">
              <a:latin typeface="Courier New"/>
            </a:endParaRPr>
          </a:p>
          <a:p>
            <a:endParaRPr lang="en-US" sz="1200" b="1" dirty="0" smtClean="0">
              <a:latin typeface="Courier New"/>
            </a:endParaRPr>
          </a:p>
          <a:p>
            <a:r>
              <a:rPr lang="en-US" sz="1200" b="1" dirty="0" smtClean="0">
                <a:latin typeface="Courier New"/>
              </a:rPr>
              <a:t>Basin    Zone     Date       MODIS FSCA  MODIS QC  SNOW17 FSCA  SNOW17 SWE </a:t>
            </a:r>
          </a:p>
          <a:p>
            <a:r>
              <a:rPr lang="en-US" sz="1200" b="1" dirty="0" smtClean="0">
                <a:latin typeface="Courier New"/>
              </a:rPr>
              <a:t>-------- -------- ---------- ----------  --------  ------------ ----------</a:t>
            </a:r>
          </a:p>
          <a:p>
            <a:endParaRPr lang="en-US" sz="1200" b="1" dirty="0" smtClean="0">
              <a:latin typeface="Courier New"/>
            </a:endParaRPr>
          </a:p>
          <a:p>
            <a:r>
              <a:rPr lang="en-US" sz="1200" b="1" dirty="0" smtClean="0">
                <a:latin typeface="Courier New"/>
              </a:rPr>
              <a:t>DRGC2H_F DRGC2HLF 2014-04-10       7.25         B        19.34       0.535 </a:t>
            </a:r>
          </a:p>
          <a:p>
            <a:r>
              <a:rPr lang="en-US" sz="1200" b="1" dirty="0" smtClean="0">
                <a:latin typeface="Courier New"/>
              </a:rPr>
              <a:t>	** MODIS fSCA &lt; 10% and SNOW17 SWE &gt; 0 - need to take snow out? **</a:t>
            </a:r>
            <a:br>
              <a:rPr lang="en-US" sz="1200" b="1" dirty="0" smtClean="0">
                <a:latin typeface="Courier New"/>
              </a:rPr>
            </a:br>
            <a:r>
              <a:rPr lang="en-US" sz="1200" b="1" dirty="0" smtClean="0">
                <a:latin typeface="Courier New"/>
              </a:rPr>
              <a:t>DRGC2H_F DRGC2HLF 2014-04-09       2.29         B        22.60       0.704 </a:t>
            </a:r>
          </a:p>
          <a:p>
            <a:r>
              <a:rPr lang="en-US" sz="1200" b="1" dirty="0" smtClean="0">
                <a:latin typeface="Courier New"/>
              </a:rPr>
              <a:t>	** MODIS fSCA &lt; 10% and SNOW17 SWE &gt; 0 - need to take snow out? **</a:t>
            </a:r>
            <a:br>
              <a:rPr lang="en-US" sz="1200" b="1" dirty="0" smtClean="0">
                <a:latin typeface="Courier New"/>
              </a:rPr>
            </a:br>
            <a:r>
              <a:rPr lang="en-US" sz="1200" b="1" dirty="0" smtClean="0">
                <a:latin typeface="Courier New"/>
              </a:rPr>
              <a:t>DRGC2H_F DRGC2HLF 2014-04-08       7.20         B        25.36       0.843 </a:t>
            </a:r>
          </a:p>
          <a:p>
            <a:r>
              <a:rPr lang="en-US" sz="1200" b="1" dirty="0" smtClean="0">
                <a:latin typeface="Courier New"/>
              </a:rPr>
              <a:t>	** MODIS fSCA &lt; 10% and SNOW17 SWE &gt; 0 - need to take snow out? **</a:t>
            </a:r>
            <a:br>
              <a:rPr lang="en-US" sz="1200" b="1" dirty="0" smtClean="0">
                <a:latin typeface="Courier New"/>
              </a:rPr>
            </a:br>
            <a:r>
              <a:rPr lang="en-US" sz="1200" b="1" dirty="0" smtClean="0">
                <a:latin typeface="Courier New"/>
              </a:rPr>
              <a:t>DRGC2H_F DRGC2HLF 2014-04-07       7.50         B        26.26       0.890</a:t>
            </a:r>
          </a:p>
          <a:p>
            <a:r>
              <a:rPr lang="en-US" sz="1200" b="1" dirty="0" smtClean="0">
                <a:latin typeface="Courier New"/>
              </a:rPr>
              <a:t>	** MODIS fSCA &lt; 10% and SNOW17 SWE &gt; 0 - need to take snow out? **</a:t>
            </a:r>
            <a:br>
              <a:rPr lang="en-US" sz="1200" b="1" dirty="0" smtClean="0">
                <a:latin typeface="Courier New"/>
              </a:rPr>
            </a:br>
            <a:endParaRPr lang="en-US" sz="1200" b="1" dirty="0">
              <a:latin typeface="Courier New"/>
            </a:endParaRPr>
          </a:p>
        </p:txBody>
      </p:sp>
      <p:sp>
        <p:nvSpPr>
          <p:cNvPr id="7" name="TextBox 6"/>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April 2014 Storm</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22</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7" name="TextBox 6"/>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pic>
        <p:nvPicPr>
          <p:cNvPr id="11" name="Picture 10" descr="modscag_fsca_nocan_20140411.png"/>
          <p:cNvPicPr>
            <a:picLocks noChangeAspect="1"/>
          </p:cNvPicPr>
          <p:nvPr/>
        </p:nvPicPr>
        <p:blipFill>
          <a:blip r:embed="rId3"/>
          <a:stretch>
            <a:fillRect/>
          </a:stretch>
        </p:blipFill>
        <p:spPr>
          <a:xfrm>
            <a:off x="1600200" y="990601"/>
            <a:ext cx="7204205" cy="4267200"/>
          </a:xfrm>
          <a:prstGeom prst="rect">
            <a:avLst/>
          </a:prstGeom>
        </p:spPr>
      </p:pic>
      <p:pic>
        <p:nvPicPr>
          <p:cNvPr id="9" name="Picture 8" descr="modscag_nocanadj_20140414.png"/>
          <p:cNvPicPr>
            <a:picLocks noChangeAspect="1"/>
          </p:cNvPicPr>
          <p:nvPr/>
        </p:nvPicPr>
        <p:blipFill>
          <a:blip r:embed="rId4"/>
          <a:stretch>
            <a:fillRect/>
          </a:stretch>
        </p:blipFill>
        <p:spPr>
          <a:xfrm>
            <a:off x="1828800" y="2133600"/>
            <a:ext cx="7010400" cy="4599068"/>
          </a:xfrm>
          <a:prstGeom prst="rect">
            <a:avLst/>
          </a:prstGeom>
        </p:spPr>
      </p:pic>
      <p:pic>
        <p:nvPicPr>
          <p:cNvPr id="14" name="Picture 13"/>
          <p:cNvPicPr>
            <a:picLocks noChangeAspect="1"/>
          </p:cNvPicPr>
          <p:nvPr/>
        </p:nvPicPr>
        <p:blipFill>
          <a:blip r:embed="rId5"/>
          <a:stretch>
            <a:fillRect/>
          </a:stretch>
        </p:blipFill>
        <p:spPr>
          <a:xfrm>
            <a:off x="4572000" y="1295400"/>
            <a:ext cx="4392334" cy="4445000"/>
          </a:xfrm>
          <a:prstGeom prst="rect">
            <a:avLst/>
          </a:prstGeom>
        </p:spPr>
      </p:pic>
      <p:pic>
        <p:nvPicPr>
          <p:cNvPr id="15" name="Picture 14"/>
          <p:cNvPicPr>
            <a:picLocks noChangeAspect="1"/>
          </p:cNvPicPr>
          <p:nvPr/>
        </p:nvPicPr>
        <p:blipFill>
          <a:blip r:embed="rId6"/>
          <a:srcRect l="20416" t="12781" r="27221" b="17041"/>
          <a:stretch>
            <a:fillRect/>
          </a:stretch>
        </p:blipFill>
        <p:spPr>
          <a:xfrm>
            <a:off x="361780" y="1295400"/>
            <a:ext cx="4128937" cy="4419600"/>
          </a:xfrm>
          <a:prstGeom prst="rect">
            <a:avLst/>
          </a:prstGeom>
        </p:spPr>
      </p:pic>
      <p:sp>
        <p:nvSpPr>
          <p:cNvPr id="16" name="TextBox 15"/>
          <p:cNvSpPr txBox="1"/>
          <p:nvPr/>
        </p:nvSpPr>
        <p:spPr bwMode="auto">
          <a:xfrm>
            <a:off x="5029200" y="4876800"/>
            <a:ext cx="1524000" cy="369332"/>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14, 2014</a:t>
            </a:r>
          </a:p>
        </p:txBody>
      </p:sp>
      <p:sp>
        <p:nvSpPr>
          <p:cNvPr id="17" name="TextBox 16"/>
          <p:cNvSpPr txBox="1"/>
          <p:nvPr/>
        </p:nvSpPr>
        <p:spPr bwMode="auto">
          <a:xfrm>
            <a:off x="609600" y="4736068"/>
            <a:ext cx="1524000" cy="369332"/>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11,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NRT Dust Conditions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23</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grpSp>
        <p:nvGrpSpPr>
          <p:cNvPr id="20" name="Group 19"/>
          <p:cNvGrpSpPr/>
          <p:nvPr/>
        </p:nvGrpSpPr>
        <p:grpSpPr>
          <a:xfrm>
            <a:off x="1371600" y="2209800"/>
            <a:ext cx="1775433" cy="2255526"/>
            <a:chOff x="2453677" y="2362200"/>
            <a:chExt cx="1775433" cy="2255526"/>
          </a:xfrm>
        </p:grpSpPr>
        <p:pic>
          <p:nvPicPr>
            <p:cNvPr id="6" name="Picture 5" descr="\\10.1.1.20\smb\misc\forcing_swco_04-08-2014_12_00_00.png"/>
            <p:cNvPicPr>
              <a:picLocks noChangeAspect="1"/>
            </p:cNvPicPr>
            <p:nvPr/>
          </p:nvPicPr>
          <p:blipFill>
            <a:blip r:embed="rId3" cstate="print"/>
            <a:srcRect l="51959" b="19565"/>
            <a:stretch>
              <a:fillRect/>
            </a:stretch>
          </p:blipFill>
          <p:spPr bwMode="auto">
            <a:xfrm>
              <a:off x="2453677" y="2362200"/>
              <a:ext cx="1775433" cy="2255526"/>
            </a:xfrm>
            <a:prstGeom prst="rect">
              <a:avLst/>
            </a:prstGeom>
            <a:noFill/>
            <a:ln w="9525">
              <a:noFill/>
              <a:miter lim="800000"/>
              <a:headEnd/>
              <a:tailEnd/>
            </a:ln>
          </p:spPr>
        </p:pic>
        <p:sp>
          <p:nvSpPr>
            <p:cNvPr id="10" name="5-Point Star 9"/>
            <p:cNvSpPr/>
            <p:nvPr/>
          </p:nvSpPr>
          <p:spPr>
            <a:xfrm>
              <a:off x="2819399" y="4038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3429000" y="2209800"/>
            <a:ext cx="1775461" cy="2255526"/>
            <a:chOff x="5577849" y="2514600"/>
            <a:chExt cx="1775461" cy="2255526"/>
          </a:xfrm>
        </p:grpSpPr>
        <p:pic>
          <p:nvPicPr>
            <p:cNvPr id="7" name="Picture 6" descr="\\10.1.1.20\smb\misc\forcing_swco_04-09-2014_12_00_00.png"/>
            <p:cNvPicPr>
              <a:picLocks noChangeAspect="1"/>
            </p:cNvPicPr>
            <p:nvPr/>
          </p:nvPicPr>
          <p:blipFill>
            <a:blip r:embed="rId4" cstate="print"/>
            <a:srcRect l="51959" b="19565"/>
            <a:stretch>
              <a:fillRect/>
            </a:stretch>
          </p:blipFill>
          <p:spPr bwMode="auto">
            <a:xfrm>
              <a:off x="5577849" y="2514600"/>
              <a:ext cx="1775461" cy="2255526"/>
            </a:xfrm>
            <a:prstGeom prst="rect">
              <a:avLst/>
            </a:prstGeom>
            <a:noFill/>
            <a:ln w="9525">
              <a:noFill/>
              <a:miter lim="800000"/>
              <a:headEnd/>
              <a:tailEnd/>
            </a:ln>
          </p:spPr>
        </p:pic>
        <p:sp>
          <p:nvSpPr>
            <p:cNvPr id="11" name="5-Point Star 10"/>
            <p:cNvSpPr/>
            <p:nvPr/>
          </p:nvSpPr>
          <p:spPr>
            <a:xfrm>
              <a:off x="5943600" y="4191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5430439" y="2209800"/>
            <a:ext cx="1732361" cy="2306640"/>
            <a:chOff x="6355189" y="3962400"/>
            <a:chExt cx="1732361" cy="2306640"/>
          </a:xfrm>
        </p:grpSpPr>
        <p:pic>
          <p:nvPicPr>
            <p:cNvPr id="9" name="Picture 8" descr="\\10.1.1.20\smb\misc\forcing_swco_04-10-2014_12_00_00.png"/>
            <p:cNvPicPr>
              <a:picLocks noChangeAspect="1"/>
            </p:cNvPicPr>
            <p:nvPr/>
          </p:nvPicPr>
          <p:blipFill>
            <a:blip r:embed="rId5" cstate="print"/>
            <a:srcRect l="40825" t="24783" r="29691" b="23478"/>
            <a:stretch>
              <a:fillRect/>
            </a:stretch>
          </p:blipFill>
          <p:spPr bwMode="auto">
            <a:xfrm>
              <a:off x="6355189" y="3962400"/>
              <a:ext cx="1732361" cy="2306640"/>
            </a:xfrm>
            <a:prstGeom prst="rect">
              <a:avLst/>
            </a:prstGeom>
            <a:noFill/>
            <a:ln w="9525">
              <a:noFill/>
              <a:miter lim="800000"/>
              <a:headEnd/>
              <a:tailEnd/>
            </a:ln>
          </p:spPr>
        </p:pic>
        <p:sp>
          <p:nvSpPr>
            <p:cNvPr id="12" name="5-Point Star 11"/>
            <p:cNvSpPr/>
            <p:nvPr/>
          </p:nvSpPr>
          <p:spPr>
            <a:xfrm>
              <a:off x="6715950" y="565944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bwMode="auto">
          <a:xfrm>
            <a:off x="1219200" y="914400"/>
            <a:ext cx="7924800" cy="1477328"/>
          </a:xfrm>
          <a:prstGeom prst="rect">
            <a:avLst/>
          </a:prstGeom>
          <a:noFill/>
          <a:ln w="9525">
            <a:noFill/>
            <a:miter lim="800000"/>
            <a:headEnd/>
            <a:tailEnd/>
          </a:ln>
        </p:spPr>
        <p:txBody>
          <a:bodyPr wrap="square" rtlCol="0">
            <a:prstTxWarp prst="textNoShape">
              <a:avLst/>
            </a:prstTxWarp>
            <a:spAutoFit/>
          </a:bodyPr>
          <a:lstStyle/>
          <a:p>
            <a:r>
              <a:rPr lang="en-US" dirty="0" smtClean="0"/>
              <a:t>CODOS, April 4:  “… dust layer D4 may emerge in the coming week, absorbing solar radiation and accelerating the warming of the underlying snowcover at higher elevations, or enhancing snowmelt rates at lower elevations where the snowcover was already isothermal.” </a:t>
            </a:r>
          </a:p>
          <a:p>
            <a:pPr marL="0" marR="0">
              <a:spcBef>
                <a:spcPts val="0"/>
              </a:spcBef>
              <a:spcAft>
                <a:spcPts val="0"/>
              </a:spcAft>
            </a:pPr>
            <a:endParaRPr lang="en-US" sz="1800" dirty="0" smtClean="0">
              <a:solidFill>
                <a:schemeClr val="tx1"/>
              </a:solidFill>
              <a:latin typeface="Calibri"/>
              <a:ea typeface="Cambria"/>
              <a:cs typeface="Times New Roman"/>
            </a:endParaRPr>
          </a:p>
        </p:txBody>
      </p:sp>
      <p:pic>
        <p:nvPicPr>
          <p:cNvPr id="15" name="Picture 14" descr="forcing_scale.png"/>
          <p:cNvPicPr>
            <a:picLocks noChangeAspect="1"/>
          </p:cNvPicPr>
          <p:nvPr/>
        </p:nvPicPr>
        <p:blipFill>
          <a:blip r:embed="rId6"/>
          <a:stretch>
            <a:fillRect/>
          </a:stretch>
        </p:blipFill>
        <p:spPr>
          <a:xfrm>
            <a:off x="1373505" y="4648200"/>
            <a:ext cx="2360295" cy="1600200"/>
          </a:xfrm>
          <a:prstGeom prst="rect">
            <a:avLst/>
          </a:prstGeom>
        </p:spPr>
      </p:pic>
      <p:pic>
        <p:nvPicPr>
          <p:cNvPr id="23" name="Picture 22"/>
          <p:cNvPicPr>
            <a:picLocks noChangeAspect="1"/>
          </p:cNvPicPr>
          <p:nvPr/>
        </p:nvPicPr>
        <p:blipFill>
          <a:blip r:embed="rId7"/>
          <a:srcRect l="15596" r="2599"/>
          <a:stretch>
            <a:fillRect/>
          </a:stretch>
        </p:blipFill>
        <p:spPr>
          <a:xfrm>
            <a:off x="7239000" y="2362200"/>
            <a:ext cx="1750592" cy="2078146"/>
          </a:xfrm>
          <a:prstGeom prst="rect">
            <a:avLst/>
          </a:prstGeom>
        </p:spPr>
      </p:pic>
      <p:sp>
        <p:nvSpPr>
          <p:cNvPr id="24" name="5-Point Star 23"/>
          <p:cNvSpPr/>
          <p:nvPr/>
        </p:nvSpPr>
        <p:spPr>
          <a:xfrm>
            <a:off x="7620000" y="3810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bwMode="auto">
          <a:xfrm>
            <a:off x="2286000" y="3925669"/>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8, 2014</a:t>
            </a:r>
          </a:p>
        </p:txBody>
      </p:sp>
      <p:sp>
        <p:nvSpPr>
          <p:cNvPr id="26" name="TextBox 25"/>
          <p:cNvSpPr txBox="1"/>
          <p:nvPr/>
        </p:nvSpPr>
        <p:spPr bwMode="auto">
          <a:xfrm>
            <a:off x="4419600" y="3886200"/>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9, 2014</a:t>
            </a:r>
          </a:p>
        </p:txBody>
      </p:sp>
      <p:sp>
        <p:nvSpPr>
          <p:cNvPr id="27" name="TextBox 26"/>
          <p:cNvSpPr txBox="1"/>
          <p:nvPr/>
        </p:nvSpPr>
        <p:spPr bwMode="auto">
          <a:xfrm>
            <a:off x="6172200" y="3962400"/>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10, 2014</a:t>
            </a:r>
          </a:p>
        </p:txBody>
      </p:sp>
      <p:sp>
        <p:nvSpPr>
          <p:cNvPr id="28" name="TextBox 27"/>
          <p:cNvSpPr txBox="1"/>
          <p:nvPr/>
        </p:nvSpPr>
        <p:spPr bwMode="auto">
          <a:xfrm>
            <a:off x="8077200" y="3849469"/>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11, 2014</a:t>
            </a:r>
          </a:p>
        </p:txBody>
      </p:sp>
      <p:pic>
        <p:nvPicPr>
          <p:cNvPr id="30" name="Picture 29"/>
          <p:cNvPicPr>
            <a:picLocks noChangeAspect="1"/>
          </p:cNvPicPr>
          <p:nvPr/>
        </p:nvPicPr>
        <p:blipFill>
          <a:blip r:embed="rId8"/>
          <a:srcRect r="6180" b="2424"/>
          <a:stretch>
            <a:fillRect/>
          </a:stretch>
        </p:blipFill>
        <p:spPr>
          <a:xfrm>
            <a:off x="3962400" y="4572000"/>
            <a:ext cx="1666879" cy="2209800"/>
          </a:xfrm>
          <a:prstGeom prst="rect">
            <a:avLst/>
          </a:prstGeom>
        </p:spPr>
      </p:pic>
      <p:sp>
        <p:nvSpPr>
          <p:cNvPr id="31" name="TextBox 30"/>
          <p:cNvSpPr txBox="1"/>
          <p:nvPr/>
        </p:nvSpPr>
        <p:spPr bwMode="auto">
          <a:xfrm>
            <a:off x="4724400" y="6172200"/>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12, 2014</a:t>
            </a:r>
          </a:p>
        </p:txBody>
      </p:sp>
      <p:sp>
        <p:nvSpPr>
          <p:cNvPr id="32" name="5-Point Star 31"/>
          <p:cNvSpPr/>
          <p:nvPr/>
        </p:nvSpPr>
        <p:spPr>
          <a:xfrm>
            <a:off x="4267200" y="61722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pic>
        <p:nvPicPr>
          <p:cNvPr id="29" name="Picture 28"/>
          <p:cNvPicPr>
            <a:picLocks noChangeAspect="1"/>
          </p:cNvPicPr>
          <p:nvPr/>
        </p:nvPicPr>
        <p:blipFill>
          <a:blip r:embed="rId9"/>
          <a:stretch>
            <a:fillRect/>
          </a:stretch>
        </p:blipFill>
        <p:spPr>
          <a:xfrm>
            <a:off x="7162800" y="4572000"/>
            <a:ext cx="1752600" cy="2105135"/>
          </a:xfrm>
          <a:prstGeom prst="rect">
            <a:avLst/>
          </a:prstGeom>
        </p:spPr>
      </p:pic>
      <p:sp>
        <p:nvSpPr>
          <p:cNvPr id="34" name="TextBox 33"/>
          <p:cNvSpPr txBox="1"/>
          <p:nvPr/>
        </p:nvSpPr>
        <p:spPr bwMode="auto">
          <a:xfrm>
            <a:off x="8001000" y="6096000"/>
            <a:ext cx="990600" cy="646331"/>
          </a:xfrm>
          <a:prstGeom prst="rect">
            <a:avLst/>
          </a:prstGeom>
          <a:solidFill>
            <a:schemeClr val="bg1"/>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14, 2014</a:t>
            </a:r>
          </a:p>
        </p:txBody>
      </p:sp>
      <p:sp>
        <p:nvSpPr>
          <p:cNvPr id="35" name="TextBox 34"/>
          <p:cNvSpPr txBox="1"/>
          <p:nvPr/>
        </p:nvSpPr>
        <p:spPr bwMode="auto">
          <a:xfrm>
            <a:off x="5791200" y="5029200"/>
            <a:ext cx="1219200" cy="1200329"/>
          </a:xfrm>
          <a:prstGeom prst="rect">
            <a:avLst/>
          </a:prstGeom>
          <a:solidFill>
            <a:schemeClr val="bg1"/>
          </a:solidFill>
          <a:ln w="9525">
            <a:solidFill>
              <a:schemeClr val="tx1"/>
            </a:solid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April 13, 2014 – storm/cloudy</a:t>
            </a:r>
          </a:p>
        </p:txBody>
      </p:sp>
      <p:sp>
        <p:nvSpPr>
          <p:cNvPr id="36" name="5-Point Star 35"/>
          <p:cNvSpPr/>
          <p:nvPr/>
        </p:nvSpPr>
        <p:spPr>
          <a:xfrm>
            <a:off x="7543800" y="61722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Near Real-time Dust Impacts on </a:t>
            </a:r>
            <a:br>
              <a:rPr lang="en-US" sz="3200" dirty="0" smtClean="0"/>
            </a:br>
            <a:r>
              <a:rPr lang="en-US" sz="3200" dirty="0" smtClean="0"/>
              <a:t>Q Forecasts</a:t>
            </a:r>
            <a:endParaRPr lang="en-US" sz="32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24</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pic>
        <p:nvPicPr>
          <p:cNvPr id="9" name="Picture 8"/>
          <p:cNvPicPr>
            <a:picLocks noChangeAspect="1"/>
          </p:cNvPicPr>
          <p:nvPr/>
        </p:nvPicPr>
        <p:blipFill>
          <a:blip r:embed="rId3"/>
          <a:stretch>
            <a:fillRect/>
          </a:stretch>
        </p:blipFill>
        <p:spPr>
          <a:xfrm>
            <a:off x="1295400" y="4127500"/>
            <a:ext cx="6343650" cy="2578100"/>
          </a:xfrm>
          <a:prstGeom prst="rect">
            <a:avLst/>
          </a:prstGeom>
        </p:spPr>
      </p:pic>
      <p:pic>
        <p:nvPicPr>
          <p:cNvPr id="10" name="Picture 9"/>
          <p:cNvPicPr>
            <a:picLocks noChangeAspect="1"/>
          </p:cNvPicPr>
          <p:nvPr/>
        </p:nvPicPr>
        <p:blipFill>
          <a:blip r:embed="rId4"/>
          <a:stretch>
            <a:fillRect/>
          </a:stretch>
        </p:blipFill>
        <p:spPr>
          <a:xfrm>
            <a:off x="1295400" y="1143000"/>
            <a:ext cx="6299200" cy="2603500"/>
          </a:xfrm>
          <a:prstGeom prst="rect">
            <a:avLst/>
          </a:prstGeom>
        </p:spPr>
      </p:pic>
      <p:sp>
        <p:nvSpPr>
          <p:cNvPr id="12" name="TextBox 11"/>
          <p:cNvSpPr txBox="1"/>
          <p:nvPr/>
        </p:nvSpPr>
        <p:spPr bwMode="auto">
          <a:xfrm>
            <a:off x="7620000" y="1219200"/>
            <a:ext cx="1326004" cy="338554"/>
          </a:xfrm>
          <a:prstGeom prst="rect">
            <a:avLst/>
          </a:prstGeom>
          <a:solidFill>
            <a:schemeClr val="bg1"/>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rgbClr val="FF0000"/>
                </a:solidFill>
                <a:latin typeface="Calibri"/>
                <a:ea typeface="Cambria"/>
                <a:cs typeface="Times New Roman"/>
              </a:rPr>
              <a:t>Recent Obs Q</a:t>
            </a:r>
          </a:p>
        </p:txBody>
      </p:sp>
      <p:sp>
        <p:nvSpPr>
          <p:cNvPr id="14" name="TextBox 13"/>
          <p:cNvSpPr txBox="1"/>
          <p:nvPr/>
        </p:nvSpPr>
        <p:spPr bwMode="auto">
          <a:xfrm>
            <a:off x="7620000" y="1535668"/>
            <a:ext cx="1447800" cy="338554"/>
          </a:xfrm>
          <a:prstGeom prst="rect">
            <a:avLst/>
          </a:prstGeom>
          <a:solidFill>
            <a:srgbClr val="FFFFFF"/>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dirty="0" smtClean="0">
                <a:solidFill>
                  <a:schemeClr val="tx2"/>
                </a:solidFill>
                <a:latin typeface="Calibri"/>
                <a:ea typeface="Cambria"/>
                <a:cs typeface="Times New Roman"/>
              </a:rPr>
              <a:t>Model Sim Q</a:t>
            </a:r>
          </a:p>
        </p:txBody>
      </p:sp>
      <p:sp>
        <p:nvSpPr>
          <p:cNvPr id="15" name="TextBox 14"/>
          <p:cNvSpPr txBox="1"/>
          <p:nvPr/>
        </p:nvSpPr>
        <p:spPr bwMode="auto">
          <a:xfrm>
            <a:off x="7620000" y="1840468"/>
            <a:ext cx="1326305" cy="338554"/>
          </a:xfrm>
          <a:prstGeom prst="rect">
            <a:avLst/>
          </a:prstGeom>
          <a:solidFill>
            <a:srgbClr val="FFFFFF"/>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chemeClr val="accent5"/>
                </a:solidFill>
                <a:latin typeface="Calibri"/>
                <a:ea typeface="Cambria"/>
                <a:cs typeface="Times New Roman"/>
              </a:rPr>
              <a:t>Official Fcst Q</a:t>
            </a:r>
          </a:p>
        </p:txBody>
      </p:sp>
      <p:sp>
        <p:nvSpPr>
          <p:cNvPr id="16" name="TextBox 15"/>
          <p:cNvSpPr txBox="1"/>
          <p:nvPr/>
        </p:nvSpPr>
        <p:spPr bwMode="auto">
          <a:xfrm>
            <a:off x="7543800" y="4221778"/>
            <a:ext cx="1326004" cy="338554"/>
          </a:xfrm>
          <a:prstGeom prst="rect">
            <a:avLst/>
          </a:prstGeom>
          <a:solidFill>
            <a:schemeClr val="bg1"/>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rgbClr val="FF0000"/>
                </a:solidFill>
                <a:latin typeface="Calibri"/>
                <a:ea typeface="Cambria"/>
                <a:cs typeface="Times New Roman"/>
              </a:rPr>
              <a:t>Recent Obs Q</a:t>
            </a:r>
          </a:p>
        </p:txBody>
      </p:sp>
      <p:sp>
        <p:nvSpPr>
          <p:cNvPr id="17" name="TextBox 16"/>
          <p:cNvSpPr txBox="1"/>
          <p:nvPr/>
        </p:nvSpPr>
        <p:spPr bwMode="auto">
          <a:xfrm>
            <a:off x="7543800" y="4538246"/>
            <a:ext cx="1447800" cy="338554"/>
          </a:xfrm>
          <a:prstGeom prst="rect">
            <a:avLst/>
          </a:prstGeom>
          <a:solidFill>
            <a:srgbClr val="FFFFFF"/>
          </a:solid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600" dirty="0" smtClean="0">
                <a:solidFill>
                  <a:schemeClr val="tx2"/>
                </a:solidFill>
                <a:latin typeface="Calibri"/>
                <a:ea typeface="Cambria"/>
                <a:cs typeface="Times New Roman"/>
              </a:rPr>
              <a:t>Model Sim Q</a:t>
            </a:r>
          </a:p>
        </p:txBody>
      </p:sp>
      <p:sp>
        <p:nvSpPr>
          <p:cNvPr id="19" name="TextBox 18"/>
          <p:cNvSpPr txBox="1"/>
          <p:nvPr/>
        </p:nvSpPr>
        <p:spPr bwMode="auto">
          <a:xfrm>
            <a:off x="7543800" y="4843046"/>
            <a:ext cx="1326305" cy="338554"/>
          </a:xfrm>
          <a:prstGeom prst="rect">
            <a:avLst/>
          </a:prstGeom>
          <a:solidFill>
            <a:srgbClr val="FFFFFF"/>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600" dirty="0" smtClean="0">
                <a:solidFill>
                  <a:schemeClr val="accent5"/>
                </a:solidFill>
                <a:latin typeface="Calibri"/>
                <a:ea typeface="Cambria"/>
                <a:cs typeface="Times New Roman"/>
              </a:rPr>
              <a:t>Official Fcst Q</a:t>
            </a:r>
          </a:p>
        </p:txBody>
      </p:sp>
      <p:cxnSp>
        <p:nvCxnSpPr>
          <p:cNvPr id="20" name="Straight Arrow Connector 19"/>
          <p:cNvCxnSpPr/>
          <p:nvPr/>
        </p:nvCxnSpPr>
        <p:spPr>
          <a:xfrm flipH="1">
            <a:off x="3276600" y="1216222"/>
            <a:ext cx="12192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72000" y="1216223"/>
            <a:ext cx="106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bwMode="auto">
          <a:xfrm>
            <a:off x="4078230" y="911423"/>
            <a:ext cx="493770"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Past</a:t>
            </a:r>
            <a:endParaRPr lang="en-US" sz="1400" dirty="0" smtClean="0">
              <a:solidFill>
                <a:schemeClr val="tx1"/>
              </a:solidFill>
              <a:latin typeface="Calibri"/>
              <a:ea typeface="Cambria"/>
              <a:cs typeface="Times New Roman"/>
            </a:endParaRPr>
          </a:p>
        </p:txBody>
      </p:sp>
      <p:sp>
        <p:nvSpPr>
          <p:cNvPr id="23" name="TextBox 22"/>
          <p:cNvSpPr txBox="1"/>
          <p:nvPr/>
        </p:nvSpPr>
        <p:spPr bwMode="auto">
          <a:xfrm>
            <a:off x="4535430" y="911423"/>
            <a:ext cx="671979"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Future</a:t>
            </a:r>
            <a:endParaRPr lang="en-US" sz="1400" dirty="0" smtClean="0">
              <a:solidFill>
                <a:schemeClr val="tx1"/>
              </a:solidFill>
              <a:latin typeface="Calibri"/>
              <a:ea typeface="Cambria"/>
              <a:cs typeface="Times New Roman"/>
            </a:endParaRPr>
          </a:p>
        </p:txBody>
      </p:sp>
      <p:cxnSp>
        <p:nvCxnSpPr>
          <p:cNvPr id="24" name="Straight Arrow Connector 23"/>
          <p:cNvCxnSpPr/>
          <p:nvPr/>
        </p:nvCxnSpPr>
        <p:spPr>
          <a:xfrm flipH="1">
            <a:off x="3276600" y="4188022"/>
            <a:ext cx="12192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572000" y="4188023"/>
            <a:ext cx="1066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bwMode="auto">
          <a:xfrm>
            <a:off x="4078230" y="3883223"/>
            <a:ext cx="493770"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Past</a:t>
            </a:r>
            <a:endParaRPr lang="en-US" sz="1400" dirty="0" smtClean="0">
              <a:solidFill>
                <a:schemeClr val="tx1"/>
              </a:solidFill>
              <a:latin typeface="Calibri"/>
              <a:ea typeface="Cambria"/>
              <a:cs typeface="Times New Roman"/>
            </a:endParaRPr>
          </a:p>
        </p:txBody>
      </p:sp>
      <p:sp>
        <p:nvSpPr>
          <p:cNvPr id="27" name="TextBox 26"/>
          <p:cNvSpPr txBox="1"/>
          <p:nvPr/>
        </p:nvSpPr>
        <p:spPr bwMode="auto">
          <a:xfrm>
            <a:off x="4535430" y="3883223"/>
            <a:ext cx="671979" cy="307777"/>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400" dirty="0" smtClean="0">
                <a:latin typeface="Calibri"/>
                <a:ea typeface="Cambria"/>
                <a:cs typeface="Times New Roman"/>
              </a:rPr>
              <a:t>Future</a:t>
            </a:r>
            <a:endParaRPr lang="en-US" sz="1400" dirty="0" smtClean="0">
              <a:solidFill>
                <a:schemeClr val="tx1"/>
              </a:solidFill>
              <a:latin typeface="Calibri"/>
              <a:ea typeface="Cambria"/>
              <a:cs typeface="Times New Roman"/>
            </a:endParaRPr>
          </a:p>
        </p:txBody>
      </p:sp>
      <p:sp>
        <p:nvSpPr>
          <p:cNvPr id="28" name="TextBox 27"/>
          <p:cNvSpPr txBox="1"/>
          <p:nvPr/>
        </p:nvSpPr>
        <p:spPr bwMode="auto">
          <a:xfrm>
            <a:off x="1905000" y="1143000"/>
            <a:ext cx="1371600" cy="1477328"/>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b="1" dirty="0" smtClean="0">
                <a:solidFill>
                  <a:schemeClr val="tx1"/>
                </a:solidFill>
                <a:latin typeface="Calibri"/>
                <a:ea typeface="Cambria"/>
                <a:cs typeface="Times New Roman"/>
              </a:rPr>
              <a:t>Before</a:t>
            </a:r>
            <a:r>
              <a:rPr lang="en-US" sz="1800" dirty="0" smtClean="0">
                <a:solidFill>
                  <a:schemeClr val="tx1"/>
                </a:solidFill>
                <a:latin typeface="Calibri"/>
                <a:ea typeface="Cambria"/>
                <a:cs typeface="Times New Roman"/>
              </a:rPr>
              <a:t> “cranking up the melt factor” – sim Q is too low</a:t>
            </a:r>
            <a:endParaRPr lang="en-US" sz="1800" b="1" dirty="0" smtClean="0">
              <a:solidFill>
                <a:schemeClr val="tx1"/>
              </a:solidFill>
              <a:latin typeface="Calibri"/>
              <a:ea typeface="Cambria"/>
              <a:cs typeface="Times New Roman"/>
            </a:endParaRPr>
          </a:p>
        </p:txBody>
      </p:sp>
      <p:sp>
        <p:nvSpPr>
          <p:cNvPr id="29" name="TextBox 28"/>
          <p:cNvSpPr txBox="1"/>
          <p:nvPr/>
        </p:nvSpPr>
        <p:spPr bwMode="auto">
          <a:xfrm>
            <a:off x="1905000" y="4191000"/>
            <a:ext cx="1371600" cy="175432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1800" b="1" dirty="0" smtClean="0">
                <a:solidFill>
                  <a:schemeClr val="tx1"/>
                </a:solidFill>
                <a:latin typeface="Calibri"/>
                <a:ea typeface="Cambria"/>
                <a:cs typeface="Times New Roman"/>
              </a:rPr>
              <a:t>After </a:t>
            </a:r>
            <a:r>
              <a:rPr lang="en-US" sz="1800" dirty="0" smtClean="0">
                <a:solidFill>
                  <a:schemeClr val="tx1"/>
                </a:solidFill>
                <a:latin typeface="Calibri"/>
                <a:ea typeface="Cambria"/>
                <a:cs typeface="Times New Roman"/>
              </a:rPr>
              <a:t>“cranking up the melt factor” – sim Q matches much better</a:t>
            </a:r>
            <a:endParaRPr lang="en-US" sz="1800" b="1" dirty="0" smtClean="0">
              <a:solidFill>
                <a:schemeClr val="tx1"/>
              </a:solidFill>
              <a:latin typeface="Calibri"/>
              <a:ea typeface="Cambria"/>
              <a:cs typeface="Times New Roman"/>
            </a:endParaRPr>
          </a:p>
        </p:txBody>
      </p:sp>
      <p:sp>
        <p:nvSpPr>
          <p:cNvPr id="30" name="Oval 29"/>
          <p:cNvSpPr/>
          <p:nvPr/>
        </p:nvSpPr>
        <p:spPr>
          <a:xfrm>
            <a:off x="3505200" y="1447800"/>
            <a:ext cx="1524000" cy="1524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3581400" y="4572000"/>
            <a:ext cx="1524000" cy="1524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295400" y="977900"/>
            <a:ext cx="6781800" cy="5651500"/>
          </a:xfrm>
          <a:prstGeom prst="rect">
            <a:avLst/>
          </a:prstGeom>
        </p:spPr>
      </p:pic>
      <p:sp>
        <p:nvSpPr>
          <p:cNvPr id="2" name="Title 1"/>
          <p:cNvSpPr>
            <a:spLocks noGrp="1"/>
          </p:cNvSpPr>
          <p:nvPr>
            <p:ph type="title"/>
          </p:nvPr>
        </p:nvSpPr>
        <p:spPr/>
        <p:txBody>
          <a:bodyPr/>
          <a:lstStyle/>
          <a:p>
            <a:r>
              <a:rPr lang="en-US" sz="3200" dirty="0" smtClean="0"/>
              <a:t>Near Real-time Dust Impacts on </a:t>
            </a:r>
            <a:br>
              <a:rPr lang="en-US" sz="3200" dirty="0" smtClean="0"/>
            </a:br>
            <a:r>
              <a:rPr lang="en-US" sz="3200" dirty="0" smtClean="0"/>
              <a:t>Q Forecasts</a:t>
            </a:r>
            <a:endParaRPr lang="en-US" sz="3200"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25</a:t>
            </a:fld>
            <a:endParaRPr lang="en-US" dirty="0"/>
          </a:p>
        </p:txBody>
      </p:sp>
      <p:pic>
        <p:nvPicPr>
          <p:cNvPr id="13" name="Picture 12"/>
          <p:cNvPicPr>
            <a:picLocks noChangeAspect="1"/>
          </p:cNvPicPr>
          <p:nvPr/>
        </p:nvPicPr>
        <p:blipFill>
          <a:blip r:embed="rId3" cstate="print"/>
          <a:stretch>
            <a:fillRect/>
          </a:stretch>
        </p:blipFill>
        <p:spPr>
          <a:xfrm>
            <a:off x="8305800" y="0"/>
            <a:ext cx="838200" cy="838200"/>
          </a:xfrm>
          <a:prstGeom prst="rect">
            <a:avLst/>
          </a:prstGeom>
        </p:spPr>
      </p:pic>
      <p:sp>
        <p:nvSpPr>
          <p:cNvPr id="6" name="TextBox 5"/>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
        <p:nvSpPr>
          <p:cNvPr id="9" name="TextBox 8"/>
          <p:cNvSpPr txBox="1"/>
          <p:nvPr/>
        </p:nvSpPr>
        <p:spPr bwMode="auto">
          <a:xfrm>
            <a:off x="5334000" y="4572000"/>
            <a:ext cx="2362200" cy="1200329"/>
          </a:xfrm>
          <a:prstGeom prst="rect">
            <a:avLst/>
          </a:prstGeom>
          <a:solidFill>
            <a:schemeClr val="bg1"/>
          </a:solidFill>
          <a:ln w="9525">
            <a:solidFill>
              <a:schemeClr val="bg1"/>
            </a:solidFill>
            <a:miter lim="800000"/>
            <a:headEnd/>
            <a:tailEnd/>
          </a:ln>
        </p:spPr>
        <p:txBody>
          <a:bodyPr wrap="squar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Forecasts </a:t>
            </a:r>
            <a:r>
              <a:rPr lang="en-US" dirty="0" smtClean="0">
                <a:latin typeface="Calibri"/>
                <a:ea typeface="Cambria"/>
                <a:cs typeface="Times New Roman"/>
              </a:rPr>
              <a:t>issued early to middle of last week were too low</a:t>
            </a:r>
          </a:p>
          <a:p>
            <a:pPr marL="0" marR="0">
              <a:spcBef>
                <a:spcPts val="0"/>
              </a:spcBef>
              <a:spcAft>
                <a:spcPts val="0"/>
              </a:spcAft>
            </a:pPr>
            <a:endParaRPr lang="en-US" sz="1800" dirty="0" smtClean="0">
              <a:solidFill>
                <a:schemeClr val="tx1"/>
              </a:solidFill>
              <a:latin typeface="Calibri"/>
              <a:ea typeface="Cambria"/>
              <a:cs typeface="Times New Roman"/>
            </a:endParaRPr>
          </a:p>
        </p:txBody>
      </p:sp>
      <p:sp>
        <p:nvSpPr>
          <p:cNvPr id="11" name="Oval 10"/>
          <p:cNvSpPr/>
          <p:nvPr/>
        </p:nvSpPr>
        <p:spPr>
          <a:xfrm>
            <a:off x="4114800" y="3429000"/>
            <a:ext cx="1905000" cy="914400"/>
          </a:xfrm>
          <a:prstGeom prst="ellipse">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bwMode="auto">
          <a:xfrm>
            <a:off x="7162800" y="1828800"/>
            <a:ext cx="1600200" cy="2031325"/>
          </a:xfrm>
          <a:prstGeom prst="rect">
            <a:avLst/>
          </a:prstGeom>
          <a:solidFill>
            <a:schemeClr val="bg1"/>
          </a:solidFill>
          <a:ln w="9525">
            <a:solidFill>
              <a:schemeClr val="bg1"/>
            </a:solidFill>
            <a:miter lim="800000"/>
            <a:headEnd/>
            <a:tailEnd/>
          </a:ln>
        </p:spPr>
        <p:txBody>
          <a:bodyPr wrap="square" rtlCol="0">
            <a:prstTxWarp prst="textNoShape">
              <a:avLst/>
            </a:prstTxWarp>
            <a:spAutoFit/>
          </a:bodyPr>
          <a:lstStyle/>
          <a:p>
            <a:pPr marL="0" marR="0">
              <a:spcBef>
                <a:spcPts val="0"/>
              </a:spcBef>
              <a:spcAft>
                <a:spcPts val="0"/>
              </a:spcAft>
            </a:pPr>
            <a:r>
              <a:rPr lang="en-US" dirty="0" smtClean="0">
                <a:latin typeface="Calibri"/>
                <a:ea typeface="Cambria"/>
                <a:cs typeface="Times New Roman"/>
              </a:rPr>
              <a:t>Forecasts issued late in the week and over the weekend were b</a:t>
            </a:r>
            <a:r>
              <a:rPr lang="en-US" sz="1800" dirty="0" smtClean="0">
                <a:solidFill>
                  <a:schemeClr val="tx1"/>
                </a:solidFill>
                <a:latin typeface="Calibri"/>
                <a:ea typeface="Cambria"/>
                <a:cs typeface="Times New Roman"/>
              </a:rPr>
              <a:t>etter.</a:t>
            </a:r>
            <a:endParaRPr lang="en-US" dirty="0" smtClean="0">
              <a:latin typeface="Calibri"/>
              <a:ea typeface="Cambria"/>
              <a:cs typeface="Times New Roman"/>
            </a:endParaRPr>
          </a:p>
          <a:p>
            <a:pPr marL="0" marR="0">
              <a:spcBef>
                <a:spcPts val="0"/>
              </a:spcBef>
              <a:spcAft>
                <a:spcPts val="0"/>
              </a:spcAft>
            </a:pPr>
            <a:endParaRPr lang="en-US" sz="1800" dirty="0" smtClean="0">
              <a:solidFill>
                <a:schemeClr val="tx1"/>
              </a:solidFill>
              <a:latin typeface="Calibri"/>
              <a:ea typeface="Cambria"/>
              <a:cs typeface="Times New Roman"/>
            </a:endParaRPr>
          </a:p>
        </p:txBody>
      </p:sp>
      <p:cxnSp>
        <p:nvCxnSpPr>
          <p:cNvPr id="15" name="Straight Arrow Connector 14"/>
          <p:cNvCxnSpPr>
            <a:stCxn id="12" idx="1"/>
          </p:cNvCxnSpPr>
          <p:nvPr/>
        </p:nvCxnSpPr>
        <p:spPr>
          <a:xfrm rot="10800000">
            <a:off x="5257800" y="2819401"/>
            <a:ext cx="1905000" cy="25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normAutofit/>
          </a:bodyPr>
          <a:lstStyle/>
          <a:p>
            <a:r>
              <a:rPr lang="en-US" sz="3200" dirty="0" smtClean="0"/>
              <a:t>Near Future Directions</a:t>
            </a:r>
            <a:endParaRPr lang="en-US" sz="3200" dirty="0"/>
          </a:p>
        </p:txBody>
      </p:sp>
      <p:sp>
        <p:nvSpPr>
          <p:cNvPr id="7" name="Slide Number Placeholder 6"/>
          <p:cNvSpPr>
            <a:spLocks noGrp="1"/>
          </p:cNvSpPr>
          <p:nvPr>
            <p:ph type="sldNum" sz="quarter" idx="12"/>
          </p:nvPr>
        </p:nvSpPr>
        <p:spPr/>
        <p:txBody>
          <a:bodyPr/>
          <a:lstStyle/>
          <a:p>
            <a:fld id="{08BFD31D-E62F-4BE1-B253-B23E143140EB}" type="slidenum">
              <a:rPr lang="en-US" smtClean="0"/>
              <a:pPr/>
              <a:t>26</a:t>
            </a:fld>
            <a:endParaRPr lang="en-US" dirty="0"/>
          </a:p>
        </p:txBody>
      </p:sp>
      <p:sp>
        <p:nvSpPr>
          <p:cNvPr id="6" name="TextBox 5"/>
          <p:cNvSpPr txBox="1"/>
          <p:nvPr/>
        </p:nvSpPr>
        <p:spPr bwMode="auto">
          <a:xfrm>
            <a:off x="1219200" y="914400"/>
            <a:ext cx="7848600" cy="5632311"/>
          </a:xfrm>
          <a:prstGeom prst="rect">
            <a:avLst/>
          </a:prstGeom>
          <a:noFill/>
          <a:ln w="9525">
            <a:noFill/>
            <a:miter lim="800000"/>
            <a:headEnd/>
            <a:tailEnd/>
          </a:ln>
        </p:spPr>
        <p:txBody>
          <a:bodyPr wrap="square" rtlCol="0">
            <a:prstTxWarp prst="textNoShape">
              <a:avLst/>
            </a:prstTxWarp>
            <a:spAutoFit/>
          </a:bodyPr>
          <a:lstStyle/>
          <a:p>
            <a:r>
              <a:rPr lang="en-US" sz="2000" b="1" u="sng" dirty="0" smtClean="0">
                <a:latin typeface="Calibri"/>
                <a:ea typeface="Cambria"/>
                <a:cs typeface="Times New Roman"/>
              </a:rPr>
              <a:t>For melt season 2015 (and beyond):</a:t>
            </a:r>
            <a:endParaRPr lang="en-US" sz="2000" b="1" u="sng" dirty="0" smtClean="0">
              <a:latin typeface="Calibri"/>
              <a:ea typeface="Cambria"/>
              <a:cs typeface="Times New Roman"/>
            </a:endParaRPr>
          </a:p>
          <a:p>
            <a:r>
              <a:rPr lang="en-US" sz="2000" dirty="0" smtClean="0">
                <a:latin typeface="Calibri"/>
                <a:ea typeface="Cambria"/>
                <a:cs typeface="Times New Roman"/>
              </a:rPr>
              <a:t>* Continue </a:t>
            </a:r>
            <a:r>
              <a:rPr lang="en-US" sz="2000" dirty="0" smtClean="0">
                <a:latin typeface="Calibri"/>
                <a:ea typeface="Cambria"/>
                <a:cs typeface="Times New Roman"/>
              </a:rPr>
              <a:t>to use information provided by NASA/JPL</a:t>
            </a:r>
            <a:r>
              <a:rPr lang="en-US" sz="2000" dirty="0" smtClean="0">
                <a:latin typeface="Calibri"/>
                <a:ea typeface="Cambria"/>
                <a:cs typeface="Times New Roman"/>
              </a:rPr>
              <a:t> at CBRFC</a:t>
            </a:r>
          </a:p>
          <a:p>
            <a:r>
              <a:rPr lang="en-US" sz="2000" dirty="0" smtClean="0">
                <a:latin typeface="Calibri"/>
                <a:ea typeface="Cambria"/>
                <a:cs typeface="Times New Roman"/>
                <a:sym typeface="Wingdings"/>
              </a:rPr>
              <a:t>       manual SWE adjustments from MODSCAG </a:t>
            </a:r>
            <a:r>
              <a:rPr lang="en-US" sz="2000" dirty="0" err="1" smtClean="0">
                <a:latin typeface="Calibri"/>
                <a:ea typeface="Cambria"/>
                <a:cs typeface="Times New Roman"/>
                <a:sym typeface="Wingdings"/>
              </a:rPr>
              <a:t>fSCA</a:t>
            </a:r>
            <a:r>
              <a:rPr lang="en-US" sz="2000" dirty="0" smtClean="0">
                <a:latin typeface="Calibri"/>
                <a:ea typeface="Cambria"/>
                <a:cs typeface="Times New Roman"/>
                <a:sym typeface="Wingdings"/>
              </a:rPr>
              <a:t> info</a:t>
            </a:r>
          </a:p>
          <a:p>
            <a:r>
              <a:rPr lang="en-US" sz="2000" dirty="0" smtClean="0">
                <a:latin typeface="Calibri"/>
                <a:ea typeface="Cambria"/>
                <a:cs typeface="Times New Roman"/>
                <a:sym typeface="Wingdings"/>
              </a:rPr>
              <a:t>      “melt factor” (MF) adjustments from MODDRFS dust info</a:t>
            </a:r>
          </a:p>
          <a:p>
            <a:r>
              <a:rPr lang="en-US" sz="2000" dirty="0">
                <a:latin typeface="Calibri"/>
                <a:ea typeface="Cambria"/>
                <a:cs typeface="Times New Roman"/>
                <a:sym typeface="Wingdings"/>
              </a:rPr>
              <a:t> </a:t>
            </a:r>
            <a:r>
              <a:rPr lang="en-US" sz="2000" dirty="0" smtClean="0">
                <a:latin typeface="Calibri"/>
                <a:ea typeface="Cambria"/>
                <a:cs typeface="Times New Roman"/>
                <a:sym typeface="Wingdings"/>
              </a:rPr>
              <a:t>     </a:t>
            </a:r>
            <a:r>
              <a:rPr lang="en-US" sz="2000" dirty="0" smtClean="0">
                <a:latin typeface="Calibri"/>
                <a:ea typeface="Cambria"/>
                <a:cs typeface="Times New Roman"/>
              </a:rPr>
              <a:t>Fine-tune </a:t>
            </a:r>
            <a:r>
              <a:rPr lang="en-US" sz="2000" dirty="0">
                <a:latin typeface="Calibri"/>
                <a:ea typeface="Cambria"/>
                <a:cs typeface="Times New Roman"/>
                <a:sym typeface="Wingdings"/>
              </a:rPr>
              <a:t>the range </a:t>
            </a:r>
            <a:r>
              <a:rPr lang="en-US" sz="2000" dirty="0" smtClean="0">
                <a:latin typeface="Calibri"/>
                <a:ea typeface="Cambria"/>
                <a:cs typeface="Times New Roman"/>
                <a:sym typeface="Wingdings"/>
              </a:rPr>
              <a:t>of </a:t>
            </a:r>
            <a:r>
              <a:rPr lang="en-US" sz="2000" dirty="0">
                <a:latin typeface="Calibri"/>
                <a:ea typeface="Cambria"/>
                <a:cs typeface="Times New Roman"/>
                <a:sym typeface="Wingdings"/>
              </a:rPr>
              <a:t>allowable </a:t>
            </a:r>
            <a:r>
              <a:rPr lang="en-US" sz="2000" dirty="0" smtClean="0">
                <a:latin typeface="Calibri"/>
                <a:ea typeface="Cambria"/>
                <a:cs typeface="Times New Roman"/>
                <a:sym typeface="Wingdings"/>
              </a:rPr>
              <a:t>SWE and MF adjustments</a:t>
            </a:r>
          </a:p>
          <a:p>
            <a:endParaRPr lang="en-US" sz="1000" dirty="0" smtClean="0">
              <a:latin typeface="Calibri"/>
              <a:ea typeface="Cambria"/>
              <a:cs typeface="Times New Roman"/>
            </a:endParaRPr>
          </a:p>
          <a:p>
            <a:r>
              <a:rPr lang="en-US" sz="2000" dirty="0" smtClean="0">
                <a:latin typeface="Calibri"/>
                <a:ea typeface="Cambria"/>
                <a:cs typeface="Times New Roman"/>
                <a:sym typeface="Wingdings"/>
              </a:rPr>
              <a:t>* Connect </a:t>
            </a:r>
            <a:r>
              <a:rPr lang="en-US" sz="2000" dirty="0" smtClean="0">
                <a:latin typeface="Calibri"/>
                <a:ea typeface="Cambria"/>
                <a:cs typeface="Times New Roman"/>
                <a:sym typeface="Wingdings"/>
              </a:rPr>
              <a:t>patterns in JPL MODIS snow data to patterns in snow model </a:t>
            </a:r>
            <a:r>
              <a:rPr lang="en-US" sz="2000" dirty="0">
                <a:latin typeface="Calibri"/>
                <a:ea typeface="Cambria"/>
                <a:cs typeface="Times New Roman"/>
                <a:sym typeface="Wingdings"/>
              </a:rPr>
              <a:t>parameters, </a:t>
            </a:r>
            <a:r>
              <a:rPr lang="en-US" sz="2000" dirty="0" smtClean="0">
                <a:latin typeface="Calibri"/>
                <a:ea typeface="Cambria"/>
                <a:cs typeface="Times New Roman"/>
                <a:sym typeface="Wingdings"/>
              </a:rPr>
              <a:t>including calibrated </a:t>
            </a:r>
            <a:r>
              <a:rPr lang="en-US" sz="2000" dirty="0">
                <a:latin typeface="Calibri"/>
                <a:ea typeface="Cambria"/>
                <a:cs typeface="Times New Roman"/>
                <a:sym typeface="Wingdings"/>
              </a:rPr>
              <a:t>SNOW17 areal depletion curves</a:t>
            </a:r>
            <a:r>
              <a:rPr lang="en-US" sz="2000" dirty="0" smtClean="0">
                <a:latin typeface="Calibri"/>
                <a:ea typeface="Cambria"/>
                <a:cs typeface="Times New Roman"/>
                <a:sym typeface="Wingdings"/>
              </a:rPr>
              <a:t> </a:t>
            </a:r>
            <a:endParaRPr lang="en-US" sz="1000" dirty="0" smtClean="0">
              <a:latin typeface="Calibri"/>
              <a:ea typeface="Cambria"/>
              <a:cs typeface="Times New Roman"/>
              <a:sym typeface="Wingdings"/>
            </a:endParaRPr>
          </a:p>
          <a:p>
            <a:endParaRPr lang="en-US" sz="1000" dirty="0" smtClean="0">
              <a:latin typeface="Calibri"/>
              <a:ea typeface="Cambria"/>
              <a:cs typeface="Times New Roman"/>
              <a:sym typeface="Wingdings"/>
            </a:endParaRPr>
          </a:p>
          <a:p>
            <a:r>
              <a:rPr lang="en-US" sz="2000" dirty="0" smtClean="0">
                <a:latin typeface="Calibri"/>
                <a:ea typeface="Cambria"/>
                <a:cs typeface="Times New Roman"/>
              </a:rPr>
              <a:t>* Adjustments </a:t>
            </a:r>
            <a:r>
              <a:rPr lang="en-US" sz="2000" dirty="0" smtClean="0">
                <a:latin typeface="Calibri"/>
                <a:ea typeface="Cambria"/>
                <a:cs typeface="Times New Roman"/>
              </a:rPr>
              <a:t>to MODIS NASA/JPL datasets – estimates for cloudy pixels, vegetation adjustments (filling in gaps in the time series of data)</a:t>
            </a:r>
          </a:p>
          <a:p>
            <a:endParaRPr lang="en-US" sz="1000" dirty="0" smtClean="0">
              <a:latin typeface="Calibri"/>
              <a:ea typeface="Cambria"/>
              <a:cs typeface="Times New Roman"/>
              <a:sym typeface="Wingdings"/>
            </a:endParaRPr>
          </a:p>
          <a:p>
            <a:r>
              <a:rPr lang="en-US" sz="2000" dirty="0" smtClean="0">
                <a:latin typeface="Calibri"/>
                <a:ea typeface="Cambria"/>
                <a:cs typeface="Times New Roman"/>
                <a:sym typeface="Wingdings"/>
              </a:rPr>
              <a:t>* </a:t>
            </a:r>
            <a:r>
              <a:rPr lang="en-US" sz="2000" dirty="0" smtClean="0">
                <a:latin typeface="Calibri"/>
                <a:ea typeface="Cambria"/>
                <a:cs typeface="Times New Roman"/>
                <a:sym typeface="Wingdings"/>
              </a:rPr>
              <a:t>Continue to explore pieces of the snowmelt forecasting puzzle – e.g., energy balance snow modeling</a:t>
            </a:r>
          </a:p>
          <a:p>
            <a:endParaRPr lang="en-US" sz="1000" dirty="0" smtClean="0">
              <a:latin typeface="Calibri"/>
              <a:ea typeface="Cambria"/>
              <a:cs typeface="Times New Roman"/>
              <a:sym typeface="Wingdings"/>
            </a:endParaRPr>
          </a:p>
          <a:p>
            <a:r>
              <a:rPr lang="en-US" sz="2000" dirty="0" smtClean="0">
                <a:latin typeface="Calibri"/>
                <a:ea typeface="Cambria"/>
                <a:cs typeface="Times New Roman"/>
                <a:sym typeface="Wingdings"/>
              </a:rPr>
              <a:t>* Improve </a:t>
            </a:r>
            <a:r>
              <a:rPr lang="en-US" sz="2000" dirty="0" smtClean="0">
                <a:latin typeface="Calibri"/>
                <a:ea typeface="Cambria"/>
                <a:cs typeface="Times New Roman"/>
                <a:sym typeface="Wingdings"/>
              </a:rPr>
              <a:t>communication between CBRFC and users of CBRFC forecasts</a:t>
            </a:r>
            <a:r>
              <a:rPr lang="en-US" sz="2000" dirty="0" smtClean="0">
                <a:latin typeface="Calibri"/>
                <a:ea typeface="Cambria"/>
                <a:cs typeface="Times New Roman"/>
                <a:sym typeface="Wingdings"/>
              </a:rPr>
              <a:t> on snow </a:t>
            </a:r>
            <a:r>
              <a:rPr lang="en-US" sz="2000" dirty="0" smtClean="0">
                <a:latin typeface="Calibri"/>
                <a:ea typeface="Cambria"/>
                <a:cs typeface="Times New Roman"/>
                <a:sym typeface="Wingdings"/>
              </a:rPr>
              <a:t>remote sensing data at CBRFC</a:t>
            </a:r>
            <a:r>
              <a:rPr lang="en-US" sz="2000" dirty="0" smtClean="0">
                <a:latin typeface="Calibri"/>
                <a:ea typeface="Cambria"/>
                <a:cs typeface="Times New Roman"/>
                <a:sym typeface="Wingdings"/>
              </a:rPr>
              <a:t> and conditions </a:t>
            </a:r>
            <a:r>
              <a:rPr lang="en-US" sz="2000" dirty="0" smtClean="0">
                <a:latin typeface="Calibri"/>
                <a:ea typeface="Cambria"/>
                <a:cs typeface="Times New Roman"/>
                <a:sym typeface="Wingdings"/>
              </a:rPr>
              <a:t>as melt progresses.</a:t>
            </a:r>
          </a:p>
          <a:p>
            <a:endParaRPr lang="en-US" sz="1000" dirty="0" smtClean="0">
              <a:latin typeface="Calibri"/>
              <a:ea typeface="Cambria"/>
              <a:cs typeface="Times New Roman"/>
              <a:sym typeface="Wingdings"/>
            </a:endParaRPr>
          </a:p>
          <a:p>
            <a:r>
              <a:rPr lang="en-US" sz="2000" dirty="0" smtClean="0">
                <a:latin typeface="Calibri"/>
                <a:ea typeface="Cambria"/>
                <a:cs typeface="Times New Roman"/>
                <a:sym typeface="Wingdings"/>
              </a:rPr>
              <a:t>* JPL </a:t>
            </a:r>
            <a:r>
              <a:rPr lang="en-US" sz="2000" dirty="0" smtClean="0">
                <a:latin typeface="Calibri"/>
                <a:ea typeface="Cambria"/>
                <a:cs typeface="Times New Roman"/>
                <a:sym typeface="Wingdings"/>
              </a:rPr>
              <a:t>continues to develop the Airborne Snow Observatory to map </a:t>
            </a:r>
          </a:p>
          <a:p>
            <a:r>
              <a:rPr lang="en-US" sz="2000" dirty="0" smtClean="0">
                <a:latin typeface="Calibri"/>
                <a:ea typeface="Cambria"/>
                <a:cs typeface="Times New Roman"/>
                <a:sym typeface="Wingdings"/>
              </a:rPr>
              <a:t>spatial distribution of SWE</a:t>
            </a:r>
            <a:endParaRPr lang="en-US" sz="2000" dirty="0">
              <a:latin typeface="Calibri"/>
              <a:ea typeface="Cambria"/>
              <a:cs typeface="Times New Roman"/>
              <a:sym typeface="Wingdings"/>
            </a:endParaRPr>
          </a:p>
        </p:txBody>
      </p:sp>
      <p:pic>
        <p:nvPicPr>
          <p:cNvPr id="8" name="Picture 7"/>
          <p:cNvPicPr>
            <a:picLocks noChangeAspect="1"/>
          </p:cNvPicPr>
          <p:nvPr/>
        </p:nvPicPr>
        <p:blipFill>
          <a:blip r:embed="rId2" cstate="print"/>
          <a:stretch>
            <a:fillRect/>
          </a:stretch>
        </p:blipFill>
        <p:spPr>
          <a:xfrm>
            <a:off x="8305800" y="0"/>
            <a:ext cx="838200" cy="838200"/>
          </a:xfrm>
          <a:prstGeom prst="rect">
            <a:avLst/>
          </a:prstGeom>
        </p:spPr>
      </p:pic>
      <p:sp>
        <p:nvSpPr>
          <p:cNvPr id="9" name="TextBox 8"/>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1752600" y="1981200"/>
            <a:ext cx="6832237" cy="787909"/>
            <a:chOff x="1930763" y="2107691"/>
            <a:chExt cx="6832237" cy="787909"/>
          </a:xfrm>
        </p:grpSpPr>
        <p:pic>
          <p:nvPicPr>
            <p:cNvPr id="13" name="Picture 12" descr="Picture 10.png"/>
            <p:cNvPicPr>
              <a:picLocks noChangeAspect="1"/>
            </p:cNvPicPr>
            <p:nvPr/>
          </p:nvPicPr>
          <p:blipFill>
            <a:blip r:embed="rId2" cstate="print"/>
            <a:stretch>
              <a:fillRect/>
            </a:stretch>
          </p:blipFill>
          <p:spPr>
            <a:xfrm>
              <a:off x="5587315" y="2209800"/>
              <a:ext cx="3175685" cy="594939"/>
            </a:xfrm>
            <a:prstGeom prst="rect">
              <a:avLst/>
            </a:prstGeom>
          </p:spPr>
        </p:pic>
        <p:pic>
          <p:nvPicPr>
            <p:cNvPr id="10" name="Picture 2" descr="\\lajolla\watersupply\Logos\cbrfc_logo.jpg"/>
            <p:cNvPicPr>
              <a:picLocks noChangeAspect="1" noChangeArrowheads="1"/>
            </p:cNvPicPr>
            <p:nvPr/>
          </p:nvPicPr>
          <p:blipFill>
            <a:blip r:embed="rId3" cstate="print"/>
            <a:srcRect t="6000"/>
            <a:stretch>
              <a:fillRect/>
            </a:stretch>
          </p:blipFill>
          <p:spPr bwMode="auto">
            <a:xfrm>
              <a:off x="3505200" y="2107691"/>
              <a:ext cx="838200" cy="787909"/>
            </a:xfrm>
            <a:prstGeom prst="rect">
              <a:avLst/>
            </a:prstGeom>
            <a:noFill/>
            <a:ln w="9525">
              <a:noFill/>
              <a:miter lim="800000"/>
              <a:headEnd/>
              <a:tailEnd/>
            </a:ln>
          </p:spPr>
        </p:pic>
        <p:pic>
          <p:nvPicPr>
            <p:cNvPr id="11" name="Picture 3" descr="\\lajolla\watersupply\Logos\noaa.jpg"/>
            <p:cNvPicPr>
              <a:picLocks noChangeAspect="1" noChangeArrowheads="1"/>
            </p:cNvPicPr>
            <p:nvPr/>
          </p:nvPicPr>
          <p:blipFill>
            <a:blip r:embed="rId4" cstate="print"/>
            <a:srcRect/>
            <a:stretch>
              <a:fillRect/>
            </a:stretch>
          </p:blipFill>
          <p:spPr bwMode="auto">
            <a:xfrm>
              <a:off x="1930763" y="2133600"/>
              <a:ext cx="736237" cy="739278"/>
            </a:xfrm>
            <a:prstGeom prst="rect">
              <a:avLst/>
            </a:prstGeom>
            <a:noFill/>
          </p:spPr>
        </p:pic>
        <p:pic>
          <p:nvPicPr>
            <p:cNvPr id="12" name="Picture 11"/>
            <p:cNvPicPr>
              <a:picLocks noChangeAspect="1"/>
            </p:cNvPicPr>
            <p:nvPr/>
          </p:nvPicPr>
          <p:blipFill>
            <a:blip r:embed="rId5" cstate="print"/>
            <a:stretch>
              <a:fillRect/>
            </a:stretch>
          </p:blipFill>
          <p:spPr>
            <a:xfrm>
              <a:off x="2743200" y="2107691"/>
              <a:ext cx="762000" cy="762000"/>
            </a:xfrm>
            <a:prstGeom prst="rect">
              <a:avLst/>
            </a:prstGeom>
          </p:spPr>
        </p:pic>
      </p:grpSp>
      <p:sp>
        <p:nvSpPr>
          <p:cNvPr id="2" name="Title 1"/>
          <p:cNvSpPr>
            <a:spLocks noGrp="1"/>
          </p:cNvSpPr>
          <p:nvPr>
            <p:ph type="title"/>
          </p:nvPr>
        </p:nvSpPr>
        <p:spPr/>
        <p:txBody>
          <a:bodyPr/>
          <a:lstStyle/>
          <a:p>
            <a:pPr>
              <a:spcBef>
                <a:spcPts val="1000"/>
              </a:spcBef>
              <a:spcAft>
                <a:spcPts val="1000"/>
              </a:spcAft>
            </a:pPr>
            <a:r>
              <a:rPr lang="en-US" sz="3600" dirty="0" smtClean="0"/>
              <a:t>CBRFC/NASA/JPL Collaboration</a:t>
            </a:r>
          </a:p>
        </p:txBody>
      </p:sp>
      <p:sp>
        <p:nvSpPr>
          <p:cNvPr id="7" name="Content Placeholder 6"/>
          <p:cNvSpPr txBox="1">
            <a:spLocks noGrp="1"/>
          </p:cNvSpPr>
          <p:nvPr>
            <p:ph idx="1"/>
          </p:nvPr>
        </p:nvSpPr>
        <p:spPr bwMode="auto">
          <a:xfrm>
            <a:off x="1219200" y="914400"/>
            <a:ext cx="7848600" cy="83099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400" dirty="0" smtClean="0">
                <a:latin typeface="Calibri"/>
                <a:ea typeface="Cambria"/>
                <a:cs typeface="Times New Roman"/>
              </a:rPr>
              <a:t>Collaboration and open exchange of information </a:t>
            </a:r>
          </a:p>
          <a:p>
            <a:pPr marL="0" marR="0">
              <a:spcBef>
                <a:spcPts val="0"/>
              </a:spcBef>
              <a:spcAft>
                <a:spcPts val="0"/>
              </a:spcAft>
            </a:pPr>
            <a:r>
              <a:rPr lang="en-US" sz="2400" dirty="0" smtClean="0">
                <a:latin typeface="Calibri"/>
                <a:ea typeface="Cambria"/>
                <a:cs typeface="Times New Roman"/>
                <a:sym typeface="Wingdings"/>
              </a:rPr>
              <a:t> </a:t>
            </a:r>
            <a:r>
              <a:rPr lang="en-US" sz="2400" b="1" dirty="0" smtClean="0">
                <a:solidFill>
                  <a:srgbClr val="0000FF"/>
                </a:solidFill>
                <a:latin typeface="Calibri"/>
                <a:ea typeface="Cambria"/>
                <a:cs typeface="Times New Roman"/>
              </a:rPr>
              <a:t>very beneficial </a:t>
            </a:r>
            <a:r>
              <a:rPr lang="en-US" sz="2400" dirty="0" smtClean="0">
                <a:latin typeface="Calibri"/>
                <a:ea typeface="Cambria"/>
                <a:cs typeface="Times New Roman"/>
              </a:rPr>
              <a:t>to both CBRFC and NASA/JPL</a:t>
            </a:r>
          </a:p>
        </p:txBody>
      </p:sp>
      <p:sp>
        <p:nvSpPr>
          <p:cNvPr id="6" name="Slide Number Placeholder 5"/>
          <p:cNvSpPr>
            <a:spLocks noGrp="1"/>
          </p:cNvSpPr>
          <p:nvPr>
            <p:ph type="sldNum" sz="quarter" idx="12"/>
          </p:nvPr>
        </p:nvSpPr>
        <p:spPr/>
        <p:txBody>
          <a:bodyPr/>
          <a:lstStyle/>
          <a:p>
            <a:fld id="{08BFD31D-E62F-4BE1-B253-B23E143140EB}" type="slidenum">
              <a:rPr lang="en-US" smtClean="0"/>
              <a:pPr/>
              <a:t>27</a:t>
            </a:fld>
            <a:endParaRPr lang="en-US" dirty="0"/>
          </a:p>
        </p:txBody>
      </p:sp>
      <p:sp>
        <p:nvSpPr>
          <p:cNvPr id="8" name="TextBox 7"/>
          <p:cNvSpPr txBox="1"/>
          <p:nvPr/>
        </p:nvSpPr>
        <p:spPr bwMode="auto">
          <a:xfrm>
            <a:off x="1447800" y="3025676"/>
            <a:ext cx="3505200" cy="2308324"/>
          </a:xfrm>
          <a:prstGeom prst="rect">
            <a:avLst/>
          </a:prstGeom>
          <a:solidFill>
            <a:schemeClr val="bg2"/>
          </a:solidFill>
          <a:ln w="9525">
            <a:solidFill>
              <a:schemeClr val="tx1"/>
            </a:solidFill>
            <a:miter lim="800000"/>
            <a:headEnd/>
            <a:tailEnd/>
          </a:ln>
        </p:spPr>
        <p:txBody>
          <a:bodyPr wrap="square" rtlCol="0">
            <a:prstTxWarp prst="textNoShape">
              <a:avLst/>
            </a:prstTxWarp>
            <a:spAutoFit/>
          </a:bodyPr>
          <a:lstStyle/>
          <a:p>
            <a:pPr marL="0" marR="0">
              <a:spcBef>
                <a:spcPts val="0"/>
              </a:spcBef>
              <a:spcAft>
                <a:spcPts val="0"/>
              </a:spcAft>
            </a:pPr>
            <a:r>
              <a:rPr lang="en-US" u="sng" dirty="0" smtClean="0">
                <a:latin typeface="Calibri"/>
                <a:ea typeface="Cambria"/>
                <a:cs typeface="Times New Roman"/>
              </a:rPr>
              <a:t>CBRFC gains detailed knowledge of:</a:t>
            </a:r>
          </a:p>
          <a:p>
            <a:pPr marL="0" marR="0">
              <a:spcBef>
                <a:spcPts val="0"/>
              </a:spcBef>
              <a:spcAft>
                <a:spcPts val="0"/>
              </a:spcAft>
            </a:pPr>
            <a:endParaRPr lang="en-US" dirty="0" smtClean="0">
              <a:latin typeface="Calibri"/>
              <a:ea typeface="Cambria"/>
              <a:cs typeface="Times New Roman"/>
            </a:endParaRPr>
          </a:p>
          <a:p>
            <a:r>
              <a:rPr lang="en-US" dirty="0" smtClean="0">
                <a:latin typeface="Calibri"/>
                <a:ea typeface="Cambria"/>
                <a:cs typeface="Times New Roman"/>
              </a:rPr>
              <a:t>NASA/JPL snow cover and dust-on-snow data and remote sensing in general</a:t>
            </a:r>
          </a:p>
          <a:p>
            <a:endParaRPr lang="en-US" dirty="0" smtClean="0">
              <a:latin typeface="Calibri"/>
              <a:ea typeface="Cambria"/>
              <a:cs typeface="Times New Roman"/>
            </a:endParaRPr>
          </a:p>
          <a:p>
            <a:r>
              <a:rPr lang="en-US" dirty="0" smtClean="0">
                <a:latin typeface="Calibri"/>
                <a:ea typeface="Cambria"/>
                <a:cs typeface="Times New Roman"/>
              </a:rPr>
              <a:t>How to overcome limitations in datasets (e.g., vegetation, clouds)</a:t>
            </a:r>
          </a:p>
        </p:txBody>
      </p:sp>
      <p:sp>
        <p:nvSpPr>
          <p:cNvPr id="9" name="TextBox 8"/>
          <p:cNvSpPr txBox="1"/>
          <p:nvPr/>
        </p:nvSpPr>
        <p:spPr bwMode="auto">
          <a:xfrm>
            <a:off x="5105400" y="3020199"/>
            <a:ext cx="3657600" cy="2308324"/>
          </a:xfrm>
          <a:prstGeom prst="rect">
            <a:avLst/>
          </a:prstGeom>
          <a:solidFill>
            <a:schemeClr val="bg2"/>
          </a:solidFill>
          <a:ln w="9525">
            <a:solidFill>
              <a:schemeClr val="tx1"/>
            </a:solidFill>
            <a:miter lim="800000"/>
            <a:headEnd/>
            <a:tailEnd/>
          </a:ln>
        </p:spPr>
        <p:txBody>
          <a:bodyPr wrap="square" rtlCol="0">
            <a:prstTxWarp prst="textNoShape">
              <a:avLst/>
            </a:prstTxWarp>
            <a:spAutoFit/>
          </a:bodyPr>
          <a:lstStyle/>
          <a:p>
            <a:pPr marL="0" marR="0">
              <a:spcBef>
                <a:spcPts val="0"/>
              </a:spcBef>
              <a:spcAft>
                <a:spcPts val="0"/>
              </a:spcAft>
            </a:pPr>
            <a:r>
              <a:rPr lang="en-US" u="sng" dirty="0" smtClean="0">
                <a:latin typeface="Calibri"/>
                <a:ea typeface="Cambria"/>
                <a:cs typeface="Times New Roman"/>
              </a:rPr>
              <a:t>NASA/JPL gains awareness of:</a:t>
            </a:r>
          </a:p>
          <a:p>
            <a:pPr marL="0" marR="0">
              <a:spcBef>
                <a:spcPts val="0"/>
              </a:spcBef>
              <a:spcAft>
                <a:spcPts val="0"/>
              </a:spcAft>
            </a:pPr>
            <a:endParaRPr lang="en-US" dirty="0" smtClean="0">
              <a:latin typeface="Calibri"/>
              <a:ea typeface="Cambria"/>
              <a:cs typeface="Times New Roman"/>
            </a:endParaRPr>
          </a:p>
          <a:p>
            <a:pPr marL="0" marR="0">
              <a:spcBef>
                <a:spcPts val="0"/>
              </a:spcBef>
              <a:spcAft>
                <a:spcPts val="0"/>
              </a:spcAft>
            </a:pPr>
            <a:r>
              <a:rPr lang="en-US" dirty="0" smtClean="0">
                <a:latin typeface="Calibri"/>
                <a:ea typeface="Cambria"/>
                <a:cs typeface="Times New Roman"/>
              </a:rPr>
              <a:t>CBRFC operational forecasting and modeling process (including the “human component”)</a:t>
            </a:r>
          </a:p>
          <a:p>
            <a:pPr marL="0" marR="0">
              <a:spcBef>
                <a:spcPts val="0"/>
              </a:spcBef>
              <a:spcAft>
                <a:spcPts val="0"/>
              </a:spcAft>
            </a:pPr>
            <a:endParaRPr lang="en-US" dirty="0" smtClean="0">
              <a:latin typeface="Calibri"/>
              <a:ea typeface="Cambria"/>
              <a:cs typeface="Times New Roman"/>
            </a:endParaRPr>
          </a:p>
          <a:p>
            <a:pPr marL="0" marR="0">
              <a:spcBef>
                <a:spcPts val="0"/>
              </a:spcBef>
              <a:spcAft>
                <a:spcPts val="0"/>
              </a:spcAft>
            </a:pPr>
            <a:r>
              <a:rPr lang="en-US" dirty="0" smtClean="0">
                <a:latin typeface="Calibri"/>
                <a:ea typeface="Cambria"/>
                <a:cs typeface="Times New Roman"/>
              </a:rPr>
              <a:t>Operational requirements for data availability and timeliness</a:t>
            </a:r>
          </a:p>
        </p:txBody>
      </p:sp>
      <p:sp>
        <p:nvSpPr>
          <p:cNvPr id="14" name="Rectangle 13"/>
          <p:cNvSpPr/>
          <p:nvPr/>
        </p:nvSpPr>
        <p:spPr>
          <a:xfrm>
            <a:off x="1295400" y="5486400"/>
            <a:ext cx="7696200" cy="685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People involved </a:t>
            </a:r>
            <a:r>
              <a:rPr lang="en-US" sz="2400" dirty="0" smtClean="0">
                <a:solidFill>
                  <a:srgbClr val="0000FF"/>
                </a:solidFill>
                <a:sym typeface="Wingdings" pitchFamily="2" charset="2"/>
              </a:rPr>
              <a:t> </a:t>
            </a:r>
            <a:r>
              <a:rPr lang="en-US" sz="2400" dirty="0" smtClean="0">
                <a:solidFill>
                  <a:srgbClr val="0000FF"/>
                </a:solidFill>
              </a:rPr>
              <a:t>KEY to the project’s success.</a:t>
            </a:r>
            <a:endParaRPr lang="en-US" sz="2400" dirty="0">
              <a:solidFill>
                <a:srgbClr val="0000FF"/>
              </a:solidFill>
            </a:endParaRPr>
          </a:p>
        </p:txBody>
      </p:sp>
      <p:pic>
        <p:nvPicPr>
          <p:cNvPr id="15" name="Picture 14"/>
          <p:cNvPicPr>
            <a:picLocks noChangeAspect="1"/>
          </p:cNvPicPr>
          <p:nvPr/>
        </p:nvPicPr>
        <p:blipFill>
          <a:blip r:embed="rId5" cstate="print"/>
          <a:stretch>
            <a:fillRect/>
          </a:stretch>
        </p:blipFill>
        <p:spPr>
          <a:xfrm>
            <a:off x="8305800" y="0"/>
            <a:ext cx="838200" cy="838200"/>
          </a:xfrm>
          <a:prstGeom prst="rect">
            <a:avLst/>
          </a:prstGeom>
        </p:spPr>
      </p:pic>
      <p:sp>
        <p:nvSpPr>
          <p:cNvPr id="18" name="TextBox 17"/>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b="1" i="1"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152400" y="914400"/>
            <a:ext cx="5638800" cy="5943600"/>
          </a:xfrm>
        </p:spPr>
        <p:txBody>
          <a:bodyPr/>
          <a:lstStyle/>
          <a:p>
            <a:r>
              <a:rPr lang="en-US" sz="1800" u="sng" dirty="0" smtClean="0"/>
              <a:t>CBRFC is using JPL’s snow remote sensing data!</a:t>
            </a:r>
          </a:p>
          <a:p>
            <a:pPr>
              <a:buFont typeface="Arial"/>
              <a:buChar char="•"/>
            </a:pPr>
            <a:r>
              <a:rPr lang="en-US" sz="1800" dirty="0" smtClean="0"/>
              <a:t>MODSCAG fSCA for SWE adjustments</a:t>
            </a:r>
          </a:p>
          <a:p>
            <a:pPr>
              <a:buFont typeface="Arial"/>
              <a:buChar char="•"/>
            </a:pPr>
            <a:r>
              <a:rPr lang="en-US" sz="1800" dirty="0" smtClean="0"/>
              <a:t>MODDRFS dust info for “melt factor corrections”</a:t>
            </a:r>
            <a:endParaRPr lang="en-US" sz="1600" dirty="0" smtClean="0"/>
          </a:p>
          <a:p>
            <a:pPr lvl="1">
              <a:buFont typeface="Arial"/>
              <a:buChar char="•"/>
            </a:pPr>
            <a:endParaRPr lang="en-US" sz="1600" dirty="0" smtClean="0"/>
          </a:p>
          <a:p>
            <a:endParaRPr lang="en-US" sz="1800" u="sng" dirty="0" smtClean="0"/>
          </a:p>
          <a:p>
            <a:r>
              <a:rPr lang="en-US" sz="1800" u="sng" dirty="0" smtClean="0"/>
              <a:t>Potential future uses of snow remote sensing data:</a:t>
            </a:r>
          </a:p>
          <a:p>
            <a:pPr>
              <a:buFont typeface="Arial"/>
              <a:buChar char="•"/>
            </a:pPr>
            <a:r>
              <a:rPr lang="en-US" sz="1800" dirty="0" smtClean="0"/>
              <a:t>Further analysis of historical MODIS datasets</a:t>
            </a:r>
          </a:p>
          <a:p>
            <a:pPr>
              <a:buFont typeface="Arial"/>
              <a:buChar char="•"/>
            </a:pPr>
            <a:r>
              <a:rPr lang="en-US" sz="1800" dirty="0" smtClean="0"/>
              <a:t>Improvements in JPL remote sensing datasets (estimating conditions on cloud days, further vegetation corrections, ASO)</a:t>
            </a:r>
          </a:p>
          <a:p>
            <a:pPr>
              <a:buFont typeface="Lucida Grande"/>
              <a:buChar char="−"/>
            </a:pPr>
            <a:endParaRPr lang="en-US" sz="1000" dirty="0" smtClean="0"/>
          </a:p>
          <a:p>
            <a:endParaRPr lang="en-US" sz="1800" u="sng" dirty="0" smtClean="0"/>
          </a:p>
          <a:p>
            <a:r>
              <a:rPr lang="en-US" sz="1800" u="sng" dirty="0" smtClean="0"/>
              <a:t>People make the collaborative R2O wheels go round.</a:t>
            </a:r>
          </a:p>
          <a:p>
            <a:pPr>
              <a:buFont typeface="Arial"/>
              <a:buChar char="•"/>
            </a:pPr>
            <a:r>
              <a:rPr lang="en-US" sz="1800" dirty="0" smtClean="0"/>
              <a:t>Operational hydrologists</a:t>
            </a:r>
          </a:p>
          <a:p>
            <a:pPr>
              <a:buFont typeface="Arial"/>
              <a:buChar char="•"/>
            </a:pPr>
            <a:r>
              <a:rPr lang="en-US" sz="1800" dirty="0" smtClean="0"/>
              <a:t>Remote sensing science experts</a:t>
            </a:r>
          </a:p>
          <a:p>
            <a:endParaRPr lang="en-US" sz="1800" u="sng" dirty="0" smtClean="0"/>
          </a:p>
        </p:txBody>
      </p:sp>
      <p:sp>
        <p:nvSpPr>
          <p:cNvPr id="6" name="Right Arrow 5"/>
          <p:cNvSpPr/>
          <p:nvPr/>
        </p:nvSpPr>
        <p:spPr>
          <a:xfrm>
            <a:off x="4038600" y="1828800"/>
            <a:ext cx="1828800" cy="533400"/>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Table 6"/>
          <p:cNvGraphicFramePr>
            <a:graphicFrameLocks noGrp="1"/>
          </p:cNvGraphicFramePr>
          <p:nvPr/>
        </p:nvGraphicFramePr>
        <p:xfrm>
          <a:off x="5943600" y="1016001"/>
          <a:ext cx="3048000" cy="5308599"/>
        </p:xfrm>
        <a:graphic>
          <a:graphicData uri="http://schemas.openxmlformats.org/drawingml/2006/table">
            <a:tbl>
              <a:tblPr firstRow="1" bandRow="1">
                <a:tableStyleId>{5A111915-BE36-4E01-A7E5-04B1672EAD32}</a:tableStyleId>
              </a:tblPr>
              <a:tblGrid>
                <a:gridCol w="3048000"/>
              </a:tblGrid>
              <a:tr h="370840">
                <a:tc>
                  <a:txBody>
                    <a:bodyPr/>
                    <a:lstStyle/>
                    <a:p>
                      <a:r>
                        <a:rPr lang="en-US" dirty="0" smtClean="0">
                          <a:solidFill>
                            <a:schemeClr val="tx1"/>
                          </a:solidFill>
                        </a:rPr>
                        <a:t>Take Home Messages</a:t>
                      </a:r>
                      <a:endParaRPr lang="en-US" dirty="0">
                        <a:solidFill>
                          <a:schemeClr val="tx1"/>
                        </a:solidFill>
                      </a:endParaRPr>
                    </a:p>
                  </a:txBody>
                  <a:tcPr>
                    <a:solidFill>
                      <a:srgbClr val="0000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latin typeface="Calibri"/>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a:ea typeface="Cambria"/>
                          <a:cs typeface="Times New Roman"/>
                        </a:rPr>
                        <a:t>Operational forecasting agencies CAN</a:t>
                      </a:r>
                      <a:r>
                        <a:rPr lang="en-US" sz="1800" baseline="0" dirty="0" smtClean="0">
                          <a:solidFill>
                            <a:schemeClr val="tx1"/>
                          </a:solidFill>
                          <a:latin typeface="Calibri"/>
                          <a:ea typeface="Cambria"/>
                          <a:cs typeface="Times New Roman"/>
                        </a:rPr>
                        <a:t> use snow remote sensing data.</a:t>
                      </a:r>
                      <a:endParaRPr lang="en-US" sz="1800" dirty="0" smtClean="0">
                        <a:solidFill>
                          <a:schemeClr val="tx1"/>
                        </a:solidFill>
                        <a:latin typeface="Calibri"/>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latin typeface="Calibri"/>
                        <a:ea typeface="Cambria"/>
                        <a:cs typeface="Times New Roman"/>
                      </a:endParaRPr>
                    </a:p>
                  </a:txBody>
                  <a:tcPr anchor="ctr">
                    <a:solidFill>
                      <a:srgbClr val="C9F9FF"/>
                    </a:solidFill>
                  </a:tcPr>
                </a:tc>
              </a:tr>
              <a:tr h="370840">
                <a:tc>
                  <a:txBody>
                    <a:bodyPr/>
                    <a:lstStyle/>
                    <a:p>
                      <a:endParaRPr lang="en-US" dirty="0" smtClean="0"/>
                    </a:p>
                    <a:p>
                      <a:r>
                        <a:rPr lang="en-US" dirty="0" smtClean="0"/>
                        <a:t>Best, most robust way to use data in operational hydrology is still TBD.</a:t>
                      </a:r>
                    </a:p>
                    <a:p>
                      <a:endParaRPr lang="en-US" dirty="0" smtClean="0"/>
                    </a:p>
                  </a:txBody>
                  <a:tcPr anchor="ctr">
                    <a:solidFill>
                      <a:srgbClr val="C9F9FF"/>
                    </a:solidFill>
                  </a:tcPr>
                </a:tc>
              </a:tr>
              <a:tr h="370840">
                <a:tc>
                  <a:txBody>
                    <a:bodyPr/>
                    <a:lstStyle/>
                    <a:p>
                      <a:endParaRPr lang="en-US" dirty="0" smtClean="0"/>
                    </a:p>
                    <a:p>
                      <a:r>
                        <a:rPr lang="en-US" dirty="0" smtClean="0"/>
                        <a:t>Successful R2O collaborations are driven by dedicated</a:t>
                      </a:r>
                      <a:r>
                        <a:rPr lang="en-US" baseline="0" dirty="0" smtClean="0"/>
                        <a:t> people on the operations side AND the research side.</a:t>
                      </a:r>
                    </a:p>
                    <a:p>
                      <a:endParaRPr lang="en-US" dirty="0" smtClean="0"/>
                    </a:p>
                  </a:txBody>
                  <a:tcPr anchor="ctr">
                    <a:solidFill>
                      <a:srgbClr val="C9F9FF"/>
                    </a:solidFill>
                  </a:tcPr>
                </a:tc>
              </a:tr>
            </a:tbl>
          </a:graphicData>
        </a:graphic>
      </p:graphicFrame>
      <p:sp>
        <p:nvSpPr>
          <p:cNvPr id="8" name="Right Arrow 7"/>
          <p:cNvSpPr/>
          <p:nvPr/>
        </p:nvSpPr>
        <p:spPr>
          <a:xfrm>
            <a:off x="4038600" y="3733800"/>
            <a:ext cx="1828800" cy="533400"/>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p:cNvSpPr/>
          <p:nvPr/>
        </p:nvSpPr>
        <p:spPr>
          <a:xfrm>
            <a:off x="4038600" y="5029200"/>
            <a:ext cx="1828800" cy="533400"/>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stretch>
            <a:fillRect/>
          </a:stretch>
        </p:blipFill>
        <p:spPr>
          <a:xfrm>
            <a:off x="8305800" y="0"/>
            <a:ext cx="838200" cy="838200"/>
          </a:xfrm>
          <a:prstGeom prst="rect">
            <a:avLst/>
          </a:prstGeom>
        </p:spPr>
      </p:pic>
      <p:sp>
        <p:nvSpPr>
          <p:cNvPr id="11" name="TextBox 10"/>
          <p:cNvSpPr txBox="1"/>
          <p:nvPr/>
        </p:nvSpPr>
        <p:spPr bwMode="auto">
          <a:xfrm>
            <a:off x="152400" y="5867400"/>
            <a:ext cx="5393724" cy="923330"/>
          </a:xfrm>
          <a:prstGeom prst="rect">
            <a:avLst/>
          </a:prstGeom>
          <a:solidFill>
            <a:schemeClr val="bg2"/>
          </a:solid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800" u="sng" dirty="0" smtClean="0">
                <a:solidFill>
                  <a:schemeClr val="tx1"/>
                </a:solidFill>
                <a:latin typeface="Calibri"/>
                <a:ea typeface="Cambria"/>
                <a:cs typeface="Times New Roman"/>
              </a:rPr>
              <a:t>Contact Info:</a:t>
            </a:r>
          </a:p>
          <a:p>
            <a:pPr marL="0" marR="0">
              <a:spcBef>
                <a:spcPts val="0"/>
              </a:spcBef>
              <a:spcAft>
                <a:spcPts val="0"/>
              </a:spcAft>
            </a:pPr>
            <a:r>
              <a:rPr lang="en-US" dirty="0" smtClean="0">
                <a:latin typeface="Calibri"/>
                <a:ea typeface="Cambria"/>
                <a:cs typeface="Times New Roman"/>
              </a:rPr>
              <a:t>CBRFC – Stacie Bender – stacie.bender@noaa.gov</a:t>
            </a:r>
          </a:p>
          <a:p>
            <a:pPr marL="0" marR="0">
              <a:spcBef>
                <a:spcPts val="0"/>
              </a:spcBef>
              <a:spcAft>
                <a:spcPts val="0"/>
              </a:spcAft>
            </a:pPr>
            <a:r>
              <a:rPr lang="en-US" sz="1800" dirty="0" smtClean="0">
                <a:solidFill>
                  <a:schemeClr val="tx1"/>
                </a:solidFill>
                <a:latin typeface="Calibri"/>
                <a:ea typeface="Cambria"/>
                <a:cs typeface="Times New Roman"/>
              </a:rPr>
              <a:t>NASA/JPL – Tom Painter – thomas.painter@jpl.nasa.gov</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CBRFC</a:t>
            </a:r>
            <a:endParaRPr lang="en-US" dirty="0"/>
          </a:p>
        </p:txBody>
      </p:sp>
      <p:sp>
        <p:nvSpPr>
          <p:cNvPr id="3" name="Content Placeholder 2"/>
          <p:cNvSpPr>
            <a:spLocks noGrp="1"/>
          </p:cNvSpPr>
          <p:nvPr>
            <p:ph idx="1"/>
          </p:nvPr>
        </p:nvSpPr>
        <p:spPr>
          <a:xfrm>
            <a:off x="1219200" y="914400"/>
            <a:ext cx="9067800" cy="685800"/>
          </a:xfrm>
        </p:spPr>
        <p:txBody>
          <a:bodyPr/>
          <a:lstStyle/>
          <a:p>
            <a:r>
              <a:rPr lang="en-US" sz="2800" u="sng" dirty="0" smtClean="0">
                <a:latin typeface="Calibri" pitchFamily="34" charset="0"/>
                <a:cs typeface="Calibri" pitchFamily="34" charset="0"/>
              </a:rPr>
              <a:t>Colorado Basin River Forecast Center (CBRFC)</a:t>
            </a:r>
          </a:p>
          <a:p>
            <a:endParaRPr lang="en-US" sz="24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08BFD31D-E62F-4BE1-B253-B23E143140EB}" type="slidenum">
              <a:rPr lang="en-US" smtClean="0"/>
              <a:pPr/>
              <a:t>3</a:t>
            </a:fld>
            <a:endParaRPr lang="en-US" dirty="0"/>
          </a:p>
        </p:txBody>
      </p:sp>
      <p:pic>
        <p:nvPicPr>
          <p:cNvPr id="19" name="Picture 18"/>
          <p:cNvPicPr>
            <a:picLocks noChangeAspect="1"/>
          </p:cNvPicPr>
          <p:nvPr/>
        </p:nvPicPr>
        <p:blipFill>
          <a:blip r:embed="rId2" cstate="print"/>
          <a:stretch>
            <a:fillRect/>
          </a:stretch>
        </p:blipFill>
        <p:spPr>
          <a:xfrm>
            <a:off x="8305800" y="0"/>
            <a:ext cx="838200" cy="838200"/>
          </a:xfrm>
          <a:prstGeom prst="rect">
            <a:avLst/>
          </a:prstGeom>
        </p:spPr>
      </p:pic>
      <p:pic>
        <p:nvPicPr>
          <p:cNvPr id="17" name="Picture 16" descr="Picture 1.png"/>
          <p:cNvPicPr>
            <a:picLocks noChangeAspect="1"/>
          </p:cNvPicPr>
          <p:nvPr/>
        </p:nvPicPr>
        <p:blipFill>
          <a:blip r:embed="rId3"/>
          <a:srcRect l="12813" r="17938"/>
          <a:stretch>
            <a:fillRect/>
          </a:stretch>
        </p:blipFill>
        <p:spPr>
          <a:xfrm>
            <a:off x="5352610" y="1524000"/>
            <a:ext cx="3562790" cy="5181600"/>
          </a:xfrm>
          <a:prstGeom prst="rect">
            <a:avLst/>
          </a:prstGeom>
        </p:spPr>
      </p:pic>
      <p:sp>
        <p:nvSpPr>
          <p:cNvPr id="20" name="TextBox 19"/>
          <p:cNvSpPr txBox="1"/>
          <p:nvPr/>
        </p:nvSpPr>
        <p:spPr bwMode="auto">
          <a:xfrm>
            <a:off x="1219200" y="1371600"/>
            <a:ext cx="4191000" cy="4939814"/>
          </a:xfrm>
          <a:prstGeom prst="rect">
            <a:avLst/>
          </a:prstGeom>
          <a:noFill/>
          <a:ln w="9525">
            <a:noFill/>
            <a:miter lim="800000"/>
            <a:headEnd/>
            <a:tailEnd/>
          </a:ln>
        </p:spPr>
        <p:txBody>
          <a:bodyPr wrap="square" rtlCol="0">
            <a:prstTxWarp prst="textNoShape">
              <a:avLst/>
            </a:prstTxWarp>
            <a:spAutoFit/>
          </a:bodyPr>
          <a:lstStyle/>
          <a:p>
            <a:pPr>
              <a:spcAft>
                <a:spcPts val="600"/>
              </a:spcAft>
            </a:pPr>
            <a:r>
              <a:rPr lang="en-US" sz="2800" dirty="0" smtClean="0">
                <a:latin typeface="Calibri" pitchFamily="34" charset="0"/>
                <a:cs typeface="Calibri" pitchFamily="34" charset="0"/>
                <a:sym typeface="Wingdings"/>
              </a:rPr>
              <a:t>Hydrologic regimes:</a:t>
            </a:r>
          </a:p>
          <a:p>
            <a:pPr>
              <a:spcAft>
                <a:spcPts val="600"/>
              </a:spcAft>
              <a:buFont typeface="Arial"/>
              <a:buChar char="•"/>
            </a:pPr>
            <a:r>
              <a:rPr lang="en-US" sz="2800" dirty="0" smtClean="0">
                <a:latin typeface="Calibri" pitchFamily="34" charset="0"/>
                <a:cs typeface="Calibri" pitchFamily="34" charset="0"/>
                <a:sym typeface="Wingdings"/>
              </a:rPr>
              <a:t>  snow-dominated to flash </a:t>
            </a:r>
          </a:p>
          <a:p>
            <a:pPr>
              <a:spcAft>
                <a:spcPts val="600"/>
              </a:spcAft>
            </a:pPr>
            <a:r>
              <a:rPr lang="en-US" sz="2800" dirty="0" smtClean="0">
                <a:latin typeface="Calibri" pitchFamily="34" charset="0"/>
                <a:cs typeface="Calibri" pitchFamily="34" charset="0"/>
                <a:sym typeface="Wingdings"/>
              </a:rPr>
              <a:t>    flood hydrology</a:t>
            </a:r>
          </a:p>
          <a:p>
            <a:pPr>
              <a:spcAft>
                <a:spcPts val="600"/>
              </a:spcAft>
              <a:buFont typeface="Arial"/>
              <a:buChar char="•"/>
            </a:pPr>
            <a:r>
              <a:rPr lang="en-US" sz="2800" dirty="0" smtClean="0">
                <a:latin typeface="Calibri" pitchFamily="34" charset="0"/>
                <a:cs typeface="Calibri" pitchFamily="34" charset="0"/>
                <a:sym typeface="Wingdings"/>
              </a:rPr>
              <a:t>  natural to regulated</a:t>
            </a:r>
          </a:p>
          <a:p>
            <a:pPr>
              <a:spcAft>
                <a:spcPts val="600"/>
              </a:spcAft>
            </a:pPr>
            <a:endParaRPr lang="en-US" sz="1400" dirty="0" smtClean="0">
              <a:latin typeface="Calibri" pitchFamily="34" charset="0"/>
              <a:cs typeface="Calibri" pitchFamily="34" charset="0"/>
              <a:sym typeface="Wingdings"/>
            </a:endParaRPr>
          </a:p>
          <a:p>
            <a:pPr>
              <a:spcAft>
                <a:spcPts val="600"/>
              </a:spcAft>
            </a:pPr>
            <a:r>
              <a:rPr lang="en-US" sz="2800" dirty="0" smtClean="0">
                <a:latin typeface="Calibri" pitchFamily="34" charset="0"/>
                <a:cs typeface="Calibri" pitchFamily="34" charset="0"/>
                <a:sym typeface="Wingdings"/>
              </a:rPr>
              <a:t>500+ streamflow forecast points</a:t>
            </a:r>
          </a:p>
          <a:p>
            <a:pPr>
              <a:spcAft>
                <a:spcPts val="600"/>
              </a:spcAft>
            </a:pPr>
            <a:endParaRPr lang="en-US" sz="1400" dirty="0" smtClean="0">
              <a:latin typeface="Calibri" pitchFamily="34" charset="0"/>
              <a:cs typeface="Calibri" pitchFamily="34" charset="0"/>
              <a:sym typeface="Wingdings"/>
            </a:endParaRPr>
          </a:p>
          <a:p>
            <a:pPr>
              <a:spcAft>
                <a:spcPts val="600"/>
              </a:spcAft>
            </a:pPr>
            <a:r>
              <a:rPr lang="en-US" sz="2800" dirty="0" smtClean="0">
                <a:latin typeface="Calibri" pitchFamily="34" charset="0"/>
                <a:cs typeface="Calibri" pitchFamily="34" charset="0"/>
                <a:sym typeface="Wingdings"/>
              </a:rPr>
              <a:t>~1150 modeling units (snow and soil moisture model run on each)</a:t>
            </a:r>
          </a:p>
        </p:txBody>
      </p:sp>
      <p:sp>
        <p:nvSpPr>
          <p:cNvPr id="21" name="TextBox 20"/>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stretch>
            <a:fillRect/>
          </a:stretch>
        </p:blipFill>
        <p:spPr>
          <a:xfrm>
            <a:off x="1295400" y="1500554"/>
            <a:ext cx="7753350" cy="2385646"/>
          </a:xfrm>
          <a:prstGeom prst="rect">
            <a:avLst/>
          </a:prstGeom>
          <a:ln>
            <a:noFill/>
          </a:ln>
        </p:spPr>
      </p:pic>
      <p:sp>
        <p:nvSpPr>
          <p:cNvPr id="2" name="Title 1"/>
          <p:cNvSpPr>
            <a:spLocks noGrp="1"/>
          </p:cNvSpPr>
          <p:nvPr>
            <p:ph type="title"/>
          </p:nvPr>
        </p:nvSpPr>
        <p:spPr/>
        <p:txBody>
          <a:bodyPr/>
          <a:lstStyle/>
          <a:p>
            <a:r>
              <a:rPr lang="en-US" dirty="0" smtClean="0"/>
              <a:t>Importance of Snow</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4</a:t>
            </a:fld>
            <a:endParaRPr lang="en-US" dirty="0"/>
          </a:p>
        </p:txBody>
      </p:sp>
      <p:pic>
        <p:nvPicPr>
          <p:cNvPr id="13" name="Picture 12"/>
          <p:cNvPicPr>
            <a:picLocks noChangeAspect="1"/>
          </p:cNvPicPr>
          <p:nvPr/>
        </p:nvPicPr>
        <p:blipFill>
          <a:blip r:embed="rId3" cstate="print"/>
          <a:stretch>
            <a:fillRect/>
          </a:stretch>
        </p:blipFill>
        <p:spPr>
          <a:xfrm>
            <a:off x="8305800" y="0"/>
            <a:ext cx="838200" cy="838200"/>
          </a:xfrm>
          <a:prstGeom prst="rect">
            <a:avLst/>
          </a:prstGeom>
        </p:spPr>
      </p:pic>
      <p:sp>
        <p:nvSpPr>
          <p:cNvPr id="20" name="TextBox 19"/>
          <p:cNvSpPr txBox="1"/>
          <p:nvPr/>
        </p:nvSpPr>
        <p:spPr bwMode="auto">
          <a:xfrm>
            <a:off x="1371600" y="4038600"/>
            <a:ext cx="7620000" cy="2677656"/>
          </a:xfrm>
          <a:prstGeom prst="rect">
            <a:avLst/>
          </a:prstGeom>
          <a:solidFill>
            <a:schemeClr val="bg2"/>
          </a:solidFill>
          <a:ln w="9525">
            <a:noFill/>
            <a:miter lim="800000"/>
            <a:headEnd/>
            <a:tailEnd/>
          </a:ln>
        </p:spPr>
        <p:txBody>
          <a:bodyPr wrap="square" rtlCol="0">
            <a:prstTxWarp prst="textNoShape">
              <a:avLst/>
            </a:prstTxWarp>
            <a:spAutoFit/>
          </a:bodyPr>
          <a:lstStyle/>
          <a:p>
            <a:r>
              <a:rPr lang="en-US" sz="2400" u="sng" dirty="0" smtClean="0">
                <a:latin typeface="Calibri" pitchFamily="34" charset="0"/>
                <a:cs typeface="Calibri" pitchFamily="34" charset="0"/>
                <a:sym typeface="Wingdings"/>
              </a:rPr>
              <a:t>Streamflow forecast users then, in turn, depend on snow: </a:t>
            </a:r>
          </a:p>
          <a:p>
            <a:pPr lvl="3">
              <a:buFont typeface="Arial" pitchFamily="34" charset="0"/>
              <a:buChar char="•"/>
            </a:pPr>
            <a:r>
              <a:rPr lang="en-US" sz="2400" dirty="0" smtClean="0">
                <a:latin typeface="Calibri" pitchFamily="34" charset="0"/>
                <a:cs typeface="Calibri" pitchFamily="34" charset="0"/>
                <a:sym typeface="Wingdings"/>
              </a:rPr>
              <a:t>  NWS Weather Forecast Offices</a:t>
            </a:r>
          </a:p>
          <a:p>
            <a:pPr lvl="3">
              <a:buFont typeface="Arial" pitchFamily="34" charset="0"/>
              <a:buChar char="•"/>
            </a:pPr>
            <a:r>
              <a:rPr lang="en-US" sz="2400" dirty="0" smtClean="0">
                <a:latin typeface="Calibri" pitchFamily="34" charset="0"/>
                <a:cs typeface="Calibri" pitchFamily="34" charset="0"/>
                <a:sym typeface="Wingdings"/>
              </a:rPr>
              <a:t>  US Bureau of Reclamation</a:t>
            </a:r>
          </a:p>
          <a:p>
            <a:pPr lvl="3">
              <a:buFont typeface="Arial" pitchFamily="34" charset="0"/>
              <a:buChar char="•"/>
            </a:pPr>
            <a:r>
              <a:rPr lang="en-US" sz="2400" dirty="0" smtClean="0">
                <a:latin typeface="Calibri" pitchFamily="34" charset="0"/>
                <a:cs typeface="Calibri" pitchFamily="34" charset="0"/>
                <a:sym typeface="Wingdings"/>
              </a:rPr>
              <a:t>  water conservation districts</a:t>
            </a:r>
          </a:p>
          <a:p>
            <a:pPr lvl="3">
              <a:buFont typeface="Arial" pitchFamily="34" charset="0"/>
              <a:buChar char="•"/>
            </a:pPr>
            <a:r>
              <a:rPr lang="en-US" sz="2400" dirty="0" smtClean="0">
                <a:latin typeface="Calibri" pitchFamily="34" charset="0"/>
                <a:cs typeface="Calibri" pitchFamily="34" charset="0"/>
                <a:sym typeface="Wingdings"/>
              </a:rPr>
              <a:t>  municipalities</a:t>
            </a:r>
          </a:p>
          <a:p>
            <a:pPr lvl="3">
              <a:buFont typeface="Arial" pitchFamily="34" charset="0"/>
              <a:buChar char="•"/>
            </a:pPr>
            <a:r>
              <a:rPr lang="en-US" sz="2400" dirty="0" smtClean="0">
                <a:latin typeface="Calibri" pitchFamily="34" charset="0"/>
                <a:cs typeface="Calibri" pitchFamily="34" charset="0"/>
                <a:sym typeface="Wingdings"/>
              </a:rPr>
              <a:t>  recreational community</a:t>
            </a:r>
          </a:p>
          <a:p>
            <a:pPr lvl="3">
              <a:buFont typeface="Arial" pitchFamily="34" charset="0"/>
              <a:buChar char="•"/>
            </a:pPr>
            <a:r>
              <a:rPr lang="en-US" sz="2400" dirty="0" smtClean="0">
                <a:latin typeface="Calibri" pitchFamily="34" charset="0"/>
                <a:cs typeface="Calibri" pitchFamily="34" charset="0"/>
                <a:sym typeface="Wingdings"/>
              </a:rPr>
              <a:t>  others</a:t>
            </a:r>
            <a:endParaRPr lang="en-US" sz="2400" dirty="0" smtClean="0">
              <a:latin typeface="Calibri" pitchFamily="34" charset="0"/>
              <a:cs typeface="Calibri" pitchFamily="34" charset="0"/>
            </a:endParaRPr>
          </a:p>
        </p:txBody>
      </p:sp>
      <p:sp>
        <p:nvSpPr>
          <p:cNvPr id="22" name="TextBox 21"/>
          <p:cNvSpPr txBox="1"/>
          <p:nvPr/>
        </p:nvSpPr>
        <p:spPr bwMode="auto">
          <a:xfrm>
            <a:off x="1219200" y="914400"/>
            <a:ext cx="7924800" cy="830997"/>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400" u="sng" dirty="0" smtClean="0">
                <a:latin typeface="Calibri"/>
                <a:ea typeface="Cambria"/>
                <a:cs typeface="Times New Roman"/>
              </a:rPr>
              <a:t>Annual streamflow:</a:t>
            </a:r>
          </a:p>
          <a:p>
            <a:pPr marL="0" marR="0">
              <a:spcBef>
                <a:spcPts val="0"/>
              </a:spcBef>
              <a:spcAft>
                <a:spcPts val="0"/>
              </a:spcAft>
            </a:pPr>
            <a:r>
              <a:rPr lang="en-US" sz="2400" dirty="0" smtClean="0">
                <a:latin typeface="Calibri"/>
                <a:ea typeface="Cambria"/>
                <a:cs typeface="Times New Roman"/>
                <a:sym typeface="Wingdings" pitchFamily="2" charset="2"/>
              </a:rPr>
              <a:t> </a:t>
            </a:r>
            <a:r>
              <a:rPr lang="en-US" sz="2400" dirty="0" smtClean="0">
                <a:latin typeface="Calibri"/>
                <a:ea typeface="Cambria"/>
                <a:cs typeface="Times New Roman"/>
              </a:rPr>
              <a:t>primarily snowmelt-driven in CBRFC area of responsibility</a:t>
            </a:r>
            <a:endParaRPr lang="en-US" sz="2400" dirty="0" smtClean="0">
              <a:solidFill>
                <a:schemeClr val="tx1"/>
              </a:solidFill>
              <a:latin typeface="Calibri"/>
              <a:ea typeface="Cambria"/>
              <a:cs typeface="Times New Roman"/>
            </a:endParaRPr>
          </a:p>
        </p:txBody>
      </p:sp>
      <p:sp>
        <p:nvSpPr>
          <p:cNvPr id="27" name="TextBox 26"/>
          <p:cNvSpPr txBox="1"/>
          <p:nvPr/>
        </p:nvSpPr>
        <p:spPr bwMode="auto">
          <a:xfrm>
            <a:off x="1981200" y="3733800"/>
            <a:ext cx="6934200" cy="253916"/>
          </a:xfrm>
          <a:prstGeom prst="rect">
            <a:avLst/>
          </a:prstGeom>
          <a:noFill/>
          <a:ln w="9525">
            <a:noFill/>
            <a:miter lim="800000"/>
            <a:headEnd/>
            <a:tailEnd/>
          </a:ln>
        </p:spPr>
        <p:txBody>
          <a:bodyPr wrap="square" rtlCol="0">
            <a:prstTxWarp prst="textNoShape">
              <a:avLst/>
            </a:prstTxWarp>
            <a:spAutoFit/>
          </a:bodyPr>
          <a:lstStyle/>
          <a:p>
            <a:r>
              <a:rPr lang="en-US" sz="1050" b="1" dirty="0" smtClean="0"/>
              <a:t>Annual hydrographs for the Weber R. headwater basin (northern Utah), water years 2000 to 2010</a:t>
            </a:r>
            <a:endParaRPr lang="en-US" sz="1050" b="1" dirty="0" smtClean="0">
              <a:solidFill>
                <a:schemeClr val="tx1"/>
              </a:solidFill>
              <a:latin typeface="Calibri"/>
              <a:ea typeface="Cambria"/>
              <a:cs typeface="Times New Roman"/>
            </a:endParaRPr>
          </a:p>
        </p:txBody>
      </p:sp>
      <p:sp>
        <p:nvSpPr>
          <p:cNvPr id="11" name="TextBox 10"/>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CBRFC Models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5</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pic>
        <p:nvPicPr>
          <p:cNvPr id="6" name="Picture 5"/>
          <p:cNvPicPr>
            <a:picLocks noChangeAspect="1"/>
          </p:cNvPicPr>
          <p:nvPr/>
        </p:nvPicPr>
        <p:blipFill>
          <a:blip r:embed="rId3"/>
          <a:stretch>
            <a:fillRect/>
          </a:stretch>
        </p:blipFill>
        <p:spPr>
          <a:xfrm>
            <a:off x="1273993" y="3340100"/>
            <a:ext cx="3907607" cy="3441700"/>
          </a:xfrm>
          <a:prstGeom prst="rect">
            <a:avLst/>
          </a:prstGeom>
        </p:spPr>
      </p:pic>
      <p:pic>
        <p:nvPicPr>
          <p:cNvPr id="7" name="Picture 6" descr="New Picture (3)"/>
          <p:cNvPicPr/>
          <p:nvPr/>
        </p:nvPicPr>
        <p:blipFill>
          <a:blip r:embed="rId4" cstate="print"/>
          <a:srcRect/>
          <a:stretch>
            <a:fillRect/>
          </a:stretch>
        </p:blipFill>
        <p:spPr bwMode="auto">
          <a:xfrm>
            <a:off x="5334000" y="990600"/>
            <a:ext cx="3657600" cy="3276600"/>
          </a:xfrm>
          <a:prstGeom prst="rect">
            <a:avLst/>
          </a:prstGeom>
          <a:noFill/>
          <a:ln w="9525">
            <a:noFill/>
            <a:miter lim="800000"/>
            <a:headEnd/>
            <a:tailEnd/>
          </a:ln>
        </p:spPr>
      </p:pic>
      <p:sp>
        <p:nvSpPr>
          <p:cNvPr id="9" name="TextBox 8"/>
          <p:cNvSpPr txBox="1"/>
          <p:nvPr/>
        </p:nvSpPr>
        <p:spPr bwMode="auto">
          <a:xfrm>
            <a:off x="1295401" y="914400"/>
            <a:ext cx="4571999" cy="1384995"/>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800" dirty="0" smtClean="0">
                <a:latin typeface="Calibri"/>
                <a:ea typeface="Cambria"/>
                <a:cs typeface="Times New Roman"/>
              </a:rPr>
              <a:t>Operational Snow Model:</a:t>
            </a:r>
          </a:p>
          <a:p>
            <a:pPr marL="0" marR="0">
              <a:spcBef>
                <a:spcPts val="0"/>
              </a:spcBef>
              <a:spcAft>
                <a:spcPts val="0"/>
              </a:spcAft>
            </a:pPr>
            <a:r>
              <a:rPr lang="en-US" sz="2800" dirty="0" smtClean="0">
                <a:solidFill>
                  <a:schemeClr val="tx1"/>
                </a:solidFill>
                <a:latin typeface="Calibri"/>
                <a:ea typeface="Cambria"/>
                <a:cs typeface="Times New Roman"/>
              </a:rPr>
              <a:t>SNOW17 (temperature-index model)</a:t>
            </a:r>
          </a:p>
        </p:txBody>
      </p:sp>
      <p:sp>
        <p:nvSpPr>
          <p:cNvPr id="10" name="TextBox 9"/>
          <p:cNvSpPr txBox="1"/>
          <p:nvPr/>
        </p:nvSpPr>
        <p:spPr bwMode="auto">
          <a:xfrm>
            <a:off x="5486400" y="4419600"/>
            <a:ext cx="3657600" cy="1384995"/>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800" dirty="0" smtClean="0">
                <a:latin typeface="Calibri"/>
                <a:ea typeface="Cambria"/>
                <a:cs typeface="Times New Roman"/>
              </a:rPr>
              <a:t>Operational Soil Moisture Model:</a:t>
            </a:r>
          </a:p>
          <a:p>
            <a:pPr marL="0" marR="0">
              <a:spcBef>
                <a:spcPts val="0"/>
              </a:spcBef>
              <a:spcAft>
                <a:spcPts val="0"/>
              </a:spcAft>
            </a:pPr>
            <a:r>
              <a:rPr lang="en-US" sz="2800" dirty="0" smtClean="0">
                <a:solidFill>
                  <a:schemeClr val="tx1"/>
                </a:solidFill>
                <a:latin typeface="Calibri"/>
                <a:ea typeface="Cambria"/>
                <a:cs typeface="Times New Roman"/>
              </a:rPr>
              <a:t>Sac-SMA</a:t>
            </a:r>
          </a:p>
        </p:txBody>
      </p:sp>
      <p:sp>
        <p:nvSpPr>
          <p:cNvPr id="11" name="Right Arrow 10"/>
          <p:cNvSpPr/>
          <p:nvPr/>
        </p:nvSpPr>
        <p:spPr>
          <a:xfrm>
            <a:off x="2971800" y="1905000"/>
            <a:ext cx="2057400" cy="1066800"/>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5562600" y="5791200"/>
            <a:ext cx="2057400" cy="1066800"/>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CBRFC Models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6</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9" name="TextBox 8"/>
          <p:cNvSpPr txBox="1"/>
          <p:nvPr/>
        </p:nvSpPr>
        <p:spPr bwMode="auto">
          <a:xfrm>
            <a:off x="1219200" y="838200"/>
            <a:ext cx="7924800" cy="5816978"/>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800" u="sng" dirty="0" smtClean="0">
                <a:latin typeface="Calibri"/>
                <a:ea typeface="Cambria"/>
                <a:cs typeface="Times New Roman"/>
              </a:rPr>
              <a:t>Operational Snow Model:  </a:t>
            </a:r>
            <a:r>
              <a:rPr lang="en-US" sz="2800" u="sng" dirty="0" smtClean="0">
                <a:solidFill>
                  <a:schemeClr val="tx1"/>
                </a:solidFill>
                <a:latin typeface="Calibri"/>
                <a:ea typeface="Cambria"/>
                <a:cs typeface="Times New Roman"/>
              </a:rPr>
              <a:t>SNOW17</a:t>
            </a:r>
          </a:p>
          <a:p>
            <a:pPr marL="0" marR="0">
              <a:spcBef>
                <a:spcPts val="0"/>
              </a:spcBef>
              <a:buFont typeface="Arial"/>
              <a:buChar char="•"/>
            </a:pPr>
            <a:r>
              <a:rPr lang="en-US" sz="2800" dirty="0" smtClean="0">
                <a:latin typeface="Calibri"/>
                <a:ea typeface="Cambria"/>
                <a:cs typeface="Times New Roman"/>
              </a:rPr>
              <a:t>  minimum inputs: precip and </a:t>
            </a:r>
            <a:r>
              <a:rPr lang="en-US" sz="2800" dirty="0" smtClean="0">
                <a:latin typeface="Calibri"/>
                <a:ea typeface="Cambria"/>
                <a:cs typeface="Times New Roman"/>
              </a:rPr>
              <a:t>temperature</a:t>
            </a:r>
          </a:p>
          <a:p>
            <a:pPr marL="0" marR="0">
              <a:spcBef>
                <a:spcPts val="0"/>
              </a:spcBef>
            </a:pPr>
            <a:endParaRPr lang="en-US" sz="600" dirty="0" smtClean="0">
              <a:latin typeface="Calibri"/>
              <a:ea typeface="Cambria"/>
              <a:cs typeface="Times New Roman"/>
            </a:endParaRPr>
          </a:p>
          <a:p>
            <a:pPr marL="0" marR="0">
              <a:spcBef>
                <a:spcPts val="0"/>
              </a:spcBef>
              <a:buFont typeface="Arial"/>
              <a:buChar char="•"/>
            </a:pPr>
            <a:r>
              <a:rPr lang="en-US" sz="2800" dirty="0" smtClean="0">
                <a:latin typeface="Calibri"/>
                <a:ea typeface="Cambria"/>
                <a:cs typeface="Times New Roman"/>
              </a:rPr>
              <a:t> </a:t>
            </a:r>
            <a:r>
              <a:rPr lang="en-US" sz="2800" dirty="0" smtClean="0">
                <a:latin typeface="Calibri"/>
                <a:ea typeface="Cambria"/>
                <a:cs typeface="Times New Roman"/>
              </a:rPr>
              <a:t> minimal computational power needed</a:t>
            </a:r>
          </a:p>
          <a:p>
            <a:pPr marL="0" marR="0">
              <a:spcBef>
                <a:spcPts val="0"/>
              </a:spcBef>
            </a:pPr>
            <a:endParaRPr lang="en-US" sz="600" dirty="0" smtClean="0">
              <a:latin typeface="Calibri"/>
              <a:ea typeface="Cambria"/>
              <a:cs typeface="Times New Roman"/>
            </a:endParaRPr>
          </a:p>
          <a:p>
            <a:pPr marL="0" marR="0">
              <a:spcBef>
                <a:spcPts val="0"/>
              </a:spcBef>
              <a:buFont typeface="Arial"/>
              <a:buChar char="•"/>
            </a:pPr>
            <a:r>
              <a:rPr lang="en-US" sz="2800" dirty="0" smtClean="0">
                <a:latin typeface="Calibri"/>
                <a:ea typeface="Cambria"/>
                <a:cs typeface="Times New Roman"/>
              </a:rPr>
              <a:t>  decades of NWS </a:t>
            </a:r>
            <a:r>
              <a:rPr lang="en-US" sz="2800" dirty="0" smtClean="0">
                <a:latin typeface="Calibri"/>
                <a:ea typeface="Cambria"/>
                <a:cs typeface="Times New Roman"/>
              </a:rPr>
              <a:t>experience</a:t>
            </a:r>
          </a:p>
          <a:p>
            <a:pPr marL="0" marR="0">
              <a:spcBef>
                <a:spcPts val="0"/>
              </a:spcBef>
            </a:pPr>
            <a:endParaRPr lang="en-US" sz="600" dirty="0" smtClean="0">
              <a:latin typeface="Calibri"/>
              <a:ea typeface="Cambria"/>
              <a:cs typeface="Times New Roman"/>
            </a:endParaRPr>
          </a:p>
          <a:p>
            <a:pPr marL="0" marR="0">
              <a:spcBef>
                <a:spcPts val="0"/>
              </a:spcBef>
              <a:buFont typeface="Arial"/>
              <a:buChar char="•"/>
            </a:pPr>
            <a:r>
              <a:rPr lang="en-US" sz="2800" dirty="0" smtClean="0">
                <a:latin typeface="Calibri"/>
                <a:ea typeface="Cambria"/>
                <a:cs typeface="Times New Roman"/>
              </a:rPr>
              <a:t>  calibrated to streamflow using the 1981-2010 </a:t>
            </a:r>
          </a:p>
          <a:p>
            <a:pPr marL="0" marR="0">
              <a:spcBef>
                <a:spcPts val="0"/>
              </a:spcBef>
            </a:pPr>
            <a:r>
              <a:rPr lang="en-US" sz="2800" dirty="0" smtClean="0">
                <a:latin typeface="Calibri"/>
                <a:ea typeface="Cambria"/>
                <a:cs typeface="Times New Roman"/>
              </a:rPr>
              <a:t>    historical period (manual process at CBRFC</a:t>
            </a:r>
            <a:r>
              <a:rPr lang="en-US" sz="2800" dirty="0" smtClean="0">
                <a:latin typeface="Calibri"/>
                <a:ea typeface="Cambria"/>
                <a:cs typeface="Times New Roman"/>
              </a:rPr>
              <a:t>)</a:t>
            </a:r>
          </a:p>
          <a:p>
            <a:pPr marL="0" marR="0">
              <a:spcBef>
                <a:spcPts val="0"/>
              </a:spcBef>
            </a:pPr>
            <a:endParaRPr lang="en-US" sz="600" dirty="0" smtClean="0">
              <a:latin typeface="Calibri"/>
              <a:ea typeface="Cambria"/>
              <a:cs typeface="Times New Roman"/>
            </a:endParaRPr>
          </a:p>
          <a:p>
            <a:pPr marL="0" marR="0">
              <a:spcBef>
                <a:spcPts val="0"/>
              </a:spcBef>
              <a:buFont typeface="Arial"/>
              <a:buChar char="•"/>
            </a:pPr>
            <a:r>
              <a:rPr lang="en-US" sz="2800" dirty="0" smtClean="0">
                <a:latin typeface="Calibri"/>
                <a:ea typeface="Cambria"/>
                <a:cs typeface="Times New Roman"/>
              </a:rPr>
              <a:t>  temperature-index model </a:t>
            </a:r>
          </a:p>
          <a:p>
            <a:pPr marL="0" marR="0">
              <a:spcBef>
                <a:spcPts val="0"/>
              </a:spcBef>
            </a:pPr>
            <a:r>
              <a:rPr lang="en-US" sz="2800" dirty="0" smtClean="0">
                <a:latin typeface="Calibri"/>
                <a:ea typeface="Cambria"/>
                <a:cs typeface="Times New Roman"/>
              </a:rPr>
              <a:t>     </a:t>
            </a:r>
            <a:r>
              <a:rPr lang="en-US" sz="2800" dirty="0" smtClean="0">
                <a:latin typeface="Calibri"/>
                <a:ea typeface="Cambria"/>
                <a:cs typeface="Times New Roman"/>
                <a:sym typeface="Wingdings"/>
              </a:rPr>
              <a:t> “melt factor” to</a:t>
            </a:r>
            <a:r>
              <a:rPr lang="en-US" sz="2800" dirty="0" smtClean="0">
                <a:latin typeface="Calibri"/>
                <a:ea typeface="Cambria"/>
                <a:cs typeface="Times New Roman"/>
                <a:sym typeface="Wingdings"/>
              </a:rPr>
              <a:t> relate snowmelt to </a:t>
            </a:r>
            <a:r>
              <a:rPr lang="en-US" sz="2800" dirty="0" smtClean="0">
                <a:latin typeface="Calibri"/>
                <a:ea typeface="Cambria"/>
                <a:cs typeface="Times New Roman"/>
                <a:sym typeface="Wingdings"/>
              </a:rPr>
              <a:t>air temp.</a:t>
            </a:r>
          </a:p>
          <a:p>
            <a:pPr marL="0" marR="0">
              <a:spcBef>
                <a:spcPts val="0"/>
              </a:spcBef>
            </a:pPr>
            <a:endParaRPr lang="en-US" sz="600" dirty="0" smtClean="0">
              <a:latin typeface="Calibri"/>
              <a:ea typeface="Cambria"/>
              <a:cs typeface="Times New Roman"/>
              <a:sym typeface="Wingdings"/>
            </a:endParaRPr>
          </a:p>
          <a:p>
            <a:pPr marL="0" marR="0">
              <a:spcBef>
                <a:spcPts val="0"/>
              </a:spcBef>
              <a:buFont typeface="Arial"/>
              <a:buChar char="•"/>
            </a:pPr>
            <a:r>
              <a:rPr lang="en-US" sz="2800" dirty="0" smtClean="0">
                <a:latin typeface="Calibri"/>
                <a:ea typeface="Cambria"/>
                <a:cs typeface="Times New Roman"/>
                <a:sym typeface="Wingdings"/>
              </a:rPr>
              <a:t>  forecasts snowmelt pretty well under near-</a:t>
            </a:r>
          </a:p>
          <a:p>
            <a:pPr marL="0" marR="0">
              <a:spcBef>
                <a:spcPts val="0"/>
              </a:spcBef>
            </a:pPr>
            <a:r>
              <a:rPr lang="en-US" sz="2800" dirty="0" smtClean="0">
                <a:latin typeface="Calibri"/>
                <a:ea typeface="Cambria"/>
                <a:cs typeface="Times New Roman"/>
                <a:sym typeface="Wingdings"/>
              </a:rPr>
              <a:t>    normal conditions of the calibration </a:t>
            </a:r>
            <a:r>
              <a:rPr lang="en-US" sz="2800" dirty="0" smtClean="0">
                <a:latin typeface="Calibri"/>
                <a:ea typeface="Cambria"/>
                <a:cs typeface="Times New Roman"/>
                <a:sym typeface="Wingdings"/>
              </a:rPr>
              <a:t>period</a:t>
            </a:r>
          </a:p>
          <a:p>
            <a:pPr marL="0" marR="0">
              <a:spcBef>
                <a:spcPts val="0"/>
              </a:spcBef>
            </a:pPr>
            <a:endParaRPr lang="en-US" sz="600" dirty="0" smtClean="0">
              <a:latin typeface="Calibri"/>
              <a:ea typeface="Cambria"/>
              <a:cs typeface="Times New Roman"/>
              <a:sym typeface="Wingdings"/>
            </a:endParaRPr>
          </a:p>
          <a:p>
            <a:pPr marL="0" marR="0">
              <a:spcBef>
                <a:spcPts val="0"/>
              </a:spcBef>
              <a:buFont typeface="Arial"/>
              <a:buChar char="•"/>
            </a:pPr>
            <a:r>
              <a:rPr lang="en-US" sz="2800" dirty="0" smtClean="0">
                <a:latin typeface="Calibri"/>
                <a:ea typeface="Cambria"/>
                <a:cs typeface="Times New Roman"/>
                <a:sym typeface="Wingdings"/>
              </a:rPr>
              <a:t>  </a:t>
            </a:r>
            <a:r>
              <a:rPr lang="en-US" sz="2800" i="1" dirty="0" smtClean="0">
                <a:latin typeface="Calibri"/>
                <a:ea typeface="Cambria"/>
                <a:cs typeface="Times New Roman"/>
                <a:sym typeface="Wingdings"/>
              </a:rPr>
              <a:t>doesn’t</a:t>
            </a:r>
            <a:r>
              <a:rPr lang="en-US" sz="2800" dirty="0" smtClean="0">
                <a:latin typeface="Calibri"/>
                <a:ea typeface="Cambria"/>
                <a:cs typeface="Times New Roman"/>
                <a:sym typeface="Wingdings"/>
              </a:rPr>
              <a:t> do so hot when conditions deviate from </a:t>
            </a:r>
          </a:p>
          <a:p>
            <a:pPr marL="0" marR="0">
              <a:spcBef>
                <a:spcPts val="0"/>
              </a:spcBef>
            </a:pPr>
            <a:r>
              <a:rPr lang="en-US" sz="2800" dirty="0" smtClean="0">
                <a:latin typeface="Calibri"/>
                <a:ea typeface="Cambria"/>
                <a:cs typeface="Times New Roman"/>
                <a:sym typeface="Wingdings"/>
              </a:rPr>
              <a:t>   near-</a:t>
            </a:r>
            <a:r>
              <a:rPr lang="en-US" sz="2800" dirty="0" smtClean="0">
                <a:latin typeface="Calibri"/>
                <a:ea typeface="Cambria"/>
                <a:cs typeface="Times New Roman"/>
                <a:sym typeface="Wingdings"/>
              </a:rPr>
              <a:t>normal – manual adjustments needed</a:t>
            </a:r>
            <a:endParaRPr lang="en-US" sz="2800" dirty="0" smtClean="0">
              <a:solidFill>
                <a:schemeClr val="tx1"/>
              </a:solidFill>
              <a:latin typeface="Calibri"/>
              <a:ea typeface="Cambria"/>
              <a:cs typeface="Times New Roman"/>
            </a:endParaRPr>
          </a:p>
        </p:txBody>
      </p:sp>
      <p:sp>
        <p:nvSpPr>
          <p:cNvPr id="14" name="TextBox 13"/>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CBRFC Models</a:t>
            </a:r>
            <a:endParaRPr lang="en-US" dirty="0"/>
          </a:p>
        </p:txBody>
      </p:sp>
      <p:sp>
        <p:nvSpPr>
          <p:cNvPr id="8" name="Slide Number Placeholder 7"/>
          <p:cNvSpPr>
            <a:spLocks noGrp="1"/>
          </p:cNvSpPr>
          <p:nvPr>
            <p:ph type="sldNum" sz="quarter" idx="12"/>
          </p:nvPr>
        </p:nvSpPr>
        <p:spPr/>
        <p:txBody>
          <a:bodyPr/>
          <a:lstStyle/>
          <a:p>
            <a:fld id="{08BFD31D-E62F-4BE1-B253-B23E143140EB}" type="slidenum">
              <a:rPr lang="en-US" smtClean="0"/>
              <a:pPr/>
              <a:t>7</a:t>
            </a:fld>
            <a:endParaRPr lang="en-US" dirty="0"/>
          </a:p>
        </p:txBody>
      </p:sp>
      <p:pic>
        <p:nvPicPr>
          <p:cNvPr id="13" name="Picture 12"/>
          <p:cNvPicPr>
            <a:picLocks noChangeAspect="1"/>
          </p:cNvPicPr>
          <p:nvPr/>
        </p:nvPicPr>
        <p:blipFill>
          <a:blip r:embed="rId2" cstate="print"/>
          <a:stretch>
            <a:fillRect/>
          </a:stretch>
        </p:blipFill>
        <p:spPr>
          <a:xfrm>
            <a:off x="8305800" y="0"/>
            <a:ext cx="838200" cy="838200"/>
          </a:xfrm>
          <a:prstGeom prst="rect">
            <a:avLst/>
          </a:prstGeom>
        </p:spPr>
      </p:pic>
      <p:sp>
        <p:nvSpPr>
          <p:cNvPr id="9" name="TextBox 8"/>
          <p:cNvSpPr txBox="1"/>
          <p:nvPr/>
        </p:nvSpPr>
        <p:spPr bwMode="auto">
          <a:xfrm>
            <a:off x="1295401" y="990600"/>
            <a:ext cx="7619999" cy="3477875"/>
          </a:xfrm>
          <a:prstGeom prst="rect">
            <a:avLst/>
          </a:prstGeom>
          <a:noFill/>
          <a:ln w="9525">
            <a:noFill/>
            <a:miter lim="800000"/>
            <a:headEnd/>
            <a:tailEnd/>
          </a:ln>
        </p:spPr>
        <p:txBody>
          <a:bodyPr wrap="square" rtlCol="0">
            <a:prstTxWarp prst="textNoShape">
              <a:avLst/>
            </a:prstTxWarp>
            <a:spAutoFit/>
          </a:bodyPr>
          <a:lstStyle/>
          <a:p>
            <a:pPr marL="0" marR="0">
              <a:spcBef>
                <a:spcPts val="0"/>
              </a:spcBef>
              <a:spcAft>
                <a:spcPts val="0"/>
              </a:spcAft>
            </a:pPr>
            <a:r>
              <a:rPr lang="en-US" sz="2800" u="sng" dirty="0" smtClean="0">
                <a:latin typeface="Calibri"/>
                <a:ea typeface="Cambria"/>
                <a:cs typeface="Times New Roman"/>
              </a:rPr>
              <a:t>Operational Snow Model:  </a:t>
            </a:r>
            <a:r>
              <a:rPr lang="en-US" sz="2800" u="sng" dirty="0" smtClean="0">
                <a:solidFill>
                  <a:schemeClr val="tx1"/>
                </a:solidFill>
                <a:latin typeface="Calibri"/>
                <a:ea typeface="Cambria"/>
                <a:cs typeface="Times New Roman"/>
              </a:rPr>
              <a:t>SNOW17</a:t>
            </a:r>
          </a:p>
          <a:p>
            <a:pPr marL="0" marR="0">
              <a:spcBef>
                <a:spcPts val="0"/>
              </a:spcBef>
              <a:spcAft>
                <a:spcPts val="0"/>
              </a:spcAft>
              <a:buFont typeface="Arial"/>
              <a:buChar char="•"/>
            </a:pPr>
            <a:r>
              <a:rPr lang="en-US" sz="2800" dirty="0" smtClean="0">
                <a:latin typeface="Calibri"/>
                <a:ea typeface="Cambria"/>
                <a:cs typeface="Times New Roman"/>
              </a:rPr>
              <a:t>  “melt factor” function for the year is a sine curve</a:t>
            </a:r>
          </a:p>
          <a:p>
            <a:pPr marL="0" marR="0">
              <a:spcBef>
                <a:spcPts val="0"/>
              </a:spcBef>
              <a:spcAft>
                <a:spcPts val="0"/>
              </a:spcAft>
            </a:pPr>
            <a:endParaRPr lang="en-US" sz="1200" dirty="0" smtClean="0">
              <a:latin typeface="Calibri"/>
              <a:ea typeface="Cambria"/>
              <a:cs typeface="Times New Roman"/>
            </a:endParaRPr>
          </a:p>
          <a:p>
            <a:pPr marL="0" marR="0">
              <a:spcBef>
                <a:spcPts val="0"/>
              </a:spcBef>
              <a:spcAft>
                <a:spcPts val="0"/>
              </a:spcAft>
              <a:buFont typeface="Arial"/>
              <a:buChar char="•"/>
            </a:pPr>
            <a:r>
              <a:rPr lang="en-US" sz="2800" dirty="0" smtClean="0">
                <a:solidFill>
                  <a:schemeClr val="tx1"/>
                </a:solidFill>
                <a:latin typeface="Calibri"/>
                <a:ea typeface="Cambria"/>
                <a:cs typeface="Times New Roman"/>
              </a:rPr>
              <a:t>  two calibrated model parameters</a:t>
            </a:r>
            <a:r>
              <a:rPr lang="en-US" sz="2800" dirty="0" smtClean="0">
                <a:latin typeface="Calibri"/>
                <a:ea typeface="Cambria"/>
                <a:cs typeface="Times New Roman"/>
              </a:rPr>
              <a:t> define the sine </a:t>
            </a:r>
          </a:p>
          <a:p>
            <a:pPr marL="0" marR="0">
              <a:spcBef>
                <a:spcPts val="0"/>
              </a:spcBef>
              <a:spcAft>
                <a:spcPts val="0"/>
              </a:spcAft>
            </a:pPr>
            <a:r>
              <a:rPr lang="en-US" sz="2800" dirty="0" smtClean="0">
                <a:latin typeface="Calibri"/>
                <a:ea typeface="Cambria"/>
                <a:cs typeface="Times New Roman"/>
              </a:rPr>
              <a:t>   curve (MFMAX for June 21, MFMIN for Dec 21)</a:t>
            </a:r>
          </a:p>
          <a:p>
            <a:pPr marL="0" marR="0">
              <a:spcBef>
                <a:spcPts val="0"/>
              </a:spcBef>
              <a:spcAft>
                <a:spcPts val="0"/>
              </a:spcAft>
            </a:pPr>
            <a:endParaRPr lang="en-US" sz="1200" dirty="0" smtClean="0">
              <a:latin typeface="Calibri"/>
              <a:ea typeface="Cambria"/>
              <a:cs typeface="Times New Roman"/>
            </a:endParaRPr>
          </a:p>
          <a:p>
            <a:pPr marL="0" marR="0">
              <a:spcBef>
                <a:spcPts val="0"/>
              </a:spcBef>
              <a:spcAft>
                <a:spcPts val="0"/>
              </a:spcAft>
              <a:buFont typeface="Arial"/>
              <a:buChar char="•"/>
            </a:pPr>
            <a:r>
              <a:rPr lang="en-US" sz="2800" dirty="0" smtClean="0">
                <a:latin typeface="Calibri"/>
                <a:ea typeface="Cambria"/>
                <a:cs typeface="Times New Roman"/>
              </a:rPr>
              <a:t>  as conditions deviate from the calibration-</a:t>
            </a:r>
          </a:p>
          <a:p>
            <a:pPr marL="0" marR="0">
              <a:spcBef>
                <a:spcPts val="0"/>
              </a:spcBef>
              <a:spcAft>
                <a:spcPts val="0"/>
              </a:spcAft>
            </a:pPr>
            <a:r>
              <a:rPr lang="en-US" sz="2800" dirty="0" smtClean="0">
                <a:latin typeface="Calibri"/>
                <a:ea typeface="Cambria"/>
                <a:cs typeface="Times New Roman"/>
              </a:rPr>
              <a:t>   defined melt factor function, forecasters may </a:t>
            </a:r>
          </a:p>
          <a:p>
            <a:pPr marL="0" marR="0">
              <a:spcBef>
                <a:spcPts val="0"/>
              </a:spcBef>
              <a:spcAft>
                <a:spcPts val="0"/>
              </a:spcAft>
            </a:pPr>
            <a:r>
              <a:rPr lang="en-US" sz="2800" dirty="0" smtClean="0">
                <a:latin typeface="Calibri"/>
                <a:ea typeface="Cambria"/>
                <a:cs typeface="Times New Roman"/>
              </a:rPr>
              <a:t>   manually apply a “melt factor correction”</a:t>
            </a:r>
            <a:endParaRPr lang="en-US" sz="2800" dirty="0" smtClean="0">
              <a:solidFill>
                <a:schemeClr val="tx1"/>
              </a:solidFill>
              <a:latin typeface="Calibri"/>
              <a:ea typeface="Cambria"/>
              <a:cs typeface="Times New Roman"/>
            </a:endParaRPr>
          </a:p>
        </p:txBody>
      </p:sp>
      <p:sp>
        <p:nvSpPr>
          <p:cNvPr id="14" name="TextBox 13"/>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pic>
        <p:nvPicPr>
          <p:cNvPr id="7" name="Picture 6"/>
          <p:cNvPicPr>
            <a:picLocks noChangeAspect="1"/>
          </p:cNvPicPr>
          <p:nvPr/>
        </p:nvPicPr>
        <p:blipFill>
          <a:blip r:embed="rId3"/>
          <a:stretch>
            <a:fillRect/>
          </a:stretch>
        </p:blipFill>
        <p:spPr>
          <a:xfrm>
            <a:off x="2438400" y="4495800"/>
            <a:ext cx="5176157" cy="1807137"/>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5" name="Picture 44" descr="drgc2_elev_zones.png"/>
          <p:cNvPicPr>
            <a:picLocks noChangeAspect="1"/>
          </p:cNvPicPr>
          <p:nvPr/>
        </p:nvPicPr>
        <p:blipFill>
          <a:blip r:embed="rId2"/>
          <a:stretch>
            <a:fillRect/>
          </a:stretch>
        </p:blipFill>
        <p:spPr>
          <a:xfrm>
            <a:off x="6324600" y="2743200"/>
            <a:ext cx="2727710" cy="3957490"/>
          </a:xfrm>
          <a:prstGeom prst="rect">
            <a:avLst/>
          </a:prstGeom>
        </p:spPr>
      </p:pic>
      <p:sp>
        <p:nvSpPr>
          <p:cNvPr id="2" name="Title 1"/>
          <p:cNvSpPr>
            <a:spLocks noGrp="1"/>
          </p:cNvSpPr>
          <p:nvPr>
            <p:ph type="title"/>
          </p:nvPr>
        </p:nvSpPr>
        <p:spPr>
          <a:xfrm>
            <a:off x="533400" y="0"/>
            <a:ext cx="8229600" cy="868363"/>
          </a:xfrm>
        </p:spPr>
        <p:txBody>
          <a:bodyPr/>
          <a:lstStyle/>
          <a:p>
            <a:r>
              <a:rPr lang="en-US" dirty="0" smtClean="0"/>
              <a:t>CBRFC Modeling Units</a:t>
            </a:r>
            <a:endParaRPr lang="en-US" dirty="0"/>
          </a:p>
        </p:txBody>
      </p:sp>
      <p:sp>
        <p:nvSpPr>
          <p:cNvPr id="67" name="TextBox 66"/>
          <p:cNvSpPr txBox="1"/>
          <p:nvPr/>
        </p:nvSpPr>
        <p:spPr bwMode="auto">
          <a:xfrm>
            <a:off x="1143000" y="914400"/>
            <a:ext cx="7848600" cy="1815882"/>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square" rtlCol="0">
            <a:prstTxWarp prst="textNoShape">
              <a:avLst/>
            </a:prstTxWarp>
            <a:spAutoFit/>
          </a:bodyPr>
          <a:lstStyle/>
          <a:p>
            <a:pPr marL="0" marR="0">
              <a:spcBef>
                <a:spcPts val="0"/>
              </a:spcBef>
              <a:spcAft>
                <a:spcPts val="0"/>
              </a:spcAft>
            </a:pPr>
            <a:r>
              <a:rPr lang="en-US" sz="2800" dirty="0" smtClean="0">
                <a:solidFill>
                  <a:schemeClr val="tx1"/>
                </a:solidFill>
                <a:latin typeface="Calibri"/>
                <a:ea typeface="Cambria"/>
                <a:cs typeface="Times New Roman"/>
              </a:rPr>
              <a:t>CBRFC’s operational models: lumped, not distributed</a:t>
            </a:r>
          </a:p>
          <a:p>
            <a:pPr marL="0" marR="0">
              <a:spcBef>
                <a:spcPts val="0"/>
              </a:spcBef>
              <a:spcAft>
                <a:spcPts val="0"/>
              </a:spcAft>
            </a:pPr>
            <a:r>
              <a:rPr lang="en-US" sz="2800" dirty="0" smtClean="0">
                <a:solidFill>
                  <a:schemeClr val="tx1"/>
                </a:solidFill>
                <a:latin typeface="Calibri"/>
                <a:ea typeface="Cambria"/>
                <a:cs typeface="Times New Roman"/>
                <a:sym typeface="Wingdings"/>
              </a:rPr>
              <a:t>         Modeling units = elevation bands or zones</a:t>
            </a:r>
          </a:p>
          <a:p>
            <a:pPr marL="0" marR="0">
              <a:spcBef>
                <a:spcPts val="0"/>
              </a:spcBef>
              <a:spcAft>
                <a:spcPts val="0"/>
              </a:spcAft>
            </a:pPr>
            <a:r>
              <a:rPr lang="en-US" sz="2800" dirty="0" smtClean="0">
                <a:solidFill>
                  <a:schemeClr val="tx1"/>
                </a:solidFill>
                <a:latin typeface="Calibri"/>
                <a:ea typeface="Cambria"/>
                <a:cs typeface="Times New Roman"/>
                <a:sym typeface="Wingdings"/>
              </a:rPr>
              <a:t>         each zone gets its own set of SNOW17 and </a:t>
            </a:r>
          </a:p>
          <a:p>
            <a:pPr marL="0" marR="0">
              <a:spcBef>
                <a:spcPts val="0"/>
              </a:spcBef>
              <a:spcAft>
                <a:spcPts val="0"/>
              </a:spcAft>
            </a:pPr>
            <a:r>
              <a:rPr lang="en-US" sz="2800" dirty="0" smtClean="0">
                <a:solidFill>
                  <a:schemeClr val="tx1"/>
                </a:solidFill>
                <a:latin typeface="Calibri"/>
                <a:ea typeface="Cambria"/>
                <a:cs typeface="Times New Roman"/>
                <a:sym typeface="Wingdings"/>
              </a:rPr>
              <a:t>             Sac-SMA parameters via model calibration</a:t>
            </a:r>
            <a:endParaRPr lang="en-US" sz="2800" dirty="0" smtClean="0">
              <a:solidFill>
                <a:schemeClr val="tx1"/>
              </a:solidFill>
              <a:latin typeface="Calibri"/>
              <a:ea typeface="Cambria"/>
              <a:cs typeface="Times New Roman"/>
            </a:endParaRPr>
          </a:p>
        </p:txBody>
      </p:sp>
      <p:sp>
        <p:nvSpPr>
          <p:cNvPr id="33" name="TextBox 32"/>
          <p:cNvSpPr txBox="1"/>
          <p:nvPr/>
        </p:nvSpPr>
        <p:spPr bwMode="auto">
          <a:xfrm>
            <a:off x="1600200" y="2895600"/>
            <a:ext cx="4191000" cy="707886"/>
          </a:xfrm>
          <a:prstGeom prst="rect">
            <a:avLst/>
          </a:prstGeom>
          <a:noFill/>
          <a:ln w="25400">
            <a:solidFill>
              <a:srgbClr val="0000FF"/>
            </a:solidFill>
            <a:miter lim="800000"/>
            <a:headEnd/>
            <a:tailEnd/>
          </a:ln>
        </p:spPr>
        <p:txBody>
          <a:bodyPr wrap="square" rtlCol="0">
            <a:prstTxWarp prst="textNoShape">
              <a:avLst/>
            </a:prstTxWarp>
            <a:spAutoFit/>
          </a:bodyPr>
          <a:lstStyle/>
          <a:p>
            <a:pPr marL="0" marR="0">
              <a:spcBef>
                <a:spcPts val="0"/>
              </a:spcBef>
              <a:spcAft>
                <a:spcPts val="0"/>
              </a:spcAft>
            </a:pPr>
            <a:r>
              <a:rPr lang="en-US" sz="2000" dirty="0" smtClean="0">
                <a:solidFill>
                  <a:schemeClr val="tx1"/>
                </a:solidFill>
                <a:latin typeface="Calibri"/>
                <a:ea typeface="Cambria"/>
                <a:cs typeface="Times New Roman"/>
              </a:rPr>
              <a:t>EXAMPLE: Animas R</a:t>
            </a:r>
            <a:r>
              <a:rPr lang="en-US" sz="2000" dirty="0" smtClean="0">
                <a:latin typeface="Calibri"/>
                <a:ea typeface="Cambria"/>
                <a:cs typeface="Times New Roman"/>
              </a:rPr>
              <a:t>iver, </a:t>
            </a:r>
            <a:r>
              <a:rPr lang="en-US" sz="2000" dirty="0" smtClean="0">
                <a:solidFill>
                  <a:schemeClr val="tx1"/>
                </a:solidFill>
                <a:latin typeface="Calibri"/>
                <a:ea typeface="Cambria"/>
                <a:cs typeface="Times New Roman"/>
              </a:rPr>
              <a:t>Durango, CO </a:t>
            </a:r>
          </a:p>
          <a:p>
            <a:pPr marL="0" marR="0">
              <a:spcBef>
                <a:spcPts val="0"/>
              </a:spcBef>
              <a:spcAft>
                <a:spcPts val="0"/>
              </a:spcAft>
            </a:pPr>
            <a:r>
              <a:rPr lang="en-US" sz="2000" dirty="0" smtClean="0">
                <a:solidFill>
                  <a:schemeClr val="tx1"/>
                </a:solidFill>
                <a:latin typeface="Calibri"/>
                <a:ea typeface="Cambria"/>
                <a:cs typeface="Times New Roman"/>
              </a:rPr>
              <a:t>(NWS ID = DRGC2)</a:t>
            </a:r>
          </a:p>
        </p:txBody>
      </p:sp>
      <p:sp>
        <p:nvSpPr>
          <p:cNvPr id="21" name="5-Point Star 20"/>
          <p:cNvSpPr/>
          <p:nvPr/>
        </p:nvSpPr>
        <p:spPr>
          <a:xfrm>
            <a:off x="7162800" y="6248400"/>
            <a:ext cx="457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bwMode="auto">
          <a:xfrm>
            <a:off x="7702448" y="6336268"/>
            <a:ext cx="984352" cy="369332"/>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r>
              <a:rPr lang="en-US" sz="1800" dirty="0" smtClean="0">
                <a:solidFill>
                  <a:schemeClr val="tx1"/>
                </a:solidFill>
                <a:latin typeface="Calibri"/>
                <a:ea typeface="Cambria"/>
                <a:cs typeface="Times New Roman"/>
              </a:rPr>
              <a:t>Durango</a:t>
            </a:r>
          </a:p>
        </p:txBody>
      </p:sp>
      <p:sp>
        <p:nvSpPr>
          <p:cNvPr id="40" name="TextBox 39"/>
          <p:cNvSpPr txBox="1"/>
          <p:nvPr/>
        </p:nvSpPr>
        <p:spPr bwMode="auto">
          <a:xfrm>
            <a:off x="1862667" y="3708400"/>
            <a:ext cx="184666" cy="369332"/>
          </a:xfrm>
          <a:prstGeom prst="rect">
            <a:avLst/>
          </a:prstGeom>
          <a:noFill/>
          <a:ln w="9525">
            <a:noFill/>
            <a:miter lim="800000"/>
            <a:headEnd/>
            <a:tailEnd/>
          </a:ln>
        </p:spPr>
        <p:txBody>
          <a:bodyPr wrap="none" rtlCol="0">
            <a:prstTxWarp prst="textNoShape">
              <a:avLst/>
            </a:prstTxWarp>
            <a:spAutoFit/>
          </a:bodyPr>
          <a:lstStyle/>
          <a:p>
            <a:pPr marL="0" marR="0">
              <a:spcBef>
                <a:spcPts val="0"/>
              </a:spcBef>
              <a:spcAft>
                <a:spcPts val="0"/>
              </a:spcAft>
            </a:pPr>
            <a:endParaRPr lang="en-US" sz="1800" dirty="0" smtClean="0">
              <a:solidFill>
                <a:schemeClr val="tx1"/>
              </a:solidFill>
              <a:latin typeface="Calibri"/>
              <a:ea typeface="Cambria"/>
              <a:cs typeface="Times New Roman"/>
            </a:endParaRPr>
          </a:p>
        </p:txBody>
      </p:sp>
      <p:graphicFrame>
        <p:nvGraphicFramePr>
          <p:cNvPr id="47" name="Table 46"/>
          <p:cNvGraphicFramePr>
            <a:graphicFrameLocks noGrp="1"/>
          </p:cNvGraphicFramePr>
          <p:nvPr/>
        </p:nvGraphicFramePr>
        <p:xfrm>
          <a:off x="1956138" y="3810000"/>
          <a:ext cx="3682662" cy="2804160"/>
        </p:xfrm>
        <a:graphic>
          <a:graphicData uri="http://schemas.openxmlformats.org/drawingml/2006/table">
            <a:tbl>
              <a:tblPr firstRow="1" bandRow="1">
                <a:tableStyleId>{912C8C85-51F0-491E-9774-3900AFEF0FD7}</a:tableStyleId>
              </a:tblPr>
              <a:tblGrid>
                <a:gridCol w="1809730"/>
                <a:gridCol w="1872932"/>
              </a:tblGrid>
              <a:tr h="614123">
                <a:tc>
                  <a:txBody>
                    <a:bodyPr/>
                    <a:lstStyle/>
                    <a:p>
                      <a:pPr algn="ctr"/>
                      <a:r>
                        <a:rPr lang="en-US" sz="2000" dirty="0" smtClean="0"/>
                        <a:t>Elevation Zone</a:t>
                      </a:r>
                      <a:endParaRPr lang="en-US" sz="2000" dirty="0">
                        <a:solidFill>
                          <a:srgbClr val="000000"/>
                        </a:solidFill>
                      </a:endParaRPr>
                    </a:p>
                  </a:txBody>
                  <a:tcPr anchor="ctr">
                    <a:solidFill>
                      <a:schemeClr val="accent5">
                        <a:lumMod val="75000"/>
                      </a:schemeClr>
                    </a:solidFill>
                  </a:tcPr>
                </a:tc>
                <a:tc>
                  <a:txBody>
                    <a:bodyPr/>
                    <a:lstStyle/>
                    <a:p>
                      <a:pPr algn="ctr"/>
                      <a:r>
                        <a:rPr lang="en-US" sz="2000" dirty="0" smtClean="0"/>
                        <a:t>Mean Elevation (ft)</a:t>
                      </a:r>
                      <a:endParaRPr lang="en-US" sz="2000" dirty="0">
                        <a:solidFill>
                          <a:srgbClr val="000000"/>
                        </a:solidFill>
                      </a:endParaRPr>
                    </a:p>
                  </a:txBody>
                  <a:tcPr anchor="ctr">
                    <a:solidFill>
                      <a:schemeClr val="accent5">
                        <a:lumMod val="75000"/>
                      </a:schemeClr>
                    </a:solidFill>
                  </a:tcPr>
                </a:tc>
              </a:tr>
              <a:tr h="593901">
                <a:tc>
                  <a:txBody>
                    <a:bodyPr/>
                    <a:lstStyle/>
                    <a:p>
                      <a:pPr algn="ctr"/>
                      <a:r>
                        <a:rPr lang="en-US" sz="2000" b="1" dirty="0" smtClean="0">
                          <a:solidFill>
                            <a:srgbClr val="1802BE"/>
                          </a:solidFill>
                        </a:rPr>
                        <a:t>DRGC2HUF (Upper)</a:t>
                      </a:r>
                      <a:endParaRPr lang="en-US" sz="2000" b="1" dirty="0">
                        <a:solidFill>
                          <a:srgbClr val="1802BE"/>
                        </a:solidFill>
                      </a:endParaRPr>
                    </a:p>
                  </a:txBody>
                  <a:tcPr anchor="ctr"/>
                </a:tc>
                <a:tc>
                  <a:txBody>
                    <a:bodyPr/>
                    <a:lstStyle/>
                    <a:p>
                      <a:pPr algn="ctr"/>
                      <a:r>
                        <a:rPr lang="en-US" sz="2000" dirty="0" smtClean="0"/>
                        <a:t>11956</a:t>
                      </a:r>
                      <a:endParaRPr lang="en-US" sz="2000" dirty="0">
                        <a:solidFill>
                          <a:srgbClr val="000000"/>
                        </a:solidFill>
                      </a:endParaRPr>
                    </a:p>
                  </a:txBody>
                  <a:tcPr anchor="ctr"/>
                </a:tc>
              </a:tr>
              <a:tr h="593901">
                <a:tc>
                  <a:txBody>
                    <a:bodyPr/>
                    <a:lstStyle/>
                    <a:p>
                      <a:pPr algn="ctr"/>
                      <a:r>
                        <a:rPr lang="en-US" sz="2000" b="1" dirty="0" smtClean="0">
                          <a:solidFill>
                            <a:srgbClr val="008000"/>
                          </a:solidFill>
                        </a:rPr>
                        <a:t>DRGC2HMF (Middle)</a:t>
                      </a:r>
                      <a:endParaRPr lang="en-US" sz="2000" b="1" dirty="0">
                        <a:solidFill>
                          <a:srgbClr val="008000"/>
                        </a:solidFill>
                      </a:endParaRPr>
                    </a:p>
                  </a:txBody>
                  <a:tcPr anchor="ctr"/>
                </a:tc>
                <a:tc>
                  <a:txBody>
                    <a:bodyPr/>
                    <a:lstStyle/>
                    <a:p>
                      <a:pPr algn="ctr"/>
                      <a:r>
                        <a:rPr lang="en-US" sz="2000" dirty="0" smtClean="0"/>
                        <a:t>10211</a:t>
                      </a:r>
                      <a:endParaRPr lang="en-US" sz="2000" dirty="0">
                        <a:solidFill>
                          <a:srgbClr val="000000"/>
                        </a:solidFill>
                      </a:endParaRPr>
                    </a:p>
                  </a:txBody>
                  <a:tcPr anchor="ctr"/>
                </a:tc>
              </a:tr>
              <a:tr h="593901">
                <a:tc>
                  <a:txBody>
                    <a:bodyPr/>
                    <a:lstStyle/>
                    <a:p>
                      <a:pPr algn="ctr"/>
                      <a:r>
                        <a:rPr lang="en-US" sz="2000" b="1" dirty="0" smtClean="0">
                          <a:solidFill>
                            <a:srgbClr val="FF0000"/>
                          </a:solidFill>
                        </a:rPr>
                        <a:t>DRGC2HLF</a:t>
                      </a:r>
                      <a:r>
                        <a:rPr lang="en-US" sz="2000" b="1" baseline="0" dirty="0" smtClean="0">
                          <a:solidFill>
                            <a:srgbClr val="FF0000"/>
                          </a:solidFill>
                        </a:rPr>
                        <a:t> (Lower)</a:t>
                      </a:r>
                      <a:endParaRPr lang="en-US" sz="2000" b="1" dirty="0">
                        <a:solidFill>
                          <a:srgbClr val="FF0000"/>
                        </a:solidFill>
                      </a:endParaRPr>
                    </a:p>
                  </a:txBody>
                  <a:tcPr anchor="ctr"/>
                </a:tc>
                <a:tc>
                  <a:txBody>
                    <a:bodyPr/>
                    <a:lstStyle/>
                    <a:p>
                      <a:pPr algn="ctr"/>
                      <a:r>
                        <a:rPr lang="en-US" sz="2000" dirty="0" smtClean="0"/>
                        <a:t>8374</a:t>
                      </a:r>
                      <a:endParaRPr lang="en-US" sz="2000" dirty="0">
                        <a:solidFill>
                          <a:srgbClr val="000000"/>
                        </a:solidFill>
                      </a:endParaRPr>
                    </a:p>
                  </a:txBody>
                  <a:tcPr anchor="ctr"/>
                </a:tc>
              </a:tr>
            </a:tbl>
          </a:graphicData>
        </a:graphic>
      </p:graphicFrame>
      <p:pic>
        <p:nvPicPr>
          <p:cNvPr id="48" name="Picture 47"/>
          <p:cNvPicPr>
            <a:picLocks noChangeAspect="1"/>
          </p:cNvPicPr>
          <p:nvPr/>
        </p:nvPicPr>
        <p:blipFill>
          <a:blip r:embed="rId3" cstate="print"/>
          <a:stretch>
            <a:fillRect/>
          </a:stretch>
        </p:blipFill>
        <p:spPr>
          <a:xfrm>
            <a:off x="8305800" y="0"/>
            <a:ext cx="838200" cy="838200"/>
          </a:xfrm>
          <a:prstGeom prst="rect">
            <a:avLst/>
          </a:prstGeom>
        </p:spPr>
      </p:pic>
      <p:sp>
        <p:nvSpPr>
          <p:cNvPr id="50" name="TextBox 49"/>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Snow and the CBRFC Operational </a:t>
            </a:r>
            <a:br>
              <a:rPr lang="en-US" sz="3200" dirty="0" smtClean="0"/>
            </a:br>
            <a:r>
              <a:rPr lang="en-US" sz="3200" dirty="0" smtClean="0"/>
              <a:t>Forecasting Process</a:t>
            </a:r>
            <a:endParaRPr lang="en-US" sz="3200" dirty="0"/>
          </a:p>
        </p:txBody>
      </p:sp>
      <p:sp>
        <p:nvSpPr>
          <p:cNvPr id="3" name="Content Placeholder 2"/>
          <p:cNvSpPr>
            <a:spLocks noGrp="1"/>
          </p:cNvSpPr>
          <p:nvPr>
            <p:ph idx="1"/>
          </p:nvPr>
        </p:nvSpPr>
        <p:spPr>
          <a:xfrm>
            <a:off x="762000" y="914401"/>
            <a:ext cx="8382000" cy="1371599"/>
          </a:xfrm>
        </p:spPr>
        <p:txBody>
          <a:bodyPr/>
          <a:lstStyle/>
          <a:p>
            <a:r>
              <a:rPr lang="en-US" sz="2200" dirty="0" smtClean="0">
                <a:latin typeface="Calibri" pitchFamily="34" charset="0"/>
                <a:cs typeface="Calibri" pitchFamily="34" charset="0"/>
              </a:rPr>
              <a:t>	  </a:t>
            </a:r>
            <a:r>
              <a:rPr lang="en-US" sz="2200" u="sng" dirty="0" smtClean="0">
                <a:latin typeface="Calibri" pitchFamily="34" charset="0"/>
                <a:cs typeface="Calibri" pitchFamily="34" charset="0"/>
              </a:rPr>
              <a:t>CBRFC Operational Hydrologic Forecasting Process:</a:t>
            </a:r>
          </a:p>
          <a:p>
            <a:pPr marL="457200">
              <a:spcBef>
                <a:spcPts val="500"/>
              </a:spcBef>
            </a:pPr>
            <a:r>
              <a:rPr lang="en-US" sz="2200" dirty="0" smtClean="0">
                <a:latin typeface="Calibri" pitchFamily="34" charset="0"/>
                <a:cs typeface="Calibri" pitchFamily="34" charset="0"/>
              </a:rPr>
              <a:t>	Ultimately driven by CBRFC forecast users, who have decision deadlines and who need forecasts consistently and reliably</a:t>
            </a:r>
          </a:p>
          <a:p>
            <a:endParaRPr lang="en-US" sz="2200" u="sng" dirty="0" smtClean="0">
              <a:latin typeface="Calibri" pitchFamily="34" charset="0"/>
              <a:cs typeface="Calibri" pitchFamily="34" charset="0"/>
            </a:endParaRPr>
          </a:p>
          <a:p>
            <a:endParaRPr lang="en-US" sz="2200" u="sng" dirty="0" smtClean="0">
              <a:latin typeface="Calibri" pitchFamily="34" charset="0"/>
              <a:cs typeface="Calibri" pitchFamily="34" charset="0"/>
            </a:endParaRPr>
          </a:p>
          <a:p>
            <a:endParaRPr lang="en-US" sz="2200" dirty="0" smtClean="0">
              <a:latin typeface="Calibri" pitchFamily="34" charset="0"/>
              <a:cs typeface="Calibri" pitchFamily="34" charset="0"/>
            </a:endParaRPr>
          </a:p>
          <a:p>
            <a:endParaRPr lang="en-US" sz="2200" dirty="0" smtClean="0">
              <a:latin typeface="Calibri" pitchFamily="34" charset="0"/>
              <a:cs typeface="Calibri" pitchFamily="34" charset="0"/>
            </a:endParaRPr>
          </a:p>
          <a:p>
            <a:endParaRPr lang="en-US" sz="2200" dirty="0" smtClean="0">
              <a:latin typeface="Calibri" pitchFamily="34" charset="0"/>
              <a:cs typeface="Calibri" pitchFamily="34" charset="0"/>
            </a:endParaRPr>
          </a:p>
          <a:p>
            <a:endParaRPr lang="en-US" sz="2200" u="sng" dirty="0" smtClean="0">
              <a:latin typeface="Calibri" pitchFamily="34" charset="0"/>
              <a:cs typeface="Calibri" pitchFamily="34" charset="0"/>
            </a:endParaRPr>
          </a:p>
          <a:p>
            <a:endParaRPr lang="en-US" sz="2200" dirty="0" smtClean="0">
              <a:latin typeface="Calibri" pitchFamily="34" charset="0"/>
              <a:cs typeface="Calibri" pitchFamily="34" charset="0"/>
            </a:endParaRPr>
          </a:p>
          <a:p>
            <a:pPr>
              <a:buFont typeface="Arial" pitchFamily="34" charset="0"/>
              <a:buChar char="•"/>
            </a:pPr>
            <a:endParaRPr lang="en-US" sz="2200" dirty="0" smtClean="0">
              <a:latin typeface="Calibri" pitchFamily="34" charset="0"/>
              <a:cs typeface="Calibri" pitchFamily="34" charset="0"/>
            </a:endParaRPr>
          </a:p>
          <a:p>
            <a:pPr>
              <a:buFont typeface="Arial" pitchFamily="34" charset="0"/>
              <a:buChar char="•"/>
            </a:pPr>
            <a:endParaRPr lang="en-US" sz="2200" dirty="0" smtClean="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fld id="{08BFD31D-E62F-4BE1-B253-B23E143140EB}" type="slidenum">
              <a:rPr lang="en-US" smtClean="0"/>
              <a:pPr/>
              <a:t>9</a:t>
            </a:fld>
            <a:endParaRPr lang="en-US" dirty="0"/>
          </a:p>
        </p:txBody>
      </p:sp>
      <p:sp>
        <p:nvSpPr>
          <p:cNvPr id="13" name="Rounded Rectangle 12"/>
          <p:cNvSpPr/>
          <p:nvPr/>
        </p:nvSpPr>
        <p:spPr>
          <a:xfrm>
            <a:off x="1371600" y="3352800"/>
            <a:ext cx="7543800" cy="11430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CBRFC Hydrologist / Forecaster (the “human component”)</a:t>
            </a:r>
            <a:endParaRPr lang="en-US" dirty="0" smtClean="0">
              <a:solidFill>
                <a:schemeClr val="tx1"/>
              </a:solidFill>
            </a:endParaRPr>
          </a:p>
          <a:p>
            <a:pPr algn="ctr"/>
            <a:r>
              <a:rPr lang="en-US" dirty="0" smtClean="0">
                <a:solidFill>
                  <a:schemeClr val="tx1"/>
                </a:solidFill>
                <a:sym typeface="Wingdings"/>
              </a:rPr>
              <a:t>Given information about hydrologic conditions, the forecaster may modify the forecast that initially comes directly from the model</a:t>
            </a:r>
          </a:p>
          <a:p>
            <a:pPr algn="ctr"/>
            <a:r>
              <a:rPr lang="en-US" dirty="0" smtClean="0">
                <a:solidFill>
                  <a:schemeClr val="tx1"/>
                </a:solidFill>
                <a:sym typeface="Wingdings"/>
              </a:rPr>
              <a:t>(including manual adjustment of snow and/or soil model states)</a:t>
            </a:r>
          </a:p>
        </p:txBody>
      </p:sp>
      <p:sp>
        <p:nvSpPr>
          <p:cNvPr id="15" name="Rounded Rectangle 14"/>
          <p:cNvSpPr/>
          <p:nvPr/>
        </p:nvSpPr>
        <p:spPr>
          <a:xfrm>
            <a:off x="2971800" y="4724400"/>
            <a:ext cx="4343400" cy="5334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Official CBRFC Streamflow Forecasts</a:t>
            </a:r>
            <a:endParaRPr lang="en-US" b="1" dirty="0">
              <a:solidFill>
                <a:schemeClr val="tx1"/>
              </a:solidFill>
            </a:endParaRPr>
          </a:p>
        </p:txBody>
      </p:sp>
      <p:sp>
        <p:nvSpPr>
          <p:cNvPr id="16" name="Rounded Rectangle 15"/>
          <p:cNvSpPr/>
          <p:nvPr/>
        </p:nvSpPr>
        <p:spPr>
          <a:xfrm>
            <a:off x="1371600" y="5410200"/>
            <a:ext cx="7696200" cy="1143000"/>
          </a:xfrm>
          <a:prstGeom prst="roundRect">
            <a:avLst/>
          </a:prstGeom>
          <a:solidFill>
            <a:schemeClr val="bg2"/>
          </a:solid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CBRFC Forecast Users and Stakeholders:</a:t>
            </a:r>
          </a:p>
          <a:p>
            <a:pPr algn="ctr"/>
            <a:r>
              <a:rPr lang="en-US" dirty="0" smtClean="0">
                <a:solidFill>
                  <a:schemeClr val="tx1"/>
                </a:solidFill>
              </a:rPr>
              <a:t>NWS Weather Forecast Offices, Bureau of Reclamation, Water Conservation Districts, Recreational River Community, others</a:t>
            </a:r>
            <a:endParaRPr lang="en-US" dirty="0">
              <a:solidFill>
                <a:schemeClr val="tx1"/>
              </a:solidFill>
            </a:endParaRPr>
          </a:p>
        </p:txBody>
      </p:sp>
      <p:grpSp>
        <p:nvGrpSpPr>
          <p:cNvPr id="4" name="Group 29"/>
          <p:cNvGrpSpPr/>
          <p:nvPr/>
        </p:nvGrpSpPr>
        <p:grpSpPr>
          <a:xfrm>
            <a:off x="1524000" y="2133600"/>
            <a:ext cx="7162800" cy="1447800"/>
            <a:chOff x="1524000" y="2209800"/>
            <a:chExt cx="7162800" cy="1447800"/>
          </a:xfrm>
        </p:grpSpPr>
        <p:sp>
          <p:nvSpPr>
            <p:cNvPr id="11" name="Rounded Rectangle 10"/>
            <p:cNvSpPr/>
            <p:nvPr/>
          </p:nvSpPr>
          <p:spPr>
            <a:xfrm>
              <a:off x="1524000" y="2209800"/>
              <a:ext cx="2743200" cy="10668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Input Datasets:</a:t>
              </a:r>
            </a:p>
            <a:p>
              <a:pPr algn="ctr"/>
              <a:r>
                <a:rPr lang="en-US" sz="1600" dirty="0" smtClean="0">
                  <a:solidFill>
                    <a:schemeClr val="tx1"/>
                  </a:solidFill>
                  <a:sym typeface="Wingdings"/>
                </a:rPr>
                <a:t>Must be reliably available in a timely manner</a:t>
              </a:r>
            </a:p>
          </p:txBody>
        </p:sp>
        <p:sp>
          <p:nvSpPr>
            <p:cNvPr id="14" name="Rounded Rectangle 13"/>
            <p:cNvSpPr/>
            <p:nvPr/>
          </p:nvSpPr>
          <p:spPr>
            <a:xfrm>
              <a:off x="4724400" y="2209800"/>
              <a:ext cx="3962400" cy="10668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CBRFC Hydrologic Model</a:t>
              </a:r>
            </a:p>
            <a:p>
              <a:pPr algn="ctr"/>
              <a:r>
                <a:rPr lang="en-US" sz="1600" dirty="0" smtClean="0">
                  <a:solidFill>
                    <a:schemeClr val="tx1"/>
                  </a:solidFill>
                </a:rPr>
                <a:t>Computing = local Linux boxes </a:t>
              </a:r>
            </a:p>
            <a:p>
              <a:pPr algn="ctr"/>
              <a:r>
                <a:rPr lang="en-US" sz="1600" dirty="0" smtClean="0">
                  <a:solidFill>
                    <a:schemeClr val="tx1"/>
                  </a:solidFill>
                </a:rPr>
                <a:t>(no supercomputer available)</a:t>
              </a:r>
              <a:endParaRPr lang="en-US" sz="1600" dirty="0">
                <a:solidFill>
                  <a:schemeClr val="tx1"/>
                </a:solidFill>
              </a:endParaRPr>
            </a:p>
          </p:txBody>
        </p:sp>
        <p:sp>
          <p:nvSpPr>
            <p:cNvPr id="17" name="Right Arrow 16"/>
            <p:cNvSpPr/>
            <p:nvPr/>
          </p:nvSpPr>
          <p:spPr>
            <a:xfrm rot="5400000">
              <a:off x="1447800" y="3200400"/>
              <a:ext cx="533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a:off x="4114800" y="2209800"/>
              <a:ext cx="750636"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Right Arrow 19"/>
          <p:cNvSpPr/>
          <p:nvPr/>
        </p:nvSpPr>
        <p:spPr>
          <a:xfrm rot="5400000">
            <a:off x="4762500" y="4533900"/>
            <a:ext cx="381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Arrow 27"/>
          <p:cNvSpPr/>
          <p:nvPr/>
        </p:nvSpPr>
        <p:spPr>
          <a:xfrm rot="5400000">
            <a:off x="4762500" y="5219700"/>
            <a:ext cx="381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rot="5400000">
            <a:off x="4648200" y="2895600"/>
            <a:ext cx="533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snowflake_graphic.png"/>
          <p:cNvPicPr>
            <a:picLocks noChangeAspect="1"/>
          </p:cNvPicPr>
          <p:nvPr/>
        </p:nvPicPr>
        <p:blipFill>
          <a:blip r:embed="rId2" cstate="print"/>
          <a:stretch>
            <a:fillRect/>
          </a:stretch>
        </p:blipFill>
        <p:spPr>
          <a:xfrm>
            <a:off x="1447800" y="2895600"/>
            <a:ext cx="457200" cy="457200"/>
          </a:xfrm>
          <a:prstGeom prst="rect">
            <a:avLst/>
          </a:prstGeom>
        </p:spPr>
      </p:pic>
      <p:pic>
        <p:nvPicPr>
          <p:cNvPr id="23" name="Picture 22" descr="snowflake_graphic.png"/>
          <p:cNvPicPr>
            <a:picLocks noChangeAspect="1"/>
          </p:cNvPicPr>
          <p:nvPr/>
        </p:nvPicPr>
        <p:blipFill>
          <a:blip r:embed="rId2" cstate="print"/>
          <a:stretch>
            <a:fillRect/>
          </a:stretch>
        </p:blipFill>
        <p:spPr>
          <a:xfrm>
            <a:off x="4038600" y="2057400"/>
            <a:ext cx="457200" cy="457200"/>
          </a:xfrm>
          <a:prstGeom prst="rect">
            <a:avLst/>
          </a:prstGeom>
        </p:spPr>
      </p:pic>
      <p:pic>
        <p:nvPicPr>
          <p:cNvPr id="25" name="Picture 24" descr="snowflake_graphic.png"/>
          <p:cNvPicPr>
            <a:picLocks noChangeAspect="1"/>
          </p:cNvPicPr>
          <p:nvPr/>
        </p:nvPicPr>
        <p:blipFill>
          <a:blip r:embed="rId2" cstate="print"/>
          <a:stretch>
            <a:fillRect/>
          </a:stretch>
        </p:blipFill>
        <p:spPr>
          <a:xfrm>
            <a:off x="4724400" y="2667000"/>
            <a:ext cx="457200" cy="457200"/>
          </a:xfrm>
          <a:prstGeom prst="rect">
            <a:avLst/>
          </a:prstGeom>
        </p:spPr>
      </p:pic>
      <p:pic>
        <p:nvPicPr>
          <p:cNvPr id="26" name="Picture 25" descr="snowflake_graphic.png"/>
          <p:cNvPicPr>
            <a:picLocks noChangeAspect="1"/>
          </p:cNvPicPr>
          <p:nvPr/>
        </p:nvPicPr>
        <p:blipFill>
          <a:blip r:embed="rId2" cstate="print"/>
          <a:stretch>
            <a:fillRect/>
          </a:stretch>
        </p:blipFill>
        <p:spPr>
          <a:xfrm>
            <a:off x="4267200" y="4419600"/>
            <a:ext cx="457200" cy="457200"/>
          </a:xfrm>
          <a:prstGeom prst="rect">
            <a:avLst/>
          </a:prstGeom>
        </p:spPr>
      </p:pic>
      <p:grpSp>
        <p:nvGrpSpPr>
          <p:cNvPr id="5" name="Group 33"/>
          <p:cNvGrpSpPr/>
          <p:nvPr/>
        </p:nvGrpSpPr>
        <p:grpSpPr>
          <a:xfrm>
            <a:off x="4876800" y="1106271"/>
            <a:ext cx="3886200" cy="951130"/>
            <a:chOff x="6477000" y="1106269"/>
            <a:chExt cx="2438400" cy="755170"/>
          </a:xfrm>
        </p:grpSpPr>
        <p:sp>
          <p:nvSpPr>
            <p:cNvPr id="32" name="TextBox 31"/>
            <p:cNvSpPr txBox="1"/>
            <p:nvPr/>
          </p:nvSpPr>
          <p:spPr bwMode="auto">
            <a:xfrm>
              <a:off x="6477000" y="1106269"/>
              <a:ext cx="2438400" cy="755170"/>
            </a:xfrm>
            <a:prstGeom prst="rect">
              <a:avLst/>
            </a:prstGeom>
            <a:solidFill>
              <a:schemeClr val="accent5">
                <a:lumMod val="40000"/>
                <a:lumOff val="60000"/>
              </a:schemeClr>
            </a:solidFill>
            <a:ln w="9525">
              <a:noFill/>
              <a:miter lim="800000"/>
              <a:headEnd/>
              <a:tailEnd/>
            </a:ln>
          </p:spPr>
          <p:txBody>
            <a:bodyPr wrap="square" lIns="731520" rtlCol="0">
              <a:prstTxWarp prst="textNoShape">
                <a:avLst/>
              </a:prstTxWarp>
              <a:spAutoFit/>
            </a:bodyPr>
            <a:lstStyle/>
            <a:p>
              <a:pPr marL="0" marR="0">
                <a:spcBef>
                  <a:spcPts val="0"/>
                </a:spcBef>
                <a:spcAft>
                  <a:spcPts val="0"/>
                </a:spcAft>
              </a:pPr>
              <a:r>
                <a:rPr lang="en-US" dirty="0" smtClean="0">
                  <a:latin typeface="Calibri"/>
                  <a:ea typeface="Cambria"/>
                  <a:cs typeface="Times New Roman"/>
                </a:rPr>
                <a:t>w</a:t>
              </a:r>
              <a:r>
                <a:rPr lang="en-US" dirty="0" smtClean="0">
                  <a:solidFill>
                    <a:schemeClr val="tx1"/>
                  </a:solidFill>
                  <a:latin typeface="Calibri"/>
                  <a:ea typeface="Cambria"/>
                  <a:cs typeface="Times New Roman"/>
                </a:rPr>
                <a:t>here snow improvements may potentially lead to streamflow prediction improvements </a:t>
              </a:r>
            </a:p>
          </p:txBody>
        </p:sp>
        <p:pic>
          <p:nvPicPr>
            <p:cNvPr id="31" name="Picture 30" descr="snowflake_graphic.png"/>
            <p:cNvPicPr>
              <a:picLocks noChangeAspect="1"/>
            </p:cNvPicPr>
            <p:nvPr/>
          </p:nvPicPr>
          <p:blipFill>
            <a:blip r:embed="rId3" cstate="print"/>
            <a:stretch>
              <a:fillRect/>
            </a:stretch>
          </p:blipFill>
          <p:spPr>
            <a:xfrm>
              <a:off x="6497917" y="1256432"/>
              <a:ext cx="457200" cy="457200"/>
            </a:xfrm>
            <a:prstGeom prst="rect">
              <a:avLst/>
            </a:prstGeom>
          </p:spPr>
        </p:pic>
      </p:grpSp>
      <p:pic>
        <p:nvPicPr>
          <p:cNvPr id="29" name="Picture 28" descr="snowflake_graphic.png"/>
          <p:cNvPicPr>
            <a:picLocks noChangeAspect="1"/>
          </p:cNvPicPr>
          <p:nvPr/>
        </p:nvPicPr>
        <p:blipFill>
          <a:blip r:embed="rId2" cstate="print"/>
          <a:stretch>
            <a:fillRect/>
          </a:stretch>
        </p:blipFill>
        <p:spPr>
          <a:xfrm>
            <a:off x="5334000" y="5181600"/>
            <a:ext cx="457200" cy="457200"/>
          </a:xfrm>
          <a:prstGeom prst="rect">
            <a:avLst/>
          </a:prstGeom>
        </p:spPr>
      </p:pic>
      <p:pic>
        <p:nvPicPr>
          <p:cNvPr id="30" name="Picture 29"/>
          <p:cNvPicPr>
            <a:picLocks noChangeAspect="1"/>
          </p:cNvPicPr>
          <p:nvPr/>
        </p:nvPicPr>
        <p:blipFill>
          <a:blip r:embed="rId4" cstate="print"/>
          <a:stretch>
            <a:fillRect/>
          </a:stretch>
        </p:blipFill>
        <p:spPr>
          <a:xfrm>
            <a:off x="8305800" y="0"/>
            <a:ext cx="838200" cy="838200"/>
          </a:xfrm>
          <a:prstGeom prst="rect">
            <a:avLst/>
          </a:prstGeom>
        </p:spPr>
      </p:pic>
      <p:sp>
        <p:nvSpPr>
          <p:cNvPr id="33" name="TextBox 32"/>
          <p:cNvSpPr txBox="1"/>
          <p:nvPr/>
        </p:nvSpPr>
        <p:spPr bwMode="auto">
          <a:xfrm>
            <a:off x="0" y="948692"/>
            <a:ext cx="1219200" cy="5909308"/>
          </a:xfrm>
          <a:prstGeom prst="rect">
            <a:avLst/>
          </a:prstGeom>
          <a:solidFill>
            <a:schemeClr val="tx2">
              <a:lumMod val="20000"/>
              <a:lumOff val="80000"/>
            </a:schemeClr>
          </a:solidFill>
          <a:ln w="9525">
            <a:solidFill>
              <a:schemeClr val="tx2"/>
            </a:solidFill>
            <a:miter lim="800000"/>
            <a:headEnd/>
            <a:tailEnd/>
          </a:ln>
        </p:spPr>
        <p:txBody>
          <a:bodyPr wrap="square" rtlCol="0">
            <a:prstTxWarp prst="textNoShape">
              <a:avLst/>
            </a:prstTxWarp>
            <a:spAutoFit/>
          </a:bodyPr>
          <a:lstStyle/>
          <a:p>
            <a:pPr marL="0" marR="0">
              <a:spcBef>
                <a:spcPts val="0"/>
              </a:spcBef>
              <a:spcAft>
                <a:spcPts val="0"/>
              </a:spcAft>
            </a:pPr>
            <a:r>
              <a:rPr lang="en-US" sz="1400" b="1" i="1" dirty="0" smtClean="0">
                <a:solidFill>
                  <a:srgbClr val="000000"/>
                </a:solidFill>
                <a:latin typeface="Calibri"/>
                <a:ea typeface="Cambria"/>
                <a:cs typeface="Times New Roman"/>
              </a:rPr>
              <a:t>CBRFC</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The R2O Gap</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Project Goals and Motivation</a:t>
            </a:r>
          </a:p>
          <a:p>
            <a:pPr marL="0" marR="0">
              <a:spcBef>
                <a:spcPts val="0"/>
              </a:spcBef>
              <a:spcAft>
                <a:spcPts val="0"/>
              </a:spcAft>
            </a:pPr>
            <a:endParaRPr lang="en-US" sz="1400" dirty="0" smtClean="0">
              <a:solidFill>
                <a:srgbClr val="000000"/>
              </a:solidFill>
              <a:latin typeface="Calibri"/>
              <a:ea typeface="Cambria"/>
              <a:cs typeface="Times New Roman"/>
            </a:endParaRPr>
          </a:p>
          <a:p>
            <a:pPr marL="0" marR="0">
              <a:spcBef>
                <a:spcPts val="0"/>
              </a:spcBef>
              <a:spcAft>
                <a:spcPts val="0"/>
              </a:spcAft>
            </a:pPr>
            <a:r>
              <a:rPr lang="en-US" sz="1400" dirty="0" smtClean="0">
                <a:solidFill>
                  <a:srgbClr val="000000"/>
                </a:solidFill>
                <a:latin typeface="Calibri"/>
                <a:ea typeface="Cambria"/>
                <a:cs typeface="Times New Roman"/>
              </a:rPr>
              <a:t>MODSCAG &amp; DRFS Datasets</a:t>
            </a: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Uses of NASA/JPL Data at CBRFC</a:t>
            </a:r>
          </a:p>
          <a:p>
            <a:pPr marL="0" marR="0">
              <a:spcBef>
                <a:spcPts val="0"/>
              </a:spcBef>
              <a:spcAft>
                <a:spcPts val="0"/>
              </a:spcAft>
            </a:pPr>
            <a:endParaRPr lang="en-US" sz="1400" dirty="0" smtClean="0">
              <a:solidFill>
                <a:schemeClr val="tx1"/>
              </a:solidFill>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Future Directions</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Emphasizing the Importance of Collaboration</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r>
              <a:rPr lang="en-US" sz="1400" dirty="0" smtClean="0">
                <a:latin typeface="Calibri"/>
                <a:ea typeface="Cambria"/>
                <a:cs typeface="Times New Roman"/>
              </a:rPr>
              <a:t>Summary</a:t>
            </a:r>
          </a:p>
          <a:p>
            <a:pPr marL="0" marR="0">
              <a:spcBef>
                <a:spcPts val="0"/>
              </a:spcBef>
              <a:spcAft>
                <a:spcPts val="0"/>
              </a:spcAft>
            </a:pPr>
            <a:endParaRPr lang="en-US" sz="1400" dirty="0" smtClean="0">
              <a:latin typeface="Calibri"/>
              <a:ea typeface="Cambria"/>
              <a:cs typeface="Times New Roman"/>
            </a:endParaRPr>
          </a:p>
          <a:p>
            <a:pPr marL="0" marR="0">
              <a:spcBef>
                <a:spcPts val="0"/>
              </a:spcBef>
              <a:spcAft>
                <a:spcPts val="0"/>
              </a:spcAft>
            </a:pPr>
            <a:endParaRPr lang="en-US" sz="1400" dirty="0" smtClean="0">
              <a:latin typeface="Calibri"/>
              <a:ea typeface="Cambri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brfc_nasa">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brfc_nasa">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brfc_nasa">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brfc_nws_header_logo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brfc_nasa">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rtlCol="0">
        <a:prstTxWarp prst="textNoShape">
          <a:avLst/>
        </a:prstTxWarp>
        <a:spAutoFit/>
      </a:bodyPr>
      <a:lstStyle>
        <a:defPPr marL="0" marR="0">
          <a:spcBef>
            <a:spcPts val="0"/>
          </a:spcBef>
          <a:spcAft>
            <a:spcPts val="0"/>
          </a:spcAft>
          <a:defRPr sz="1800" dirty="0" smtClean="0">
            <a:solidFill>
              <a:schemeClr val="tx1"/>
            </a:solidFill>
            <a:latin typeface="Calibri"/>
            <a:ea typeface="Cambria"/>
            <a:cs typeface="Times New Roman"/>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snow_projects_crfs_20120327</Template>
  <TotalTime>33431</TotalTime>
  <Words>3450</Words>
  <Application>Microsoft Macintosh PowerPoint</Application>
  <PresentationFormat>On-screen Show (4:3)</PresentationFormat>
  <Paragraphs>772</Paragraphs>
  <Slides>28</Slides>
  <Notes>0</Notes>
  <HiddenSlides>3</HiddenSlides>
  <MMClips>0</MMClips>
  <ScaleCrop>false</ScaleCrop>
  <HeadingPairs>
    <vt:vector size="4" baseType="variant">
      <vt:variant>
        <vt:lpstr>Design Template</vt:lpstr>
      </vt:variant>
      <vt:variant>
        <vt:i4>10</vt:i4>
      </vt:variant>
      <vt:variant>
        <vt:lpstr>Slide Titles</vt:lpstr>
      </vt:variant>
      <vt:variant>
        <vt:i4>28</vt:i4>
      </vt:variant>
    </vt:vector>
  </HeadingPairs>
  <TitlesOfParts>
    <vt:vector size="38" baseType="lpstr">
      <vt:lpstr>1_Default Design</vt:lpstr>
      <vt:lpstr>Textured</vt:lpstr>
      <vt:lpstr>3_Office Theme</vt:lpstr>
      <vt:lpstr>cbrfc_nasa</vt:lpstr>
      <vt:lpstr>1_cbrfc_nasa</vt:lpstr>
      <vt:lpstr>cbrfc_nws_header_logos</vt:lpstr>
      <vt:lpstr>1_Textured</vt:lpstr>
      <vt:lpstr>4_Office Theme</vt:lpstr>
      <vt:lpstr>2_cbrfc_nasa</vt:lpstr>
      <vt:lpstr>3_cbrfc_nasa</vt:lpstr>
      <vt:lpstr>Use of Snow Data from Remote Sensing in Operational Streamflow Prediction</vt:lpstr>
      <vt:lpstr>CBRFC</vt:lpstr>
      <vt:lpstr>CBRFC</vt:lpstr>
      <vt:lpstr>Importance of Snow</vt:lpstr>
      <vt:lpstr>Operational CBRFC Models</vt:lpstr>
      <vt:lpstr>Operational CBRFC Models</vt:lpstr>
      <vt:lpstr>Operational CBRFC Models</vt:lpstr>
      <vt:lpstr>CBRFC Modeling Units</vt:lpstr>
      <vt:lpstr>Snow and the CBRFC Operational  Forecasting Process</vt:lpstr>
      <vt:lpstr>Bridging the R2O Gap</vt:lpstr>
      <vt:lpstr>Bridging the R2O Gap</vt:lpstr>
      <vt:lpstr>Project Goals and Motivations</vt:lpstr>
      <vt:lpstr>Project Goals and Motivations</vt:lpstr>
      <vt:lpstr>RS Snow Datasets</vt:lpstr>
      <vt:lpstr>Limitations of MODIS-derived  Snow Data</vt:lpstr>
      <vt:lpstr>Slide 16</vt:lpstr>
      <vt:lpstr>May 16, 2013 CBRFC forecast modifications  due to MODSCAG (snow cover)</vt:lpstr>
      <vt:lpstr>Slide 18</vt:lpstr>
      <vt:lpstr>Multiple MODSCAG fSCA Products</vt:lpstr>
      <vt:lpstr>Multiple MODSCAG fSCA Products</vt:lpstr>
      <vt:lpstr>Daily “fSCA diff” List</vt:lpstr>
      <vt:lpstr>Example: April 2014 Storm</vt:lpstr>
      <vt:lpstr>NRT Dust Conditions</vt:lpstr>
      <vt:lpstr>Near Real-time Dust Impacts on  Q Forecasts</vt:lpstr>
      <vt:lpstr>Near Real-time Dust Impacts on  Q Forecasts</vt:lpstr>
      <vt:lpstr>Near Future Directions</vt:lpstr>
      <vt:lpstr>CBRFC/NASA/JPL Collaboration</vt:lpstr>
      <vt:lpstr>Summary</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NASA/JPL - CBRFC Collaboration on MODSCAG and MODDRFS</dc:title>
  <dc:creator>smb</dc:creator>
  <cp:lastModifiedBy>S</cp:lastModifiedBy>
  <cp:revision>567</cp:revision>
  <dcterms:created xsi:type="dcterms:W3CDTF">2014-11-05T15:00:53Z</dcterms:created>
  <dcterms:modified xsi:type="dcterms:W3CDTF">2014-11-06T15:46:22Z</dcterms:modified>
</cp:coreProperties>
</file>