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60" r:id="rId5"/>
    <p:sldId id="266" r:id="rId6"/>
    <p:sldId id="258" r:id="rId7"/>
    <p:sldId id="265" r:id="rId8"/>
    <p:sldId id="259" r:id="rId9"/>
    <p:sldId id="261" r:id="rId10"/>
    <p:sldId id="262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8FE-1047-4644-95B1-FF43819B86C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39EB-0F7C-4914-A9C7-26C12505E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8FE-1047-4644-95B1-FF43819B86C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39EB-0F7C-4914-A9C7-26C12505E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8FE-1047-4644-95B1-FF43819B86C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39EB-0F7C-4914-A9C7-26C12505E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8FE-1047-4644-95B1-FF43819B86C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39EB-0F7C-4914-A9C7-26C12505E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8FE-1047-4644-95B1-FF43819B86C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39EB-0F7C-4914-A9C7-26C12505E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8FE-1047-4644-95B1-FF43819B86C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39EB-0F7C-4914-A9C7-26C12505E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8FE-1047-4644-95B1-FF43819B86C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39EB-0F7C-4914-A9C7-26C12505E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8FE-1047-4644-95B1-FF43819B86C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39EB-0F7C-4914-A9C7-26C12505E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8FE-1047-4644-95B1-FF43819B86C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39EB-0F7C-4914-A9C7-26C12505E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8FE-1047-4644-95B1-FF43819B86C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39EB-0F7C-4914-A9C7-26C12505E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8FE-1047-4644-95B1-FF43819B86C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39EB-0F7C-4914-A9C7-26C12505E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498FE-1047-4644-95B1-FF43819B86C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A39EB-0F7C-4914-A9C7-26C12505E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Affects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Forecast Quality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524000"/>
            <a:ext cx="838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Uncertainty in weather forecasts</a:t>
            </a:r>
          </a:p>
          <a:p>
            <a:r>
              <a:rPr lang="en-US" sz="2800" dirty="0" smtClean="0"/>
              <a:t>Data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 Network density</a:t>
            </a:r>
          </a:p>
          <a:p>
            <a:r>
              <a:rPr lang="en-US" sz="2800" dirty="0" smtClean="0"/>
              <a:t>    Quality of measurements</a:t>
            </a:r>
          </a:p>
          <a:p>
            <a:r>
              <a:rPr lang="en-US" sz="2800" dirty="0" smtClean="0"/>
              <a:t>    Missing measurements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 Loss of data sites used in calibration</a:t>
            </a:r>
          </a:p>
          <a:p>
            <a:r>
              <a:rPr lang="en-US" sz="2800" dirty="0" smtClean="0"/>
              <a:t>Diversions &amp; consumptive </a:t>
            </a:r>
            <a:r>
              <a:rPr lang="en-US" sz="2800" dirty="0" smtClean="0"/>
              <a:t>u</a:t>
            </a:r>
            <a:r>
              <a:rPr lang="en-US" sz="2800" dirty="0" smtClean="0"/>
              <a:t>se</a:t>
            </a:r>
          </a:p>
          <a:p>
            <a:r>
              <a:rPr lang="en-US" sz="2800" dirty="0" smtClean="0"/>
              <a:t>Model calibration errors (usually tied to historical data)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rma3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76201"/>
            <a:ext cx="5029200" cy="3352799"/>
          </a:xfrm>
          <a:prstGeom prst="rect">
            <a:avLst/>
          </a:prstGeom>
        </p:spPr>
      </p:pic>
      <p:pic>
        <p:nvPicPr>
          <p:cNvPr id="3" name="Picture 2" descr="gsweb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61983"/>
            <a:ext cx="3429000" cy="4505417"/>
          </a:xfrm>
          <a:prstGeom prst="rect">
            <a:avLst/>
          </a:prstGeom>
        </p:spPr>
      </p:pic>
      <p:pic>
        <p:nvPicPr>
          <p:cNvPr id="4" name="Picture 3" descr="mrma3s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398" y="3378200"/>
            <a:ext cx="5105402" cy="34036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4343400" y="1752600"/>
            <a:ext cx="41910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676400" y="2667000"/>
            <a:ext cx="6858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228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SNOTEL Site: Mormon Mountain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61838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Precip</a:t>
            </a:r>
            <a:r>
              <a:rPr lang="en-US" dirty="0" smtClean="0"/>
              <a:t> Type – Remained as snow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rma3p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4300" y="3429000"/>
            <a:ext cx="5143501" cy="3429000"/>
          </a:xfrm>
          <a:prstGeom prst="rect">
            <a:avLst/>
          </a:prstGeom>
        </p:spPr>
      </p:pic>
      <p:pic>
        <p:nvPicPr>
          <p:cNvPr id="3" name="Picture 2" descr="gsweb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61983"/>
            <a:ext cx="3429000" cy="4505417"/>
          </a:xfrm>
          <a:prstGeom prst="rect">
            <a:avLst/>
          </a:prstGeom>
        </p:spPr>
      </p:pic>
      <p:pic>
        <p:nvPicPr>
          <p:cNvPr id="5" name="Picture 4" descr="singst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76200"/>
            <a:ext cx="5105400" cy="34036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676400" y="2667000"/>
            <a:ext cx="6858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228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SNOTEL Site: Mormon Mountain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9050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 runoff forecast indicated but response was minimal</a:t>
            </a:r>
          </a:p>
          <a:p>
            <a:endParaRPr lang="en-US" dirty="0" smtClean="0"/>
          </a:p>
          <a:p>
            <a:r>
              <a:rPr lang="en-US" dirty="0" smtClean="0"/>
              <a:t>Never had a good handle on the freezing level, rain/snow line (critical in AZ)</a:t>
            </a:r>
          </a:p>
          <a:p>
            <a:endParaRPr lang="en-US" dirty="0" smtClean="0"/>
          </a:p>
          <a:p>
            <a:r>
              <a:rPr lang="en-US" dirty="0" smtClean="0"/>
              <a:t>Good data network exists but lower elevation SNOTEL might have helped </a:t>
            </a:r>
          </a:p>
          <a:p>
            <a:endParaRPr lang="en-US" dirty="0" smtClean="0"/>
          </a:p>
          <a:p>
            <a:r>
              <a:rPr lang="en-US" dirty="0" smtClean="0"/>
              <a:t>Data network limits &amp; uncertainty in future weather (misplaced QPF &amp; challenging Freezing Level) resulted in missed forecast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90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January </a:t>
            </a:r>
            <a:r>
              <a:rPr lang="en-US" sz="2400" dirty="0" smtClean="0"/>
              <a:t>2010 Heavy Rain </a:t>
            </a:r>
            <a:r>
              <a:rPr lang="en-US" sz="2400" dirty="0" smtClean="0"/>
              <a:t>Even - Oak </a:t>
            </a:r>
            <a:r>
              <a:rPr lang="en-US" sz="2400" dirty="0" smtClean="0"/>
              <a:t>Creek 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375"/>
            <a:ext cx="7772400" cy="1470025"/>
          </a:xfrm>
        </p:spPr>
        <p:txBody>
          <a:bodyPr/>
          <a:lstStyle/>
          <a:p>
            <a:r>
              <a:rPr lang="en-US" dirty="0" smtClean="0"/>
              <a:t>Precipitation Network</a:t>
            </a:r>
            <a:br>
              <a:rPr lang="en-US" dirty="0" smtClean="0"/>
            </a:br>
            <a:r>
              <a:rPr lang="en-US" dirty="0" smtClean="0"/>
              <a:t>(~3000 stations)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86200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NRCS (SNOTEL and SCAN)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COOP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RAWS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ALERT (several counties in AZ, NM and NV)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USRCRN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USCRN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ASOS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AWOS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UCN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COCORAHS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Precipitation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Periodically update the metadata</a:t>
            </a:r>
          </a:p>
          <a:p>
            <a:pPr lvl="1"/>
            <a:r>
              <a:rPr lang="en-US" dirty="0" smtClean="0"/>
              <a:t>Mainly latitude, longitude and elevation</a:t>
            </a:r>
          </a:p>
          <a:p>
            <a:pPr lvl="1"/>
            <a:r>
              <a:rPr lang="en-US" dirty="0" smtClean="0"/>
              <a:t>Additional check using 30 meter DEM data</a:t>
            </a:r>
          </a:p>
          <a:p>
            <a:pPr lvl="1"/>
            <a:r>
              <a:rPr lang="en-US" dirty="0" smtClean="0"/>
              <a:t>Goal is to remove obvious errors </a:t>
            </a:r>
          </a:p>
          <a:p>
            <a:pPr lvl="1"/>
            <a:r>
              <a:rPr lang="en-US" dirty="0" smtClean="0"/>
              <a:t>Done about once each year</a:t>
            </a:r>
          </a:p>
          <a:p>
            <a:pPr lvl="1"/>
            <a:r>
              <a:rPr lang="en-US" dirty="0" smtClean="0"/>
              <a:t>Important for precipitation analysis</a:t>
            </a:r>
          </a:p>
          <a:p>
            <a:pPr lvl="1"/>
            <a:r>
              <a:rPr lang="en-US" dirty="0" smtClean="0"/>
              <a:t>Important for radar bias calculation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ventgaugedensit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450" y="0"/>
            <a:ext cx="8631463" cy="6629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da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58397"/>
            <a:ext cx="8943394" cy="483280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895600" y="2590800"/>
            <a:ext cx="457200" cy="304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52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Radar coverage depends on Freezing Level</a:t>
            </a:r>
          </a:p>
          <a:p>
            <a:r>
              <a:rPr lang="en-US" dirty="0" smtClean="0"/>
              <a:t>			Adjusting for bias depends on gage network density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Precipitation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Upper Colorado </a:t>
            </a:r>
          </a:p>
          <a:p>
            <a:pPr lvl="1"/>
            <a:r>
              <a:rPr lang="en-US" dirty="0" smtClean="0"/>
              <a:t>Winter: use predetermined station weights</a:t>
            </a:r>
          </a:p>
          <a:p>
            <a:pPr lvl="1"/>
            <a:r>
              <a:rPr lang="en-US" dirty="0" smtClean="0"/>
              <a:t>summer : use all stations including radar, but limit the radar where the mid beam is &lt; 8000 AGL</a:t>
            </a:r>
          </a:p>
          <a:p>
            <a:r>
              <a:rPr lang="en-US" dirty="0" smtClean="0"/>
              <a:t>Lower Colorado</a:t>
            </a:r>
          </a:p>
          <a:p>
            <a:pPr lvl="1"/>
            <a:r>
              <a:rPr lang="en-US" dirty="0" smtClean="0"/>
              <a:t>winter : Use all stations including radar but </a:t>
            </a:r>
            <a:r>
              <a:rPr lang="en-US" dirty="0"/>
              <a:t>o</a:t>
            </a:r>
            <a:r>
              <a:rPr lang="en-US" dirty="0" smtClean="0"/>
              <a:t>nly use radar in areas where it is raining. This results in only using gauges in most areas</a:t>
            </a:r>
          </a:p>
          <a:p>
            <a:pPr lvl="1"/>
            <a:r>
              <a:rPr lang="en-US" dirty="0" smtClean="0"/>
              <a:t>summer : use all stations including radar, but limit the radar where the mid beam is &lt; 8000 AGL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sweb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450624"/>
            <a:ext cx="5063666" cy="5569176"/>
          </a:xfrm>
          <a:prstGeom prst="rect">
            <a:avLst/>
          </a:prstGeom>
        </p:spPr>
      </p:pic>
      <p:pic>
        <p:nvPicPr>
          <p:cNvPr id="3" name="Picture 2" descr="gesweb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1676400"/>
            <a:ext cx="3505200" cy="3390446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600200" y="2362200"/>
            <a:ext cx="838200" cy="60960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8800" y="1752600"/>
            <a:ext cx="21336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4572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January </a:t>
            </a:r>
            <a:r>
              <a:rPr lang="en-US" dirty="0" smtClean="0"/>
              <a:t>2010 Heavy Rain Event</a:t>
            </a:r>
          </a:p>
          <a:p>
            <a:pPr algn="ctr"/>
            <a:r>
              <a:rPr lang="en-US" dirty="0" smtClean="0"/>
              <a:t>Oak Creek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ventpreci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61051"/>
            <a:ext cx="8229600" cy="632074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572000" y="1905000"/>
            <a:ext cx="914400" cy="10668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76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January 21-22 2010 Observed Precipitation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ventfreez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450" y="0"/>
            <a:ext cx="89291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962400" y="1066800"/>
            <a:ext cx="1524000" cy="2057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14726</TotalTime>
  <Words>284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Precipitation Network (~3000 stations)</vt:lpstr>
      <vt:lpstr>Precipitation Network</vt:lpstr>
      <vt:lpstr>Slide 4</vt:lpstr>
      <vt:lpstr>Slide 5</vt:lpstr>
      <vt:lpstr>Precipitation Network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ccp</dc:creator>
  <cp:lastModifiedBy>ges</cp:lastModifiedBy>
  <cp:revision>38</cp:revision>
  <dcterms:created xsi:type="dcterms:W3CDTF">2014-02-11T17:29:43Z</dcterms:created>
  <dcterms:modified xsi:type="dcterms:W3CDTF">2014-02-24T16:07:42Z</dcterms:modified>
</cp:coreProperties>
</file>