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261" r:id="rId3"/>
    <p:sldId id="269" r:id="rId4"/>
    <p:sldId id="278" r:id="rId5"/>
    <p:sldId id="279" r:id="rId6"/>
    <p:sldId id="270" r:id="rId7"/>
    <p:sldId id="271" r:id="rId8"/>
    <p:sldId id="272" r:id="rId9"/>
    <p:sldId id="273" r:id="rId10"/>
    <p:sldId id="274" r:id="rId11"/>
    <p:sldId id="275" r:id="rId12"/>
    <p:sldId id="280" r:id="rId13"/>
    <p:sldId id="281" r:id="rId14"/>
    <p:sldId id="282" r:id="rId15"/>
    <p:sldId id="285" r:id="rId16"/>
    <p:sldId id="286" r:id="rId17"/>
    <p:sldId id="287" r:id="rId18"/>
    <p:sldId id="288" r:id="rId19"/>
    <p:sldId id="291" r:id="rId20"/>
    <p:sldId id="289" r:id="rId21"/>
    <p:sldId id="290" r:id="rId22"/>
    <p:sldId id="266" r:id="rId23"/>
    <p:sldId id="283" r:id="rId24"/>
    <p:sldId id="264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. Paul Miller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-20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3D4F5-0F08-7D4D-BCB6-97E352F5A229}" type="datetimeFigureOut">
              <a:rPr lang="en-US" smtClean="0"/>
              <a:pPr/>
              <a:t>10/22/15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44233-803B-8448-81D7-B7035E3A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1085B-B180-CF40-8322-82A41EB0EC3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7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F669AD-4EE2-46C9-986E-4BBF9156E764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BDE9585-F55D-4B4D-8E1F-032AB345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4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4046483-0EBA-4977-B065-C48BF05FFEE8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FF72C1F-F0D5-41E1-BC93-83645DF64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A29740A-E49B-451E-A07F-F7EA571A1F68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659B4C9-FCA5-4B98-976C-BD2BAFFB4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58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94" y="129498"/>
            <a:ext cx="82296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047730-EB21-4BDB-A364-D103701C8671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175D4B-5C10-4F1B-98D4-650011D7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C94FE04-2D2E-40E2-BB31-E6FDF5122119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FDF55D-1E4A-4096-B668-53D3EB316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DBB53C-B6C3-4091-BEBD-AAD9E890945B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9627207-8760-4682-A154-DC8B77550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9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2C26F78-ECA5-4F0C-A736-943AC1CC80F1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741483B-F40B-4340-8C0E-66181120E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0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75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4E6B27C-AF2E-4A73-8480-CCABF541A572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7E5D679-44E2-47D1-974A-EA440346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9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9106F49-7514-4B1B-9A3A-35601FBE8F6D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9C2079B-AB68-497F-BA8F-CFE680CCD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96E716E-204B-4BCD-A011-9F23FAD1EB5C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4F7D782-E3F6-4D21-8136-CAFC5C3C09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01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407830A-87F5-4AFF-86DC-1984EFB92B90}" type="datetimeFigureOut">
              <a:rPr lang="en-US"/>
              <a:pPr>
                <a:defRPr/>
              </a:pPr>
              <a:t>10/22/15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94BCBF1-47E2-4D82-A07F-B58090E5F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89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912817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03275" y="1600200"/>
            <a:ext cx="78835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auto">
          <a:xfrm>
            <a:off x="60325" y="1196975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fld id="{A5C3A8C5-160E-4168-9D87-8BD4B877DEDE}" type="slidenum">
              <a:rPr lang="en-US" sz="1200">
                <a:solidFill>
                  <a:srgbClr val="FFFFFF"/>
                </a:solidFill>
                <a:latin typeface="Calibri" pitchFamily="34" charset="0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 sz="1200" dirty="0">
              <a:solidFill>
                <a:srgbClr val="FFFFFF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3" name="Picture 12" descr="new doc logo for ppt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14350" y="6338888"/>
            <a:ext cx="438150" cy="43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NOAA-logo-for-PPT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1005459" y="6352382"/>
            <a:ext cx="409575" cy="409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NWS High Res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93" y="6351429"/>
            <a:ext cx="411480" cy="411480"/>
          </a:xfrm>
          <a:prstGeom prst="rect">
            <a:avLst/>
          </a:prstGeom>
        </p:spPr>
      </p:pic>
      <p:pic>
        <p:nvPicPr>
          <p:cNvPr id="10" name="Picture 9" descr="cbrfc_logo.jp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6342285"/>
            <a:ext cx="429768" cy="4297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178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33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7375E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9D2F03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Relationship Id="rId3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600200"/>
            <a:ext cx="7239000" cy="182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effectLst/>
              </a:rPr>
              <a:t>Understanding Sources of Error and Uncertainty</a:t>
            </a:r>
            <a:endParaRPr lang="en-US" dirty="0">
              <a:effectLst/>
            </a:endParaRPr>
          </a:p>
        </p:txBody>
      </p:sp>
      <p:pic>
        <p:nvPicPr>
          <p:cNvPr id="11" name="Picture 12" descr="DoC-Logo-Color cop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4505325"/>
            <a:ext cx="1658937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NOAA-logo-for-PP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7075" y="4459288"/>
            <a:ext cx="1704975" cy="170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905000" y="1219200"/>
            <a:ext cx="7156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 smtClean="0">
                <a:solidFill>
                  <a:schemeClr val="bg1"/>
                </a:solidFill>
              </a:rPr>
              <a:t>NOAA’S COLORADO BASIN RIVER FORECAST CENTER</a:t>
            </a:r>
            <a:endParaRPr lang="en-US" sz="1600" spc="300" dirty="0">
              <a:solidFill>
                <a:schemeClr val="bg1"/>
              </a:solidFill>
            </a:endParaRPr>
          </a:p>
        </p:txBody>
      </p:sp>
      <p:pic>
        <p:nvPicPr>
          <p:cNvPr id="4" name="Picture 3" descr="NWS High 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495800"/>
            <a:ext cx="1709928" cy="1709928"/>
          </a:xfrm>
          <a:prstGeom prst="rect">
            <a:avLst/>
          </a:prstGeom>
        </p:spPr>
      </p:pic>
      <p:pic>
        <p:nvPicPr>
          <p:cNvPr id="3" name="Picture 2" descr="cbrfc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252" y="4495800"/>
            <a:ext cx="1709928" cy="17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1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429000" cy="4525963"/>
          </a:xfrm>
        </p:spPr>
        <p:txBody>
          <a:bodyPr/>
          <a:lstStyle/>
          <a:p>
            <a:r>
              <a:rPr lang="en-US" dirty="0" smtClean="0"/>
              <a:t>SNOTEL Network</a:t>
            </a:r>
          </a:p>
          <a:p>
            <a:pPr lvl="1"/>
            <a:r>
              <a:rPr lang="en-US" dirty="0" smtClean="0"/>
              <a:t>Since it became available, has improved accuracy of forecasts</a:t>
            </a:r>
          </a:p>
          <a:p>
            <a:pPr lvl="1"/>
            <a:r>
              <a:rPr lang="en-US" dirty="0" smtClean="0"/>
              <a:t>In some areas the gage density is better</a:t>
            </a:r>
          </a:p>
          <a:p>
            <a:r>
              <a:rPr lang="en-US" dirty="0" smtClean="0"/>
              <a:t>All gages </a:t>
            </a:r>
            <a:r>
              <a:rPr lang="en-US" u="sng" dirty="0" smtClean="0"/>
              <a:t>&gt;</a:t>
            </a:r>
            <a:r>
              <a:rPr lang="en-US" dirty="0" smtClean="0"/>
              <a:t> 9,000 ft.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  <p:pic>
        <p:nvPicPr>
          <p:cNvPr id="5" name="Picture 4" descr="Screen Shot 2015-10-08 at 2.43.52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4" y="1447800"/>
            <a:ext cx="5111496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429000" cy="4525963"/>
          </a:xfrm>
        </p:spPr>
        <p:txBody>
          <a:bodyPr/>
          <a:lstStyle/>
          <a:p>
            <a:r>
              <a:rPr lang="en-US" dirty="0" smtClean="0"/>
              <a:t>SNOTEL Network</a:t>
            </a:r>
          </a:p>
          <a:p>
            <a:pPr lvl="1"/>
            <a:r>
              <a:rPr lang="en-US" dirty="0" smtClean="0"/>
              <a:t>Since it became available, has improved accuracy of forecasts</a:t>
            </a:r>
          </a:p>
          <a:p>
            <a:pPr lvl="1"/>
            <a:r>
              <a:rPr lang="en-US" dirty="0" smtClean="0"/>
              <a:t>In some areas the gage density is better</a:t>
            </a:r>
          </a:p>
          <a:p>
            <a:r>
              <a:rPr lang="en-US" dirty="0" smtClean="0"/>
              <a:t>All gages </a:t>
            </a:r>
            <a:r>
              <a:rPr lang="en-US" u="sng" dirty="0" smtClean="0"/>
              <a:t>&gt;</a:t>
            </a:r>
            <a:r>
              <a:rPr lang="en-US" dirty="0" smtClean="0"/>
              <a:t> 10,000 ft.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  <p:pic>
        <p:nvPicPr>
          <p:cNvPr id="4" name="Picture 3" descr="Screen Shot 2015-10-08 at 2.45.09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1450848"/>
            <a:ext cx="5116909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07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qc_all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2" t="6404" r="12582" b="1288"/>
          <a:stretch/>
        </p:blipFill>
        <p:spPr>
          <a:xfrm>
            <a:off x="66840" y="391477"/>
            <a:ext cx="4430561" cy="63304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dqc_snotel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6682" r="12895" b="1009"/>
          <a:stretch/>
        </p:blipFill>
        <p:spPr>
          <a:xfrm>
            <a:off x="4566628" y="391477"/>
            <a:ext cx="4504564" cy="63304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49363" y="22145"/>
            <a:ext cx="684527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DAILY_QC 24 HOUR PRECIPITATION ENDING 10/13/2014 12Z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56079" y="545365"/>
            <a:ext cx="115428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GAGES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800846" y="543876"/>
            <a:ext cx="101988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SNOTEL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772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qcta_all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7518" r="18119"/>
          <a:stretch/>
        </p:blipFill>
        <p:spPr>
          <a:xfrm>
            <a:off x="105035" y="448764"/>
            <a:ext cx="4354173" cy="6342397"/>
          </a:xfrm>
          <a:prstGeom prst="rect">
            <a:avLst/>
          </a:prstGeom>
        </p:spPr>
      </p:pic>
      <p:pic>
        <p:nvPicPr>
          <p:cNvPr id="3" name="Picture 2" descr="dqcta_snotel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7797" r="19477" b="-278"/>
          <a:stretch/>
        </p:blipFill>
        <p:spPr>
          <a:xfrm>
            <a:off x="4598856" y="448764"/>
            <a:ext cx="4271815" cy="6342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2876" y="22145"/>
            <a:ext cx="429824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DAILY_QC TEMPERATURE STATIONS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56080" y="545365"/>
            <a:ext cx="11542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ALL GAGES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510580" y="543876"/>
            <a:ext cx="12408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SNOTEL ONLY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654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SNOTEL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105" y="1600200"/>
            <a:ext cx="4355306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Bad precipitation readings (2014)</a:t>
            </a:r>
          </a:p>
          <a:p>
            <a:pPr lvl="1"/>
            <a:r>
              <a:rPr lang="en-US" sz="2000" dirty="0" smtClean="0"/>
              <a:t>Columbine</a:t>
            </a:r>
          </a:p>
          <a:p>
            <a:pPr lvl="1"/>
            <a:r>
              <a:rPr lang="en-US" sz="2000" dirty="0" smtClean="0"/>
              <a:t>Lake Irene</a:t>
            </a:r>
          </a:p>
          <a:p>
            <a:pPr lvl="1"/>
            <a:r>
              <a:rPr lang="en-US" sz="2000" dirty="0" smtClean="0"/>
              <a:t>Tower</a:t>
            </a:r>
          </a:p>
          <a:p>
            <a:pPr lvl="1"/>
            <a:r>
              <a:rPr lang="en-US" sz="2000" dirty="0" smtClean="0"/>
              <a:t>Schofield Pass</a:t>
            </a:r>
          </a:p>
          <a:p>
            <a:r>
              <a:rPr lang="en-US" sz="2400" dirty="0" smtClean="0"/>
              <a:t>Bad pillow readings (2014)</a:t>
            </a:r>
          </a:p>
          <a:p>
            <a:pPr lvl="1"/>
            <a:r>
              <a:rPr lang="en-US" sz="2000" dirty="0" smtClean="0"/>
              <a:t>Lily Pond</a:t>
            </a:r>
          </a:p>
          <a:p>
            <a:r>
              <a:rPr lang="en-US" sz="2400" dirty="0" smtClean="0"/>
              <a:t>Changing conditions at the sites</a:t>
            </a:r>
          </a:p>
          <a:p>
            <a:pPr lvl="1"/>
            <a:r>
              <a:rPr lang="en-US" sz="2000" dirty="0" smtClean="0"/>
              <a:t>Vail Mountain</a:t>
            </a:r>
          </a:p>
          <a:p>
            <a:pPr lvl="1"/>
            <a:r>
              <a:rPr lang="en-US" sz="2000" dirty="0" smtClean="0"/>
              <a:t>Upper San Juan</a:t>
            </a:r>
          </a:p>
          <a:p>
            <a:pPr marL="0" indent="0">
              <a:buNone/>
            </a:pPr>
            <a:endParaRPr lang="en-US" sz="2800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lpdc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9067"/>
          <a:stretch/>
        </p:blipFill>
        <p:spPr>
          <a:xfrm>
            <a:off x="4833492" y="3984736"/>
            <a:ext cx="4251914" cy="2873264"/>
          </a:xfrm>
          <a:prstGeom prst="rect">
            <a:avLst/>
          </a:prstGeom>
        </p:spPr>
      </p:pic>
      <p:pic>
        <p:nvPicPr>
          <p:cNvPr id="6" name="Picture 5" descr="sosc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9233"/>
          <a:stretch/>
        </p:blipFill>
        <p:spPr>
          <a:xfrm>
            <a:off x="4812506" y="1116717"/>
            <a:ext cx="4272900" cy="28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2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-18757"/>
            <a:ext cx="8534400" cy="684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13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726"/>
          <a:stretch/>
        </p:blipFill>
        <p:spPr>
          <a:xfrm>
            <a:off x="146653" y="-1"/>
            <a:ext cx="8850694" cy="6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04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4" y="0"/>
            <a:ext cx="8789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Quantitative Precipitation Estimate (QPE)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Combination of gage, radar, and satellite information</a:t>
            </a:r>
          </a:p>
          <a:p>
            <a:r>
              <a:rPr lang="en-US" dirty="0" smtClean="0"/>
              <a:t>Coverage can vary based on season</a:t>
            </a:r>
          </a:p>
          <a:p>
            <a:r>
              <a:rPr lang="en-US" dirty="0" smtClean="0"/>
              <a:t>Despite QA/QC process, incorrect data can slip through</a:t>
            </a:r>
            <a:endParaRPr lang="en-US" dirty="0"/>
          </a:p>
        </p:txBody>
      </p:sp>
      <p:pic>
        <p:nvPicPr>
          <p:cNvPr id="4" name="Picture 3" descr="Screen Shot 2015-10-15 at 12.40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25" y="1722437"/>
            <a:ext cx="453887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241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xmrg7_28_20z"/>
          <p:cNvPicPr>
            <a:picLocks noChangeAspect="1" noChangeArrowheads="1"/>
          </p:cNvPicPr>
          <p:nvPr/>
        </p:nvPicPr>
        <p:blipFill>
          <a:blip r:embed="rId2"/>
          <a:srcRect l="5682" t="3409" r="10228" b="7954"/>
          <a:stretch>
            <a:fillRect/>
          </a:stretch>
        </p:blipFill>
        <p:spPr bwMode="auto">
          <a:xfrm>
            <a:off x="4724400" y="1676400"/>
            <a:ext cx="3722688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/>
          <a:srcRect b="12122"/>
          <a:stretch>
            <a:fillRect/>
          </a:stretch>
        </p:blipFill>
        <p:spPr bwMode="auto">
          <a:xfrm>
            <a:off x="2497831" y="3417887"/>
            <a:ext cx="914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93842" y="1603768"/>
            <a:ext cx="708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5"/>
          <a:srcRect l="28287" t="17155" r="29428" b="48827"/>
          <a:stretch>
            <a:fillRect/>
          </a:stretch>
        </p:blipFill>
        <p:spPr bwMode="auto">
          <a:xfrm>
            <a:off x="2308225" y="2209800"/>
            <a:ext cx="13716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1295400" y="5531663"/>
            <a:ext cx="1066800" cy="57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1629" tIns="40815" rIns="81629" bIns="40815">
            <a:prstTxWarp prst="textNoShape">
              <a:avLst/>
            </a:prstTxWarp>
            <a:spAutoFit/>
          </a:bodyPr>
          <a:lstStyle/>
          <a:p>
            <a:pPr defTabSz="815975">
              <a:spcBef>
                <a:spcPct val="50000"/>
              </a:spcBef>
            </a:pPr>
            <a:r>
              <a:rPr lang="en-US" sz="1600" b="1" dirty="0"/>
              <a:t>Climate patterns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2326729" y="1575316"/>
            <a:ext cx="22860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9" tIns="40815" rIns="81629" bIns="40815">
            <a:prstTxWarp prst="textNoShape">
              <a:avLst/>
            </a:prstTxWarp>
            <a:spAutoFit/>
          </a:bodyPr>
          <a:lstStyle/>
          <a:p>
            <a:pPr defTabSz="815975">
              <a:spcBef>
                <a:spcPct val="50000"/>
              </a:spcBef>
            </a:pPr>
            <a:r>
              <a:rPr lang="en-US" sz="1600" b="1" dirty="0"/>
              <a:t>Rain Gage Measurement</a:t>
            </a:r>
            <a:r>
              <a:rPr lang="en-US" sz="1600" dirty="0"/>
              <a:t> </a:t>
            </a:r>
          </a:p>
        </p:txBody>
      </p:sp>
      <p:sp>
        <p:nvSpPr>
          <p:cNvPr id="15369" name="Text Box 11"/>
          <p:cNvSpPr txBox="1">
            <a:spLocks noChangeArrowheads="1"/>
          </p:cNvSpPr>
          <p:nvPr/>
        </p:nvSpPr>
        <p:spPr bwMode="auto">
          <a:xfrm>
            <a:off x="645817" y="2226777"/>
            <a:ext cx="2459038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9" tIns="40815" rIns="81629" bIns="40815">
            <a:prstTxWarp prst="textNoShape">
              <a:avLst/>
            </a:prstTxWarp>
            <a:spAutoFit/>
          </a:bodyPr>
          <a:lstStyle/>
          <a:p>
            <a:pPr defTabSz="815975">
              <a:spcBef>
                <a:spcPct val="50000"/>
              </a:spcBef>
            </a:pPr>
            <a:r>
              <a:rPr lang="en-US" sz="1600" b="1" dirty="0"/>
              <a:t>GOES Satellite Estimate</a:t>
            </a:r>
          </a:p>
        </p:txBody>
      </p:sp>
      <p:sp>
        <p:nvSpPr>
          <p:cNvPr id="15370" name="Line 12"/>
          <p:cNvSpPr>
            <a:spLocks noChangeShapeType="1"/>
          </p:cNvSpPr>
          <p:nvPr/>
        </p:nvSpPr>
        <p:spPr bwMode="auto">
          <a:xfrm>
            <a:off x="3657600" y="3886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Line 13"/>
          <p:cNvSpPr>
            <a:spLocks noChangeShapeType="1"/>
          </p:cNvSpPr>
          <p:nvPr/>
        </p:nvSpPr>
        <p:spPr bwMode="auto">
          <a:xfrm>
            <a:off x="3862386" y="2782888"/>
            <a:ext cx="1014413" cy="4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6" descr="xmrg_legend_t"/>
          <p:cNvPicPr>
            <a:picLocks noChangeAspect="1" noChangeArrowheads="1"/>
          </p:cNvPicPr>
          <p:nvPr/>
        </p:nvPicPr>
        <p:blipFill>
          <a:blip r:embed="rId6"/>
          <a:srcRect t="54143" b="10455"/>
          <a:stretch>
            <a:fillRect/>
          </a:stretch>
        </p:blipFill>
        <p:spPr bwMode="auto">
          <a:xfrm>
            <a:off x="6172200" y="5257800"/>
            <a:ext cx="24384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Line 31"/>
          <p:cNvSpPr>
            <a:spLocks noChangeShapeType="1"/>
          </p:cNvSpPr>
          <p:nvPr/>
        </p:nvSpPr>
        <p:spPr bwMode="auto">
          <a:xfrm>
            <a:off x="4601866" y="1861066"/>
            <a:ext cx="579733" cy="3657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Text Box 32"/>
          <p:cNvSpPr txBox="1">
            <a:spLocks noChangeArrowheads="1"/>
          </p:cNvSpPr>
          <p:nvPr/>
        </p:nvSpPr>
        <p:spPr bwMode="auto">
          <a:xfrm>
            <a:off x="5715000" y="1491734"/>
            <a:ext cx="3429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Gridded Precipitation Estimate</a:t>
            </a:r>
          </a:p>
        </p:txBody>
      </p:sp>
      <p:pic>
        <p:nvPicPr>
          <p:cNvPr id="15375" name="Picture 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33612" y="4663398"/>
            <a:ext cx="16287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6" name="Text Box 9"/>
          <p:cNvSpPr txBox="1">
            <a:spLocks noChangeArrowheads="1"/>
          </p:cNvSpPr>
          <p:nvPr/>
        </p:nvSpPr>
        <p:spPr bwMode="auto">
          <a:xfrm>
            <a:off x="990600" y="3873987"/>
            <a:ext cx="13716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9" tIns="40815" rIns="81629" bIns="40815">
            <a:prstTxWarp prst="textNoShape">
              <a:avLst/>
            </a:prstTxWarp>
            <a:spAutoFit/>
          </a:bodyPr>
          <a:lstStyle/>
          <a:p>
            <a:pPr defTabSz="815975">
              <a:spcBef>
                <a:spcPct val="50000"/>
              </a:spcBef>
            </a:pPr>
            <a:r>
              <a:rPr lang="en-US" sz="1600" b="1" dirty="0"/>
              <a:t>Radar Estimate</a:t>
            </a:r>
          </a:p>
        </p:txBody>
      </p:sp>
      <p:sp>
        <p:nvSpPr>
          <p:cNvPr id="15377" name="Line 12"/>
          <p:cNvSpPr>
            <a:spLocks noChangeShapeType="1"/>
          </p:cNvSpPr>
          <p:nvPr/>
        </p:nvSpPr>
        <p:spPr bwMode="auto">
          <a:xfrm flipV="1">
            <a:off x="3962400" y="42672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8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5181600"/>
            <a:ext cx="10668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9" name="Line 12"/>
          <p:cNvSpPr>
            <a:spLocks noChangeShapeType="1"/>
          </p:cNvSpPr>
          <p:nvPr/>
        </p:nvSpPr>
        <p:spPr bwMode="auto">
          <a:xfrm flipV="1">
            <a:off x="4876800" y="46482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Text Box 9"/>
          <p:cNvSpPr txBox="1">
            <a:spLocks noChangeArrowheads="1"/>
          </p:cNvSpPr>
          <p:nvPr/>
        </p:nvSpPr>
        <p:spPr bwMode="auto">
          <a:xfrm>
            <a:off x="3429000" y="6248400"/>
            <a:ext cx="2743200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29" tIns="40815" rIns="81629" bIns="40815">
            <a:prstTxWarp prst="textNoShape">
              <a:avLst/>
            </a:prstTxWarp>
            <a:spAutoFit/>
          </a:bodyPr>
          <a:lstStyle/>
          <a:p>
            <a:pPr defTabSz="815975">
              <a:spcBef>
                <a:spcPct val="50000"/>
              </a:spcBef>
            </a:pPr>
            <a:r>
              <a:rPr lang="en-US" sz="1600" b="1"/>
              <a:t>Forecaster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Quantitative Precipitation Estimates (QPE)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74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 Sources of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Data</a:t>
            </a:r>
          </a:p>
          <a:p>
            <a:pPr lvl="1"/>
            <a:r>
              <a:rPr lang="en-US" sz="2400" dirty="0"/>
              <a:t>Undetected errors in historical/current observations</a:t>
            </a:r>
          </a:p>
          <a:p>
            <a:pPr lvl="1"/>
            <a:r>
              <a:rPr lang="en-US" sz="2400" dirty="0"/>
              <a:t>Data density/Gage network </a:t>
            </a:r>
            <a:r>
              <a:rPr lang="en-US" sz="2400" dirty="0" smtClean="0"/>
              <a:t>distribution</a:t>
            </a:r>
          </a:p>
          <a:p>
            <a:pPr lvl="1"/>
            <a:r>
              <a:rPr lang="en-US" sz="2400" dirty="0" smtClean="0"/>
              <a:t>Unmeasured Depletions</a:t>
            </a:r>
          </a:p>
          <a:p>
            <a:pPr lvl="1"/>
            <a:r>
              <a:rPr lang="en-US" sz="2400" dirty="0" smtClean="0"/>
              <a:t>Forecasted Weather Conditions</a:t>
            </a:r>
            <a:endParaRPr lang="en-US" sz="2800" dirty="0" smtClean="0"/>
          </a:p>
          <a:p>
            <a:r>
              <a:rPr lang="en-US" sz="2800" dirty="0" smtClean="0"/>
              <a:t>Hydrologic Model</a:t>
            </a:r>
          </a:p>
          <a:p>
            <a:pPr lvl="1"/>
            <a:r>
              <a:rPr lang="en-US" sz="2400" dirty="0" smtClean="0"/>
              <a:t>The model itself</a:t>
            </a:r>
          </a:p>
          <a:p>
            <a:pPr lvl="1"/>
            <a:r>
              <a:rPr lang="en-US" sz="2400" dirty="0" smtClean="0"/>
              <a:t>Initial Conditions</a:t>
            </a:r>
          </a:p>
          <a:p>
            <a:pPr lvl="1"/>
            <a:r>
              <a:rPr lang="en-US" sz="2400" dirty="0" smtClean="0"/>
              <a:t>Calibration Error (bias)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20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Quantitative Precipitation/Temperature Forecast (QPF/QTF)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 use precipitation forecast out to 5 days</a:t>
            </a:r>
          </a:p>
          <a:p>
            <a:r>
              <a:rPr lang="en-US" dirty="0" smtClean="0"/>
              <a:t> We use temperature forecast out to 10 days</a:t>
            </a:r>
          </a:p>
          <a:p>
            <a:r>
              <a:rPr lang="en-US" dirty="0" smtClean="0"/>
              <a:t>Convective storms are difficult for models to forecast</a:t>
            </a:r>
            <a:endParaRPr lang="en-US" dirty="0"/>
          </a:p>
        </p:txBody>
      </p:sp>
      <p:pic>
        <p:nvPicPr>
          <p:cNvPr id="6" name="Picture 5" descr="screenCapture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0" r="31147"/>
          <a:stretch/>
        </p:blipFill>
        <p:spPr>
          <a:xfrm>
            <a:off x="4419600" y="2743200"/>
            <a:ext cx="2181113" cy="3562761"/>
          </a:xfrm>
          <a:prstGeom prst="rect">
            <a:avLst/>
          </a:prstGeom>
        </p:spPr>
      </p:pic>
      <p:pic>
        <p:nvPicPr>
          <p:cNvPr id="5" name="Picture 4" descr="screenCaptu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1" r="21769"/>
          <a:stretch/>
        </p:blipFill>
        <p:spPr>
          <a:xfrm>
            <a:off x="5791200" y="1586932"/>
            <a:ext cx="3275319" cy="3212196"/>
          </a:xfrm>
          <a:prstGeom prst="rect">
            <a:avLst/>
          </a:prstGeom>
        </p:spPr>
      </p:pic>
      <p:pic>
        <p:nvPicPr>
          <p:cNvPr id="7" name="Picture 6" descr="screenCapture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1" r="31503"/>
          <a:stretch/>
        </p:blipFill>
        <p:spPr>
          <a:xfrm>
            <a:off x="7198683" y="3727287"/>
            <a:ext cx="184826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0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Unmeasured Depletions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962400" cy="45259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Representative of water taken from the basin, but not gaged and/or reported</a:t>
            </a:r>
          </a:p>
          <a:p>
            <a:r>
              <a:rPr lang="en-US" dirty="0"/>
              <a:t>Function of temperature and irrigated acreage</a:t>
            </a:r>
          </a:p>
          <a:p>
            <a:r>
              <a:rPr lang="en-US" dirty="0" smtClean="0"/>
              <a:t>An calculated value, not based on actual use that may be occurring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86001"/>
            <a:ext cx="4473640" cy="2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8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Model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Current model is basically a temperature index model</a:t>
            </a:r>
          </a:p>
          <a:p>
            <a:pPr lvl="1"/>
            <a:r>
              <a:rPr lang="en-US" dirty="0" smtClean="0"/>
              <a:t>Could we do better with a more physically based model?</a:t>
            </a:r>
          </a:p>
          <a:p>
            <a:pPr lvl="1"/>
            <a:r>
              <a:rPr lang="en-US" dirty="0" smtClean="0"/>
              <a:t>A distributed model?</a:t>
            </a:r>
          </a:p>
          <a:p>
            <a:pPr lvl="1"/>
            <a:r>
              <a:rPr lang="en-US" dirty="0" smtClean="0"/>
              <a:t>Could a different model utilize more and new data in a timely way?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6405" y="2236672"/>
            <a:ext cx="4320310" cy="2712155"/>
            <a:chOff x="704273" y="1555045"/>
            <a:chExt cx="8416637" cy="5175960"/>
          </a:xfrm>
        </p:grpSpPr>
        <p:pic>
          <p:nvPicPr>
            <p:cNvPr id="6" name="Picture 5" descr="sac_smal_mediu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274" y="1555045"/>
              <a:ext cx="5876636" cy="51759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22848" r="19430" b="14015"/>
            <a:stretch/>
          </p:blipFill>
          <p:spPr>
            <a:xfrm>
              <a:off x="704273" y="2740253"/>
              <a:ext cx="2515103" cy="2805545"/>
            </a:xfrm>
            <a:prstGeom prst="rect">
              <a:avLst/>
            </a:prstGeom>
            <a:ln w="19050" cap="sq" cmpd="sng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403273" y="1616364"/>
              <a:ext cx="1651000" cy="346363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lbow Connector 10"/>
            <p:cNvCxnSpPr>
              <a:stCxn id="9" idx="0"/>
              <a:endCxn id="8" idx="0"/>
            </p:cNvCxnSpPr>
            <p:nvPr/>
          </p:nvCxnSpPr>
          <p:spPr>
            <a:xfrm rot="16200000" flipH="1" flipV="1">
              <a:off x="3533354" y="44834"/>
              <a:ext cx="1123889" cy="4266948"/>
            </a:xfrm>
            <a:prstGeom prst="bentConnector3">
              <a:avLst>
                <a:gd name="adj1" fmla="val -40886"/>
              </a:avLst>
            </a:prstGeom>
            <a:ln w="19050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169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CBRFC Soil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Seasonal volumes are controlled by SWE and soil moisture</a:t>
            </a:r>
          </a:p>
          <a:p>
            <a:r>
              <a:rPr lang="en-US" dirty="0" smtClean="0"/>
              <a:t>Do we have SWE right?</a:t>
            </a:r>
          </a:p>
          <a:p>
            <a:pPr lvl="1"/>
            <a:r>
              <a:rPr lang="en-US" dirty="0" smtClean="0"/>
              <a:t>Mischaracterizing rain vs. snow events</a:t>
            </a:r>
          </a:p>
          <a:p>
            <a:pPr lvl="1"/>
            <a:r>
              <a:rPr lang="en-US" dirty="0" smtClean="0"/>
              <a:t>Missed precipitation event</a:t>
            </a:r>
          </a:p>
          <a:p>
            <a:r>
              <a:rPr lang="en-US" dirty="0" smtClean="0"/>
              <a:t>Do we have the soil moisture right?</a:t>
            </a:r>
          </a:p>
          <a:p>
            <a:pPr lvl="1"/>
            <a:r>
              <a:rPr lang="en-US" dirty="0" smtClean="0"/>
              <a:t>Have we captured </a:t>
            </a:r>
            <a:r>
              <a:rPr lang="en-US" dirty="0" err="1" smtClean="0"/>
              <a:t>baseflow</a:t>
            </a:r>
            <a:r>
              <a:rPr lang="en-US" dirty="0" smtClean="0"/>
              <a:t> conditions accurately?</a:t>
            </a:r>
          </a:p>
          <a:p>
            <a:pPr lvl="1"/>
            <a:r>
              <a:rPr lang="en-US" dirty="0" smtClean="0"/>
              <a:t>Has a storm event impacted soil state conditions?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14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419600" cy="4525963"/>
          </a:xfrm>
        </p:spPr>
        <p:txBody>
          <a:bodyPr/>
          <a:lstStyle/>
          <a:p>
            <a:r>
              <a:rPr lang="en-US" sz="2400" dirty="0" smtClean="0"/>
              <a:t>Initial Conditions can be a source of error</a:t>
            </a:r>
          </a:p>
          <a:p>
            <a:pPr lvl="1"/>
            <a:r>
              <a:rPr lang="en-US" sz="2000" dirty="0" smtClean="0"/>
              <a:t>Data errors caused by gage malfunction or inaccuracy</a:t>
            </a:r>
          </a:p>
          <a:p>
            <a:pPr lvl="1"/>
            <a:r>
              <a:rPr lang="en-US" sz="2000" dirty="0" smtClean="0"/>
              <a:t>Missing Data</a:t>
            </a:r>
          </a:p>
          <a:p>
            <a:pPr lvl="1"/>
            <a:r>
              <a:rPr lang="en-US" sz="2000" dirty="0" smtClean="0"/>
              <a:t>Incorrect model states</a:t>
            </a:r>
          </a:p>
          <a:p>
            <a:r>
              <a:rPr lang="en-US" sz="2400" dirty="0" smtClean="0"/>
              <a:t>Common errors</a:t>
            </a:r>
          </a:p>
          <a:p>
            <a:pPr lvl="1"/>
            <a:r>
              <a:rPr lang="en-US" sz="2000" dirty="0" smtClean="0"/>
              <a:t>SWE too high/low, snow or rain?</a:t>
            </a:r>
          </a:p>
          <a:p>
            <a:pPr lvl="1"/>
            <a:r>
              <a:rPr lang="en-US" sz="2000" dirty="0" smtClean="0"/>
              <a:t>Bad streamflow information</a:t>
            </a:r>
          </a:p>
          <a:p>
            <a:pPr lvl="1"/>
            <a:r>
              <a:rPr lang="en-US" sz="2000" dirty="0" smtClean="0"/>
              <a:t>Inaccurate </a:t>
            </a:r>
            <a:r>
              <a:rPr lang="en-US" sz="2000" dirty="0" err="1" smtClean="0"/>
              <a:t>precip</a:t>
            </a:r>
            <a:r>
              <a:rPr lang="en-US" sz="2000" dirty="0" smtClean="0"/>
              <a:t>/temp </a:t>
            </a:r>
          </a:p>
          <a:p>
            <a:pPr lvl="1"/>
            <a:r>
              <a:rPr lang="en-US" sz="2000" dirty="0" smtClean="0"/>
              <a:t>Reservoir conditions</a:t>
            </a:r>
          </a:p>
          <a:p>
            <a:pPr lvl="1"/>
            <a:r>
              <a:rPr lang="en-US" sz="2000" dirty="0" smtClean="0"/>
              <a:t>Diversions</a:t>
            </a:r>
          </a:p>
          <a:p>
            <a:pPr lvl="1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219200"/>
            <a:ext cx="4191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3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Gage Issues</a:t>
            </a:r>
          </a:p>
          <a:p>
            <a:pPr lvl="1"/>
            <a:r>
              <a:rPr lang="en-US" dirty="0" smtClean="0"/>
              <a:t>Freezing, aquatic growth</a:t>
            </a:r>
          </a:p>
          <a:p>
            <a:pPr lvl="1"/>
            <a:r>
              <a:rPr lang="en-US" dirty="0" smtClean="0"/>
              <a:t>Malfunctions</a:t>
            </a:r>
          </a:p>
          <a:p>
            <a:pPr lvl="1"/>
            <a:r>
              <a:rPr lang="en-US" dirty="0" smtClean="0"/>
              <a:t>Flooding issues (gage destroyed, channel changes, etc…)</a:t>
            </a:r>
          </a:p>
          <a:p>
            <a:pPr lvl="1"/>
            <a:r>
              <a:rPr lang="en-US" dirty="0" smtClean="0"/>
              <a:t>Measurement accuracy</a:t>
            </a:r>
          </a:p>
          <a:p>
            <a:r>
              <a:rPr lang="en-US" dirty="0" smtClean="0"/>
              <a:t>Bad data</a:t>
            </a:r>
          </a:p>
          <a:p>
            <a:r>
              <a:rPr lang="en-US" dirty="0" smtClean="0"/>
              <a:t>Missing data</a:t>
            </a:r>
            <a:endParaRPr lang="en-US" dirty="0"/>
          </a:p>
        </p:txBody>
      </p:sp>
      <p:pic>
        <p:nvPicPr>
          <p:cNvPr id="5" name="Picture 4" descr="CRU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71" y="4038600"/>
            <a:ext cx="4508004" cy="245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752600"/>
            <a:ext cx="2645237" cy="1917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466" y="1315060"/>
            <a:ext cx="2019375" cy="1514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2251" y="2057400"/>
            <a:ext cx="1227524" cy="1803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0" y="4495800"/>
            <a:ext cx="15240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Calculated inflow data</a:t>
            </a:r>
          </a:p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-1 – 15 </a:t>
            </a:r>
            <a:r>
              <a:rPr lang="en-US" sz="1000" dirty="0" err="1" smtClean="0">
                <a:solidFill>
                  <a:srgbClr val="FF0000"/>
                </a:solidFill>
              </a:rPr>
              <a:t>cfs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6553200" y="4695855"/>
            <a:ext cx="304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86400" y="5562600"/>
            <a:ext cx="1524000" cy="40011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660066"/>
                </a:solidFill>
              </a:rPr>
              <a:t>Model simulation</a:t>
            </a:r>
          </a:p>
          <a:p>
            <a:pPr algn="ctr"/>
            <a:r>
              <a:rPr lang="en-US" sz="1000" dirty="0" smtClean="0">
                <a:solidFill>
                  <a:srgbClr val="660066"/>
                </a:solidFill>
              </a:rPr>
              <a:t>10 </a:t>
            </a:r>
            <a:r>
              <a:rPr lang="en-US" sz="1000" dirty="0" err="1" smtClean="0">
                <a:solidFill>
                  <a:srgbClr val="660066"/>
                </a:solidFill>
              </a:rPr>
              <a:t>cfs</a:t>
            </a:r>
            <a:endParaRPr lang="en-US" sz="1000" dirty="0">
              <a:solidFill>
                <a:srgbClr val="660066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6248400" y="5105400"/>
            <a:ext cx="0" cy="45720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17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egl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t="38332" r="39398" b="17775"/>
          <a:stretch/>
        </p:blipFill>
        <p:spPr>
          <a:xfrm>
            <a:off x="2308959" y="44843"/>
            <a:ext cx="4282068" cy="20887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gwsc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7" t="38993" r="38938" b="17555"/>
          <a:stretch/>
        </p:blipFill>
        <p:spPr>
          <a:xfrm>
            <a:off x="162677" y="2209800"/>
            <a:ext cx="4292563" cy="20677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gcoc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8332" r="38364" b="17775"/>
          <a:stretch/>
        </p:blipFill>
        <p:spPr>
          <a:xfrm>
            <a:off x="4649403" y="2209800"/>
            <a:ext cx="4366032" cy="20887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camc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38993" r="38938" b="17555"/>
          <a:stretch/>
        </p:blipFill>
        <p:spPr>
          <a:xfrm>
            <a:off x="2272224" y="4333035"/>
            <a:ext cx="4366031" cy="20677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685419" y="734740"/>
            <a:ext cx="20059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– </a:t>
            </a:r>
            <a:r>
              <a:rPr lang="en-US" dirty="0" err="1" smtClean="0"/>
              <a:t>Dotsero</a:t>
            </a:r>
            <a:endParaRPr lang="en-US" dirty="0" smtClean="0"/>
          </a:p>
          <a:p>
            <a:endParaRPr lang="en-US" sz="1200" dirty="0"/>
          </a:p>
          <a:p>
            <a:r>
              <a:rPr lang="en-US" sz="1200" dirty="0" smtClean="0"/>
              <a:t>Last visit 10/17</a:t>
            </a:r>
          </a:p>
          <a:p>
            <a:r>
              <a:rPr lang="en-US" sz="1200" dirty="0" smtClean="0"/>
              <a:t>Measured vs. rated = 0% diff</a:t>
            </a:r>
          </a:p>
          <a:p>
            <a:r>
              <a:rPr lang="en-US" sz="1200" dirty="0" smtClean="0"/>
              <a:t>No changes made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084304" y="401077"/>
            <a:ext cx="1744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= observed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Blue = simulated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689" y="2866021"/>
            <a:ext cx="3661692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Roaring Fork – Glenwood Springs</a:t>
            </a:r>
          </a:p>
          <a:p>
            <a:endParaRPr lang="en-US" sz="1200" dirty="0"/>
          </a:p>
          <a:p>
            <a:r>
              <a:rPr lang="en-US" sz="1200" dirty="0" smtClean="0"/>
              <a:t>Last visit 10/6</a:t>
            </a:r>
          </a:p>
          <a:p>
            <a:r>
              <a:rPr lang="en-US" sz="1200" dirty="0" smtClean="0"/>
              <a:t>Measured vs. rated = -4.2% diff (~30 </a:t>
            </a:r>
            <a:r>
              <a:rPr lang="en-US" sz="1200" dirty="0" err="1" smtClean="0"/>
              <a:t>cfs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No changes made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3599876" y="2564623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~200 </a:t>
            </a:r>
            <a:r>
              <a:rPr lang="en-US" sz="1200" dirty="0" err="1" smtClean="0"/>
              <a:t>cfs</a:t>
            </a:r>
            <a:endParaRPr lang="en-US" sz="1200" dirty="0"/>
          </a:p>
        </p:txBody>
      </p:sp>
      <p:sp>
        <p:nvSpPr>
          <p:cNvPr id="11" name="Right Brace 10"/>
          <p:cNvSpPr/>
          <p:nvPr/>
        </p:nvSpPr>
        <p:spPr>
          <a:xfrm>
            <a:off x="3599876" y="2629651"/>
            <a:ext cx="104953" cy="23637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99065" y="3036266"/>
            <a:ext cx="29552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– Glenwood Springs</a:t>
            </a:r>
          </a:p>
          <a:p>
            <a:endParaRPr lang="en-US" sz="1200" dirty="0"/>
          </a:p>
          <a:p>
            <a:r>
              <a:rPr lang="en-US" sz="1200" dirty="0" smtClean="0"/>
              <a:t>Last visit 8/13</a:t>
            </a:r>
          </a:p>
          <a:p>
            <a:r>
              <a:rPr lang="en-US" sz="1200" dirty="0" smtClean="0"/>
              <a:t>Measured vs. rated = -0.4% diff</a:t>
            </a:r>
          </a:p>
          <a:p>
            <a:r>
              <a:rPr lang="en-US" sz="1200" dirty="0" smtClean="0"/>
              <a:t>New shift applied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687733" y="4965524"/>
            <a:ext cx="2660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Colorado – Cameo</a:t>
            </a:r>
          </a:p>
          <a:p>
            <a:endParaRPr lang="en-US" sz="1200" dirty="0"/>
          </a:p>
          <a:p>
            <a:r>
              <a:rPr lang="en-US" sz="1200" dirty="0" smtClean="0"/>
              <a:t>Last visit 10/16</a:t>
            </a:r>
          </a:p>
          <a:p>
            <a:r>
              <a:rPr lang="en-US" sz="1200" dirty="0" smtClean="0"/>
              <a:t>Measured vs. rated = -3% diff (~100 </a:t>
            </a:r>
            <a:r>
              <a:rPr lang="en-US" sz="1200" dirty="0" err="1" smtClean="0"/>
              <a:t>cfs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No changes made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880576" y="4827024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~175 </a:t>
            </a:r>
            <a:r>
              <a:rPr lang="en-US" sz="1200" dirty="0" err="1" smtClean="0"/>
              <a:t>cfs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8286229" y="3561487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~75 </a:t>
            </a:r>
            <a:r>
              <a:rPr lang="en-US" sz="1200" dirty="0" err="1" smtClean="0"/>
              <a:t>cfs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4938" y="6550223"/>
            <a:ext cx="8959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*These dates are from 2014.  The USGS has visited all these sites multiple times since then!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5304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rn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1" t="38480" r="1148" b="17258"/>
          <a:stretch/>
        </p:blipFill>
        <p:spPr>
          <a:xfrm>
            <a:off x="756358" y="76200"/>
            <a:ext cx="7712989" cy="2110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715594" y="160242"/>
            <a:ext cx="202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Juan – </a:t>
            </a:r>
            <a:r>
              <a:rPr lang="en-US" dirty="0" err="1" smtClean="0"/>
              <a:t>Shiprock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9935" y="1224842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Visited 10/9</a:t>
            </a:r>
          </a:p>
          <a:p>
            <a:r>
              <a:rPr lang="en-US" sz="1200" dirty="0" smtClean="0"/>
              <a:t>New rating downloaded 10/14</a:t>
            </a:r>
          </a:p>
        </p:txBody>
      </p:sp>
      <p:pic>
        <p:nvPicPr>
          <p:cNvPr id="7" name="Picture 6" descr="sjfc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8677" r="1047" b="17062"/>
          <a:stretch/>
        </p:blipFill>
        <p:spPr>
          <a:xfrm>
            <a:off x="672319" y="2232887"/>
            <a:ext cx="7778354" cy="21105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15594" y="2259671"/>
            <a:ext cx="243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Juan – Four Corners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9935" y="3403189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Visited 10/9</a:t>
            </a:r>
          </a:p>
          <a:p>
            <a:r>
              <a:rPr lang="en-US" sz="1200" dirty="0" smtClean="0"/>
              <a:t>New rating downloaded 10/15</a:t>
            </a:r>
          </a:p>
        </p:txBody>
      </p:sp>
      <p:pic>
        <p:nvPicPr>
          <p:cNvPr id="10" name="Picture 9" descr="bffu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8" t="39264" r="1047" b="17062"/>
          <a:stretch/>
        </p:blipFill>
        <p:spPr>
          <a:xfrm>
            <a:off x="672319" y="4470703"/>
            <a:ext cx="7778354" cy="20824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867994" y="450681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Juan – Bluff, nr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69935" y="5710257"/>
            <a:ext cx="2095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Visited 10/1</a:t>
            </a:r>
          </a:p>
          <a:p>
            <a:r>
              <a:rPr lang="en-US" sz="1200" dirty="0" smtClean="0"/>
              <a:t>New rating downloaded 10/1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8" y="6550223"/>
            <a:ext cx="8959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*Again, these dates are from 2014.  The USGS has visited all these sites multiple times since then!</a:t>
            </a:r>
            <a:endParaRPr lang="en-US" sz="14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905000" y="381000"/>
            <a:ext cx="381000" cy="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0" y="228600"/>
            <a:ext cx="1851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Note shift application</a:t>
            </a:r>
            <a:endParaRPr lang="en-US" sz="1400" dirty="0">
              <a:solidFill>
                <a:srgbClr val="660066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209800" y="2786280"/>
            <a:ext cx="381000" cy="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90800" y="2633880"/>
            <a:ext cx="1851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Note shift application</a:t>
            </a:r>
            <a:endParaRPr lang="en-US" sz="1400" dirty="0">
              <a:solidFill>
                <a:srgbClr val="660066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483256" y="4874658"/>
            <a:ext cx="381000" cy="0"/>
          </a:xfrm>
          <a:prstGeom prst="straightConnector1">
            <a:avLst/>
          </a:prstGeom>
          <a:ln w="28575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64256" y="4722258"/>
            <a:ext cx="122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660066"/>
                </a:solidFill>
              </a:rPr>
              <a:t>Shift Impacts</a:t>
            </a:r>
            <a:endParaRPr lang="en-US" sz="1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1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Data</a:t>
            </a:r>
            <a:endParaRPr lang="en-US" dirty="0"/>
          </a:p>
        </p:txBody>
      </p:sp>
      <p:pic>
        <p:nvPicPr>
          <p:cNvPr id="11" name="Picture 10" descr="PIN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116"/>
            <a:ext cx="9149095" cy="54426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90800" y="4038600"/>
            <a:ext cx="1524000" cy="40011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660066"/>
                </a:solidFill>
              </a:rPr>
              <a:t>Model simulation</a:t>
            </a:r>
          </a:p>
          <a:p>
            <a:pPr algn="ctr"/>
            <a:r>
              <a:rPr lang="en-US" sz="1000" dirty="0" smtClean="0">
                <a:solidFill>
                  <a:srgbClr val="660066"/>
                </a:solidFill>
              </a:rPr>
              <a:t>35 </a:t>
            </a:r>
            <a:r>
              <a:rPr lang="en-US" sz="1000" dirty="0" err="1" smtClean="0">
                <a:solidFill>
                  <a:srgbClr val="660066"/>
                </a:solidFill>
              </a:rPr>
              <a:t>cfs</a:t>
            </a:r>
            <a:endParaRPr lang="en-US" sz="1000" dirty="0">
              <a:solidFill>
                <a:srgbClr val="660066"/>
              </a:solidFill>
            </a:endParaRPr>
          </a:p>
        </p:txBody>
      </p:sp>
      <p:cxnSp>
        <p:nvCxnSpPr>
          <p:cNvPr id="15" name="Straight Arrow Connector 14"/>
          <p:cNvCxnSpPr>
            <a:stCxn id="14" idx="2"/>
          </p:cNvCxnSpPr>
          <p:nvPr/>
        </p:nvCxnSpPr>
        <p:spPr>
          <a:xfrm>
            <a:off x="3352800" y="4438710"/>
            <a:ext cx="0" cy="43809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86400" y="5334000"/>
            <a:ext cx="1524000" cy="553998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8000"/>
                </a:solidFill>
              </a:rPr>
              <a:t>Modeled Unmeasured Depletion</a:t>
            </a:r>
          </a:p>
          <a:p>
            <a:pPr algn="ctr"/>
            <a:r>
              <a:rPr lang="en-US" sz="1000" dirty="0" smtClean="0">
                <a:solidFill>
                  <a:srgbClr val="008000"/>
                </a:solidFill>
              </a:rPr>
              <a:t>10 </a:t>
            </a:r>
            <a:r>
              <a:rPr lang="en-US" sz="1000" dirty="0" err="1" smtClean="0">
                <a:solidFill>
                  <a:srgbClr val="008000"/>
                </a:solidFill>
              </a:rPr>
              <a:t>cfs</a:t>
            </a:r>
            <a:endParaRPr lang="en-US" sz="1000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>
            <a:off x="5029200" y="5610999"/>
            <a:ext cx="457200" cy="276999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26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D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4396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Data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24400" y="2514602"/>
            <a:ext cx="1524000" cy="5539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FF0000"/>
                </a:solidFill>
              </a:rPr>
              <a:t>Observed Pool Elevation – This is how we know we’re close!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4191000" y="2514602"/>
            <a:ext cx="533400" cy="2769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86000" y="3962400"/>
            <a:ext cx="1524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Reservoir Operations, as best as we know</a:t>
            </a:r>
          </a:p>
        </p:txBody>
      </p:sp>
    </p:spTree>
    <p:extLst>
      <p:ext uri="{BB962C8B-B14F-4D97-AF65-F5344CB8AC3E}">
        <p14:creationId xmlns:p14="http://schemas.microsoft.com/office/powerpoint/2010/main" val="638105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429000" cy="4525963"/>
          </a:xfrm>
        </p:spPr>
        <p:txBody>
          <a:bodyPr/>
          <a:lstStyle/>
          <a:p>
            <a:r>
              <a:rPr lang="en-US" dirty="0" smtClean="0"/>
              <a:t>SNOTEL Network</a:t>
            </a:r>
          </a:p>
          <a:p>
            <a:pPr lvl="1"/>
            <a:r>
              <a:rPr lang="en-US" dirty="0" smtClean="0"/>
              <a:t>Since it became available, has improved accuracy of forecasts</a:t>
            </a:r>
          </a:p>
          <a:p>
            <a:pPr lvl="1"/>
            <a:r>
              <a:rPr lang="en-US" dirty="0" smtClean="0"/>
              <a:t>In some areas the gage density is better</a:t>
            </a:r>
          </a:p>
          <a:p>
            <a:r>
              <a:rPr lang="en-US" dirty="0" smtClean="0"/>
              <a:t>All gages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  <p:pic>
        <p:nvPicPr>
          <p:cNvPr id="5" name="Picture 4" descr="Screen Shot 2015-10-08 at 2.3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47800"/>
            <a:ext cx="5105400" cy="509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32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Gage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429000" cy="4525963"/>
          </a:xfrm>
        </p:spPr>
        <p:txBody>
          <a:bodyPr/>
          <a:lstStyle/>
          <a:p>
            <a:r>
              <a:rPr lang="en-US" dirty="0" smtClean="0"/>
              <a:t>SNOTEL Network</a:t>
            </a:r>
          </a:p>
          <a:p>
            <a:pPr lvl="1"/>
            <a:r>
              <a:rPr lang="en-US" dirty="0" smtClean="0"/>
              <a:t>Since it became available, has improved accuracy of forecasts</a:t>
            </a:r>
          </a:p>
          <a:p>
            <a:pPr lvl="1"/>
            <a:r>
              <a:rPr lang="en-US" dirty="0" smtClean="0"/>
              <a:t>In some areas the gage density is better</a:t>
            </a:r>
          </a:p>
          <a:p>
            <a:r>
              <a:rPr lang="en-US" dirty="0" smtClean="0"/>
              <a:t>All gages </a:t>
            </a:r>
            <a:r>
              <a:rPr lang="en-US" u="sng" dirty="0" smtClean="0"/>
              <a:t>&gt;</a:t>
            </a:r>
            <a:r>
              <a:rPr lang="en-US" dirty="0" smtClean="0"/>
              <a:t> 7,000 ft.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  <p:pic>
        <p:nvPicPr>
          <p:cNvPr id="4" name="Picture 3" descr="Screen Shot 2015-10-08 at 2.42.08 PM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04" y="1450848"/>
            <a:ext cx="5111496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8163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18005</TotalTime>
  <Words>744</Words>
  <Application>Microsoft Macintosh PowerPoint</Application>
  <PresentationFormat>On-screen Show (4:3)</PresentationFormat>
  <Paragraphs>153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1_Custom Design</vt:lpstr>
      <vt:lpstr>Understanding Sources of Error and Uncertainty</vt:lpstr>
      <vt:lpstr>Understanding  Sources of Error</vt:lpstr>
      <vt:lpstr>Data</vt:lpstr>
      <vt:lpstr>PowerPoint Presentation</vt:lpstr>
      <vt:lpstr>PowerPoint Presentation</vt:lpstr>
      <vt:lpstr>Missing Data</vt:lpstr>
      <vt:lpstr>Missing Data</vt:lpstr>
      <vt:lpstr>Gage Density</vt:lpstr>
      <vt:lpstr>Gage Density</vt:lpstr>
      <vt:lpstr>Gage Density</vt:lpstr>
      <vt:lpstr>Gage Density</vt:lpstr>
      <vt:lpstr>PowerPoint Presentation</vt:lpstr>
      <vt:lpstr>PowerPoint Presentation</vt:lpstr>
      <vt:lpstr>SNOTEL Issues</vt:lpstr>
      <vt:lpstr>PowerPoint Presentation</vt:lpstr>
      <vt:lpstr>PowerPoint Presentation</vt:lpstr>
      <vt:lpstr>PowerPoint Presentation</vt:lpstr>
      <vt:lpstr>Quantitative Precipitation Estimate (QPE)</vt:lpstr>
      <vt:lpstr>Quantitative Precipitation Estimates (QPE)</vt:lpstr>
      <vt:lpstr>Quantitative Precipitation/Temperature Forecast (QPF/QTF)</vt:lpstr>
      <vt:lpstr>Unmeasured Depletions</vt:lpstr>
      <vt:lpstr>Hydrologic Model</vt:lpstr>
      <vt:lpstr>CBRFC Soil Moisture</vt:lpstr>
      <vt:lpstr>Hydrologic Model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CBRFC SCH</dc:title>
  <dc:creator>Office 2004 Test Drive User</dc:creator>
  <cp:lastModifiedBy>Greg Smith</cp:lastModifiedBy>
  <cp:revision>128</cp:revision>
  <dcterms:created xsi:type="dcterms:W3CDTF">2015-10-19T17:16:09Z</dcterms:created>
  <dcterms:modified xsi:type="dcterms:W3CDTF">2015-10-22T16:03:28Z</dcterms:modified>
</cp:coreProperties>
</file>