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3" r:id="rId3"/>
    <p:sldId id="257" r:id="rId4"/>
    <p:sldId id="258" r:id="rId5"/>
    <p:sldId id="259" r:id="rId6"/>
    <p:sldId id="260" r:id="rId7"/>
    <p:sldId id="264" r:id="rId8"/>
    <p:sldId id="266" r:id="rId9"/>
    <p:sldId id="267" r:id="rId10"/>
    <p:sldId id="268" r:id="rId11"/>
    <p:sldId id="265" r:id="rId12"/>
    <p:sldId id="276" r:id="rId13"/>
    <p:sldId id="256" r:id="rId14"/>
    <p:sldId id="269" r:id="rId15"/>
    <p:sldId id="271"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5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204" autoAdjust="0"/>
    <p:restoredTop sz="94660"/>
  </p:normalViewPr>
  <p:slideViewPr>
    <p:cSldViewPr snapToGrid="0" snapToObjects="1">
      <p:cViewPr varScale="1">
        <p:scale>
          <a:sx n="110" d="100"/>
          <a:sy n="110" d="100"/>
        </p:scale>
        <p:origin x="-27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D1B30-7EBA-F442-B47C-A001E0217CE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47969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22850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361431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251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903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236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190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128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477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0795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555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344684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115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15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665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D1B30-7EBA-F442-B47C-A001E0217CEB}"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354293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8D1B30-7EBA-F442-B47C-A001E0217CE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40258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D1B30-7EBA-F442-B47C-A001E0217CEB}"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384398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8D1B30-7EBA-F442-B47C-A001E0217CEB}"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78673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D1B30-7EBA-F442-B47C-A001E0217CEB}"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12556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1B30-7EBA-F442-B47C-A001E0217CE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364757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D1B30-7EBA-F442-B47C-A001E0217CEB}"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C3210-55EB-934F-8327-63D1F2220230}" type="slidenum">
              <a:rPr lang="en-US" smtClean="0"/>
              <a:t>‹#›</a:t>
            </a:fld>
            <a:endParaRPr lang="en-US"/>
          </a:p>
        </p:txBody>
      </p:sp>
    </p:spTree>
    <p:extLst>
      <p:ext uri="{BB962C8B-B14F-4D97-AF65-F5344CB8AC3E}">
        <p14:creationId xmlns:p14="http://schemas.microsoft.com/office/powerpoint/2010/main" val="2042490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D1B30-7EBA-F442-B47C-A001E0217CEB}" type="datetimeFigureOut">
              <a:rPr lang="en-US" smtClean="0"/>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C3210-55EB-934F-8327-63D1F2220230}" type="slidenum">
              <a:rPr lang="en-US" smtClean="0"/>
              <a:t>‹#›</a:t>
            </a:fld>
            <a:endParaRPr lang="en-US"/>
          </a:p>
        </p:txBody>
      </p:sp>
    </p:spTree>
    <p:extLst>
      <p:ext uri="{BB962C8B-B14F-4D97-AF65-F5344CB8AC3E}">
        <p14:creationId xmlns:p14="http://schemas.microsoft.com/office/powerpoint/2010/main" val="23781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D1B30-7EBA-F442-B47C-A001E0217CEB}" type="datetimeFigureOut">
              <a:rPr lang="en-US">
                <a:solidFill>
                  <a:prstClr val="black">
                    <a:tint val="75000"/>
                  </a:prstClr>
                </a:solidFill>
                <a:latin typeface="Calibri"/>
              </a:rPr>
              <a:pPr/>
              <a:t>10/22/15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C3210-55EB-934F-8327-63D1F222023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7046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57707" name="Picture 11" descr="dealornod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3671888" cy="3816350"/>
          </a:xfrm>
          <a:prstGeom prst="rect">
            <a:avLst/>
          </a:prstGeom>
          <a:noFill/>
          <a:extLst>
            <a:ext uri="{909E8E84-426E-40dd-AFC4-6F175D3DCCD1}">
              <a14:hiddenFill xmlns:a14="http://schemas.microsoft.com/office/drawing/2010/main">
                <a:solidFill>
                  <a:srgbClr val="FFFFFF"/>
                </a:solidFill>
              </a14:hiddenFill>
            </a:ext>
          </a:extLst>
        </p:spPr>
      </p:pic>
      <p:pic>
        <p:nvPicPr>
          <p:cNvPr id="157709" name="Picture 13" descr="deal_or_no_de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384550" cy="37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9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CBRFC Forecasts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really a lot like Deal or No Deal</a:t>
            </a:r>
          </a:p>
          <a:p>
            <a:pPr lvl="1"/>
            <a:r>
              <a:rPr lang="en-US" dirty="0" smtClean="0"/>
              <a:t>The forecaster is the banker, using the best available information to come up with a most probable value, but you can also see the individual traces</a:t>
            </a:r>
          </a:p>
          <a:p>
            <a:pPr lvl="1"/>
            <a:r>
              <a:rPr lang="en-US" dirty="0" smtClean="0"/>
              <a:t>The contestant is the stakeholder, who has all the data available to them distilled to one number, but can use the information to assess their risk and how they want to act</a:t>
            </a:r>
          </a:p>
          <a:p>
            <a:pPr lvl="1"/>
            <a:r>
              <a:rPr lang="en-US" dirty="0" smtClean="0"/>
              <a:t>Neither one knows exactly what is in the final case</a:t>
            </a:r>
          </a:p>
          <a:p>
            <a:pPr lvl="1"/>
            <a:r>
              <a:rPr lang="en-US" dirty="0" smtClean="0"/>
              <a:t>But the “Briefcases” don’t disappear, and the forecaster is here to help!</a:t>
            </a:r>
            <a:endParaRPr lang="en-US" dirty="0"/>
          </a:p>
        </p:txBody>
      </p:sp>
    </p:spTree>
    <p:extLst>
      <p:ext uri="{BB962C8B-B14F-4D97-AF65-F5344CB8AC3E}">
        <p14:creationId xmlns:p14="http://schemas.microsoft.com/office/powerpoint/2010/main" val="358322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57707" name="Picture 11" descr="dealornod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3671888" cy="3816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1541" y="2110155"/>
            <a:ext cx="3480095" cy="1290094"/>
          </a:xfrm>
          <a:prstGeom prst="rect">
            <a:avLst/>
          </a:prstGeom>
          <a:solidFill>
            <a:srgbClr val="CFA5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solidFill>
                  <a:schemeClr val="tx1"/>
                </a:solidFill>
              </a:rPr>
              <a:t>FORECAST</a:t>
            </a:r>
            <a:endParaRPr lang="en-US" sz="6000" dirty="0">
              <a:solidFill>
                <a:schemeClr val="tx1"/>
              </a:solidFill>
            </a:endParaRPr>
          </a:p>
        </p:txBody>
      </p:sp>
      <p:sp>
        <p:nvSpPr>
          <p:cNvPr id="5" name="Rectangle 4"/>
          <p:cNvSpPr/>
          <p:nvPr/>
        </p:nvSpPr>
        <p:spPr>
          <a:xfrm>
            <a:off x="641541" y="4427587"/>
            <a:ext cx="3480095" cy="1290094"/>
          </a:xfrm>
          <a:prstGeom prst="rect">
            <a:avLst/>
          </a:prstGeom>
          <a:solidFill>
            <a:srgbClr val="CFA5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rPr>
              <a:t>NO FORECAST</a:t>
            </a:r>
            <a:endParaRPr lang="en-US" sz="4800" dirty="0">
              <a:solidFill>
                <a:schemeClr val="tx1"/>
              </a:solidFill>
            </a:endParaRPr>
          </a:p>
        </p:txBody>
      </p:sp>
      <p:pic>
        <p:nvPicPr>
          <p:cNvPr id="3" name="Picture 2" descr="P90500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560" y="1989138"/>
            <a:ext cx="2863334" cy="3817778"/>
          </a:xfrm>
          <a:prstGeom prst="rect">
            <a:avLst/>
          </a:prstGeom>
        </p:spPr>
      </p:pic>
    </p:spTree>
    <p:extLst>
      <p:ext uri="{BB962C8B-B14F-4D97-AF65-F5344CB8AC3E}">
        <p14:creationId xmlns:p14="http://schemas.microsoft.com/office/powerpoint/2010/main" val="102682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746835"/>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6337948"/>
            <a:chOff x="130003" y="0"/>
            <a:chExt cx="1207464" cy="6337948"/>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pic>
          <p:nvPicPr>
            <p:cNvPr id="13" name="Picture 12"/>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15" name="Group 14"/>
          <p:cNvGrpSpPr/>
          <p:nvPr/>
        </p:nvGrpSpPr>
        <p:grpSpPr>
          <a:xfrm>
            <a:off x="1127467" y="521309"/>
            <a:ext cx="1207464" cy="6337948"/>
            <a:chOff x="130003" y="0"/>
            <a:chExt cx="1207464" cy="6337948"/>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pic>
          <p:nvPicPr>
            <p:cNvPr id="21" name="Picture 20"/>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2" name="Group 21"/>
          <p:cNvGrpSpPr/>
          <p:nvPr/>
        </p:nvGrpSpPr>
        <p:grpSpPr>
          <a:xfrm>
            <a:off x="2227331" y="520052"/>
            <a:ext cx="1207464" cy="6337948"/>
            <a:chOff x="130003" y="0"/>
            <a:chExt cx="1207464" cy="6337948"/>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pic>
          <p:nvPicPr>
            <p:cNvPr id="28" name="Picture 27"/>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9" name="Group 28"/>
          <p:cNvGrpSpPr/>
          <p:nvPr/>
        </p:nvGrpSpPr>
        <p:grpSpPr>
          <a:xfrm>
            <a:off x="3357195" y="520052"/>
            <a:ext cx="1207464" cy="6337948"/>
            <a:chOff x="130003" y="0"/>
            <a:chExt cx="1207464" cy="6337948"/>
          </a:xfrm>
        </p:grpSpPr>
        <p:pic>
          <p:nvPicPr>
            <p:cNvPr id="30" name="Picture 29"/>
            <p:cNvPicPr>
              <a:picLocks noChangeAspect="1"/>
            </p:cNvPicPr>
            <p:nvPr/>
          </p:nvPicPr>
          <p:blipFill>
            <a:blip r:embed="rId3"/>
            <a:stretch>
              <a:fillRect/>
            </a:stretch>
          </p:blipFill>
          <p:spPr>
            <a:xfrm>
              <a:off x="130003" y="0"/>
              <a:ext cx="1207464" cy="1207464"/>
            </a:xfrm>
            <a:prstGeom prst="rect">
              <a:avLst/>
            </a:prstGeom>
          </p:spPr>
        </p:pic>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pic>
          <p:nvPicPr>
            <p:cNvPr id="35" name="Picture 34"/>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36" name="Group 35"/>
          <p:cNvGrpSpPr/>
          <p:nvPr/>
        </p:nvGrpSpPr>
        <p:grpSpPr>
          <a:xfrm>
            <a:off x="4497059" y="520052"/>
            <a:ext cx="1207464" cy="6337948"/>
            <a:chOff x="130003" y="0"/>
            <a:chExt cx="1207464" cy="6337948"/>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pic>
          <p:nvPicPr>
            <p:cNvPr id="42" name="Picture 41"/>
            <p:cNvPicPr>
              <a:picLocks noChangeAspect="1"/>
            </p:cNvPicPr>
            <p:nvPr/>
          </p:nvPicPr>
          <p:blipFill rotWithShape="1">
            <a:blip r:embed="rId3"/>
            <a:srcRect b="8211"/>
            <a:stretch/>
          </p:blipFill>
          <p:spPr>
            <a:xfrm>
              <a:off x="130003" y="5229625"/>
              <a:ext cx="1207464" cy="1108323"/>
            </a:xfrm>
            <a:prstGeom prst="rect">
              <a:avLst/>
            </a:prstGeom>
          </p:spPr>
        </p:pic>
      </p:grpSp>
      <p:sp>
        <p:nvSpPr>
          <p:cNvPr id="43" name="TextBox 42"/>
          <p:cNvSpPr txBox="1"/>
          <p:nvPr/>
        </p:nvSpPr>
        <p:spPr>
          <a:xfrm>
            <a:off x="277414" y="914400"/>
            <a:ext cx="652643" cy="369332"/>
          </a:xfrm>
          <a:prstGeom prst="rect">
            <a:avLst/>
          </a:prstGeom>
          <a:noFill/>
        </p:spPr>
        <p:txBody>
          <a:bodyPr wrap="none" rtlCol="0">
            <a:spAutoFit/>
          </a:bodyPr>
          <a:lstStyle/>
          <a:p>
            <a:r>
              <a:rPr lang="en-US" dirty="0" smtClean="0"/>
              <a:t>1981</a:t>
            </a:r>
            <a:endParaRPr lang="en-US" dirty="0"/>
          </a:p>
        </p:txBody>
      </p:sp>
      <p:sp>
        <p:nvSpPr>
          <p:cNvPr id="44" name="TextBox 43"/>
          <p:cNvSpPr txBox="1"/>
          <p:nvPr/>
        </p:nvSpPr>
        <p:spPr>
          <a:xfrm>
            <a:off x="277414" y="1955722"/>
            <a:ext cx="652643" cy="369332"/>
          </a:xfrm>
          <a:prstGeom prst="rect">
            <a:avLst/>
          </a:prstGeom>
          <a:noFill/>
        </p:spPr>
        <p:txBody>
          <a:bodyPr wrap="none" rtlCol="0">
            <a:spAutoFit/>
          </a:bodyPr>
          <a:lstStyle/>
          <a:p>
            <a:r>
              <a:rPr lang="en-US" dirty="0" smtClean="0"/>
              <a:t>1986</a:t>
            </a:r>
            <a:endParaRPr lang="en-US" dirty="0"/>
          </a:p>
        </p:txBody>
      </p:sp>
      <p:sp>
        <p:nvSpPr>
          <p:cNvPr id="45" name="TextBox 44"/>
          <p:cNvSpPr txBox="1"/>
          <p:nvPr/>
        </p:nvSpPr>
        <p:spPr>
          <a:xfrm>
            <a:off x="277414" y="3030799"/>
            <a:ext cx="652643" cy="369332"/>
          </a:xfrm>
          <a:prstGeom prst="rect">
            <a:avLst/>
          </a:prstGeom>
          <a:noFill/>
        </p:spPr>
        <p:txBody>
          <a:bodyPr wrap="none" rtlCol="0">
            <a:spAutoFit/>
          </a:bodyPr>
          <a:lstStyle/>
          <a:p>
            <a:r>
              <a:rPr lang="en-US" dirty="0" smtClean="0"/>
              <a:t>1991</a:t>
            </a:r>
            <a:endParaRPr lang="en-US" dirty="0"/>
          </a:p>
        </p:txBody>
      </p:sp>
      <p:sp>
        <p:nvSpPr>
          <p:cNvPr id="46" name="TextBox 45"/>
          <p:cNvSpPr txBox="1"/>
          <p:nvPr/>
        </p:nvSpPr>
        <p:spPr>
          <a:xfrm>
            <a:off x="277414" y="4083835"/>
            <a:ext cx="652643" cy="369332"/>
          </a:xfrm>
          <a:prstGeom prst="rect">
            <a:avLst/>
          </a:prstGeom>
          <a:noFill/>
        </p:spPr>
        <p:txBody>
          <a:bodyPr wrap="none" rtlCol="0">
            <a:spAutoFit/>
          </a:bodyPr>
          <a:lstStyle/>
          <a:p>
            <a:r>
              <a:rPr lang="en-US" dirty="0" smtClean="0"/>
              <a:t>1996</a:t>
            </a:r>
            <a:endParaRPr lang="en-US" dirty="0"/>
          </a:p>
        </p:txBody>
      </p:sp>
      <p:sp>
        <p:nvSpPr>
          <p:cNvPr id="47" name="TextBox 46"/>
          <p:cNvSpPr txBox="1"/>
          <p:nvPr/>
        </p:nvSpPr>
        <p:spPr>
          <a:xfrm>
            <a:off x="277414" y="5083748"/>
            <a:ext cx="652643" cy="369332"/>
          </a:xfrm>
          <a:prstGeom prst="rect">
            <a:avLst/>
          </a:prstGeom>
          <a:noFill/>
        </p:spPr>
        <p:txBody>
          <a:bodyPr wrap="none" rtlCol="0">
            <a:spAutoFit/>
          </a:bodyPr>
          <a:lstStyle/>
          <a:p>
            <a:r>
              <a:rPr lang="en-US" dirty="0" smtClean="0"/>
              <a:t>2001</a:t>
            </a:r>
            <a:endParaRPr lang="en-US" dirty="0"/>
          </a:p>
        </p:txBody>
      </p:sp>
      <p:sp>
        <p:nvSpPr>
          <p:cNvPr id="48" name="TextBox 47"/>
          <p:cNvSpPr txBox="1"/>
          <p:nvPr/>
        </p:nvSpPr>
        <p:spPr>
          <a:xfrm>
            <a:off x="277414" y="6155181"/>
            <a:ext cx="652643" cy="369332"/>
          </a:xfrm>
          <a:prstGeom prst="rect">
            <a:avLst/>
          </a:prstGeom>
          <a:noFill/>
        </p:spPr>
        <p:txBody>
          <a:bodyPr wrap="none" rtlCol="0">
            <a:spAutoFit/>
          </a:bodyPr>
          <a:lstStyle/>
          <a:p>
            <a:r>
              <a:rPr lang="en-US" dirty="0" smtClean="0"/>
              <a:t>2006</a:t>
            </a:r>
            <a:endParaRPr lang="en-US" dirty="0"/>
          </a:p>
        </p:txBody>
      </p:sp>
      <p:sp>
        <p:nvSpPr>
          <p:cNvPr id="49" name="TextBox 48"/>
          <p:cNvSpPr txBox="1"/>
          <p:nvPr/>
        </p:nvSpPr>
        <p:spPr>
          <a:xfrm>
            <a:off x="1404878" y="6155181"/>
            <a:ext cx="652643" cy="369332"/>
          </a:xfrm>
          <a:prstGeom prst="rect">
            <a:avLst/>
          </a:prstGeom>
          <a:noFill/>
        </p:spPr>
        <p:txBody>
          <a:bodyPr wrap="none" rtlCol="0">
            <a:spAutoFit/>
          </a:bodyPr>
          <a:lstStyle/>
          <a:p>
            <a:r>
              <a:rPr lang="en-US" dirty="0" smtClean="0"/>
              <a:t>2007</a:t>
            </a:r>
            <a:endParaRPr lang="en-US" dirty="0"/>
          </a:p>
        </p:txBody>
      </p:sp>
      <p:sp>
        <p:nvSpPr>
          <p:cNvPr id="50" name="TextBox 49"/>
          <p:cNvSpPr txBox="1"/>
          <p:nvPr/>
        </p:nvSpPr>
        <p:spPr>
          <a:xfrm>
            <a:off x="1404878" y="5083748"/>
            <a:ext cx="652643" cy="369332"/>
          </a:xfrm>
          <a:prstGeom prst="rect">
            <a:avLst/>
          </a:prstGeom>
          <a:noFill/>
        </p:spPr>
        <p:txBody>
          <a:bodyPr wrap="none" rtlCol="0">
            <a:spAutoFit/>
          </a:bodyPr>
          <a:lstStyle/>
          <a:p>
            <a:r>
              <a:rPr lang="en-US" dirty="0" smtClean="0"/>
              <a:t>2002</a:t>
            </a:r>
            <a:endParaRPr lang="en-US" dirty="0"/>
          </a:p>
        </p:txBody>
      </p:sp>
      <p:sp>
        <p:nvSpPr>
          <p:cNvPr id="51" name="TextBox 50"/>
          <p:cNvSpPr txBox="1"/>
          <p:nvPr/>
        </p:nvSpPr>
        <p:spPr>
          <a:xfrm>
            <a:off x="1404878" y="4083835"/>
            <a:ext cx="652643" cy="369332"/>
          </a:xfrm>
          <a:prstGeom prst="rect">
            <a:avLst/>
          </a:prstGeom>
          <a:noFill/>
        </p:spPr>
        <p:txBody>
          <a:bodyPr wrap="none" rtlCol="0">
            <a:spAutoFit/>
          </a:bodyPr>
          <a:lstStyle/>
          <a:p>
            <a:r>
              <a:rPr lang="en-US" dirty="0" smtClean="0"/>
              <a:t>1997</a:t>
            </a:r>
            <a:endParaRPr lang="en-US" dirty="0"/>
          </a:p>
        </p:txBody>
      </p:sp>
      <p:sp>
        <p:nvSpPr>
          <p:cNvPr id="52" name="TextBox 51"/>
          <p:cNvSpPr txBox="1"/>
          <p:nvPr/>
        </p:nvSpPr>
        <p:spPr>
          <a:xfrm>
            <a:off x="1404878" y="3030799"/>
            <a:ext cx="652643" cy="369332"/>
          </a:xfrm>
          <a:prstGeom prst="rect">
            <a:avLst/>
          </a:prstGeom>
          <a:noFill/>
        </p:spPr>
        <p:txBody>
          <a:bodyPr wrap="none" rtlCol="0">
            <a:spAutoFit/>
          </a:bodyPr>
          <a:lstStyle/>
          <a:p>
            <a:r>
              <a:rPr lang="en-US" dirty="0" smtClean="0"/>
              <a:t>1992</a:t>
            </a:r>
            <a:endParaRPr lang="en-US" dirty="0"/>
          </a:p>
        </p:txBody>
      </p:sp>
      <p:sp>
        <p:nvSpPr>
          <p:cNvPr id="53" name="TextBox 52"/>
          <p:cNvSpPr txBox="1"/>
          <p:nvPr/>
        </p:nvSpPr>
        <p:spPr>
          <a:xfrm>
            <a:off x="1404878" y="1955722"/>
            <a:ext cx="652643" cy="369332"/>
          </a:xfrm>
          <a:prstGeom prst="rect">
            <a:avLst/>
          </a:prstGeom>
          <a:noFill/>
        </p:spPr>
        <p:txBody>
          <a:bodyPr wrap="none" rtlCol="0">
            <a:spAutoFit/>
          </a:bodyPr>
          <a:lstStyle/>
          <a:p>
            <a:r>
              <a:rPr lang="en-US" dirty="0" smtClean="0"/>
              <a:t>1987</a:t>
            </a:r>
            <a:endParaRPr lang="en-US" dirty="0"/>
          </a:p>
        </p:txBody>
      </p:sp>
      <p:sp>
        <p:nvSpPr>
          <p:cNvPr id="54" name="TextBox 53"/>
          <p:cNvSpPr txBox="1"/>
          <p:nvPr/>
        </p:nvSpPr>
        <p:spPr>
          <a:xfrm>
            <a:off x="1404878" y="914400"/>
            <a:ext cx="652643" cy="369332"/>
          </a:xfrm>
          <a:prstGeom prst="rect">
            <a:avLst/>
          </a:prstGeom>
          <a:noFill/>
        </p:spPr>
        <p:txBody>
          <a:bodyPr wrap="none" rtlCol="0">
            <a:spAutoFit/>
          </a:bodyPr>
          <a:lstStyle/>
          <a:p>
            <a:r>
              <a:rPr lang="en-US" dirty="0" smtClean="0"/>
              <a:t>1982</a:t>
            </a:r>
            <a:endParaRPr lang="en-US" dirty="0"/>
          </a:p>
        </p:txBody>
      </p:sp>
      <p:sp>
        <p:nvSpPr>
          <p:cNvPr id="55" name="TextBox 54"/>
          <p:cNvSpPr txBox="1"/>
          <p:nvPr/>
        </p:nvSpPr>
        <p:spPr>
          <a:xfrm>
            <a:off x="2504742" y="914400"/>
            <a:ext cx="652643" cy="369332"/>
          </a:xfrm>
          <a:prstGeom prst="rect">
            <a:avLst/>
          </a:prstGeom>
          <a:noFill/>
        </p:spPr>
        <p:txBody>
          <a:bodyPr wrap="none" rtlCol="0">
            <a:spAutoFit/>
          </a:bodyPr>
          <a:lstStyle/>
          <a:p>
            <a:r>
              <a:rPr lang="en-US" dirty="0" smtClean="0"/>
              <a:t>1983</a:t>
            </a:r>
            <a:endParaRPr lang="en-US" dirty="0"/>
          </a:p>
        </p:txBody>
      </p:sp>
      <p:sp>
        <p:nvSpPr>
          <p:cNvPr id="56" name="TextBox 55"/>
          <p:cNvSpPr txBox="1"/>
          <p:nvPr/>
        </p:nvSpPr>
        <p:spPr>
          <a:xfrm>
            <a:off x="2504742" y="1955722"/>
            <a:ext cx="652643" cy="369332"/>
          </a:xfrm>
          <a:prstGeom prst="rect">
            <a:avLst/>
          </a:prstGeom>
          <a:noFill/>
        </p:spPr>
        <p:txBody>
          <a:bodyPr wrap="none" rtlCol="0">
            <a:spAutoFit/>
          </a:bodyPr>
          <a:lstStyle/>
          <a:p>
            <a:r>
              <a:rPr lang="en-US" dirty="0" smtClean="0"/>
              <a:t>1988</a:t>
            </a:r>
            <a:endParaRPr lang="en-US" dirty="0"/>
          </a:p>
        </p:txBody>
      </p:sp>
      <p:sp>
        <p:nvSpPr>
          <p:cNvPr id="57" name="TextBox 56"/>
          <p:cNvSpPr txBox="1"/>
          <p:nvPr/>
        </p:nvSpPr>
        <p:spPr>
          <a:xfrm>
            <a:off x="2504742" y="3030799"/>
            <a:ext cx="652643" cy="369332"/>
          </a:xfrm>
          <a:prstGeom prst="rect">
            <a:avLst/>
          </a:prstGeom>
          <a:noFill/>
        </p:spPr>
        <p:txBody>
          <a:bodyPr wrap="none" rtlCol="0">
            <a:spAutoFit/>
          </a:bodyPr>
          <a:lstStyle/>
          <a:p>
            <a:r>
              <a:rPr lang="en-US" dirty="0" smtClean="0"/>
              <a:t>1993</a:t>
            </a:r>
            <a:endParaRPr lang="en-US" dirty="0"/>
          </a:p>
        </p:txBody>
      </p:sp>
      <p:sp>
        <p:nvSpPr>
          <p:cNvPr id="58" name="TextBox 57"/>
          <p:cNvSpPr txBox="1"/>
          <p:nvPr/>
        </p:nvSpPr>
        <p:spPr>
          <a:xfrm>
            <a:off x="2504742" y="4083835"/>
            <a:ext cx="652643" cy="369332"/>
          </a:xfrm>
          <a:prstGeom prst="rect">
            <a:avLst/>
          </a:prstGeom>
          <a:noFill/>
        </p:spPr>
        <p:txBody>
          <a:bodyPr wrap="none" rtlCol="0">
            <a:spAutoFit/>
          </a:bodyPr>
          <a:lstStyle/>
          <a:p>
            <a:r>
              <a:rPr lang="en-US" dirty="0" smtClean="0"/>
              <a:t>1998</a:t>
            </a:r>
            <a:endParaRPr lang="en-US" dirty="0"/>
          </a:p>
        </p:txBody>
      </p:sp>
      <p:sp>
        <p:nvSpPr>
          <p:cNvPr id="59" name="TextBox 58"/>
          <p:cNvSpPr txBox="1"/>
          <p:nvPr/>
        </p:nvSpPr>
        <p:spPr>
          <a:xfrm>
            <a:off x="2504742" y="5083748"/>
            <a:ext cx="652643" cy="369332"/>
          </a:xfrm>
          <a:prstGeom prst="rect">
            <a:avLst/>
          </a:prstGeom>
          <a:noFill/>
        </p:spPr>
        <p:txBody>
          <a:bodyPr wrap="none" rtlCol="0">
            <a:spAutoFit/>
          </a:bodyPr>
          <a:lstStyle/>
          <a:p>
            <a:r>
              <a:rPr lang="en-US" dirty="0" smtClean="0"/>
              <a:t>2003</a:t>
            </a:r>
            <a:endParaRPr lang="en-US" dirty="0"/>
          </a:p>
        </p:txBody>
      </p:sp>
      <p:sp>
        <p:nvSpPr>
          <p:cNvPr id="60" name="TextBox 59"/>
          <p:cNvSpPr txBox="1"/>
          <p:nvPr/>
        </p:nvSpPr>
        <p:spPr>
          <a:xfrm>
            <a:off x="2504742" y="6155181"/>
            <a:ext cx="652643" cy="369332"/>
          </a:xfrm>
          <a:prstGeom prst="rect">
            <a:avLst/>
          </a:prstGeom>
          <a:noFill/>
        </p:spPr>
        <p:txBody>
          <a:bodyPr wrap="none" rtlCol="0">
            <a:spAutoFit/>
          </a:bodyPr>
          <a:lstStyle/>
          <a:p>
            <a:r>
              <a:rPr lang="en-US" dirty="0" smtClean="0"/>
              <a:t>2008</a:t>
            </a:r>
            <a:endParaRPr lang="en-US" dirty="0"/>
          </a:p>
        </p:txBody>
      </p:sp>
      <p:sp>
        <p:nvSpPr>
          <p:cNvPr id="61" name="TextBox 60"/>
          <p:cNvSpPr txBox="1"/>
          <p:nvPr/>
        </p:nvSpPr>
        <p:spPr>
          <a:xfrm>
            <a:off x="3634606" y="6155181"/>
            <a:ext cx="652643" cy="369332"/>
          </a:xfrm>
          <a:prstGeom prst="rect">
            <a:avLst/>
          </a:prstGeom>
          <a:noFill/>
        </p:spPr>
        <p:txBody>
          <a:bodyPr wrap="none" rtlCol="0">
            <a:spAutoFit/>
          </a:bodyPr>
          <a:lstStyle/>
          <a:p>
            <a:r>
              <a:rPr lang="en-US" dirty="0" smtClean="0"/>
              <a:t>2009</a:t>
            </a:r>
            <a:endParaRPr lang="en-US" dirty="0"/>
          </a:p>
        </p:txBody>
      </p:sp>
      <p:sp>
        <p:nvSpPr>
          <p:cNvPr id="62" name="TextBox 61"/>
          <p:cNvSpPr txBox="1"/>
          <p:nvPr/>
        </p:nvSpPr>
        <p:spPr>
          <a:xfrm>
            <a:off x="3634606" y="5083748"/>
            <a:ext cx="652643" cy="369332"/>
          </a:xfrm>
          <a:prstGeom prst="rect">
            <a:avLst/>
          </a:prstGeom>
          <a:noFill/>
        </p:spPr>
        <p:txBody>
          <a:bodyPr wrap="none" rtlCol="0">
            <a:spAutoFit/>
          </a:bodyPr>
          <a:lstStyle/>
          <a:p>
            <a:r>
              <a:rPr lang="en-US" dirty="0" smtClean="0"/>
              <a:t>2004</a:t>
            </a:r>
            <a:endParaRPr lang="en-US" dirty="0"/>
          </a:p>
        </p:txBody>
      </p:sp>
      <p:sp>
        <p:nvSpPr>
          <p:cNvPr id="63" name="TextBox 62"/>
          <p:cNvSpPr txBox="1"/>
          <p:nvPr/>
        </p:nvSpPr>
        <p:spPr>
          <a:xfrm>
            <a:off x="3634606" y="4083835"/>
            <a:ext cx="652643" cy="369332"/>
          </a:xfrm>
          <a:prstGeom prst="rect">
            <a:avLst/>
          </a:prstGeom>
          <a:noFill/>
        </p:spPr>
        <p:txBody>
          <a:bodyPr wrap="none" rtlCol="0">
            <a:spAutoFit/>
          </a:bodyPr>
          <a:lstStyle/>
          <a:p>
            <a:r>
              <a:rPr lang="en-US" dirty="0" smtClean="0"/>
              <a:t>1999</a:t>
            </a:r>
            <a:endParaRPr lang="en-US" dirty="0"/>
          </a:p>
        </p:txBody>
      </p:sp>
      <p:sp>
        <p:nvSpPr>
          <p:cNvPr id="64" name="TextBox 63"/>
          <p:cNvSpPr txBox="1"/>
          <p:nvPr/>
        </p:nvSpPr>
        <p:spPr>
          <a:xfrm>
            <a:off x="3634606" y="3030799"/>
            <a:ext cx="652643" cy="369332"/>
          </a:xfrm>
          <a:prstGeom prst="rect">
            <a:avLst/>
          </a:prstGeom>
          <a:noFill/>
        </p:spPr>
        <p:txBody>
          <a:bodyPr wrap="none" rtlCol="0">
            <a:spAutoFit/>
          </a:bodyPr>
          <a:lstStyle/>
          <a:p>
            <a:r>
              <a:rPr lang="en-US" dirty="0" smtClean="0"/>
              <a:t>1994</a:t>
            </a:r>
            <a:endParaRPr lang="en-US" dirty="0"/>
          </a:p>
        </p:txBody>
      </p:sp>
      <p:sp>
        <p:nvSpPr>
          <p:cNvPr id="65" name="TextBox 64"/>
          <p:cNvSpPr txBox="1"/>
          <p:nvPr/>
        </p:nvSpPr>
        <p:spPr>
          <a:xfrm>
            <a:off x="3634606" y="1955722"/>
            <a:ext cx="652643" cy="369332"/>
          </a:xfrm>
          <a:prstGeom prst="rect">
            <a:avLst/>
          </a:prstGeom>
          <a:noFill/>
        </p:spPr>
        <p:txBody>
          <a:bodyPr wrap="none" rtlCol="0">
            <a:spAutoFit/>
          </a:bodyPr>
          <a:lstStyle/>
          <a:p>
            <a:r>
              <a:rPr lang="en-US" dirty="0" smtClean="0"/>
              <a:t>1989</a:t>
            </a:r>
            <a:endParaRPr lang="en-US" dirty="0"/>
          </a:p>
        </p:txBody>
      </p:sp>
      <p:sp>
        <p:nvSpPr>
          <p:cNvPr id="66" name="TextBox 65"/>
          <p:cNvSpPr txBox="1"/>
          <p:nvPr/>
        </p:nvSpPr>
        <p:spPr>
          <a:xfrm>
            <a:off x="3634606" y="914400"/>
            <a:ext cx="652643" cy="369332"/>
          </a:xfrm>
          <a:prstGeom prst="rect">
            <a:avLst/>
          </a:prstGeom>
          <a:noFill/>
        </p:spPr>
        <p:txBody>
          <a:bodyPr wrap="none" rtlCol="0">
            <a:spAutoFit/>
          </a:bodyPr>
          <a:lstStyle/>
          <a:p>
            <a:r>
              <a:rPr lang="en-US" dirty="0" smtClean="0"/>
              <a:t>1984</a:t>
            </a:r>
            <a:endParaRPr lang="en-US" dirty="0"/>
          </a:p>
        </p:txBody>
      </p:sp>
      <p:sp>
        <p:nvSpPr>
          <p:cNvPr id="67" name="TextBox 66"/>
          <p:cNvSpPr txBox="1"/>
          <p:nvPr/>
        </p:nvSpPr>
        <p:spPr>
          <a:xfrm>
            <a:off x="4774470" y="914400"/>
            <a:ext cx="652643" cy="369332"/>
          </a:xfrm>
          <a:prstGeom prst="rect">
            <a:avLst/>
          </a:prstGeom>
          <a:noFill/>
        </p:spPr>
        <p:txBody>
          <a:bodyPr wrap="none" rtlCol="0">
            <a:spAutoFit/>
          </a:bodyPr>
          <a:lstStyle/>
          <a:p>
            <a:r>
              <a:rPr lang="en-US" dirty="0" smtClean="0"/>
              <a:t>1985</a:t>
            </a:r>
            <a:endParaRPr lang="en-US" dirty="0"/>
          </a:p>
        </p:txBody>
      </p:sp>
      <p:sp>
        <p:nvSpPr>
          <p:cNvPr id="68" name="TextBox 67"/>
          <p:cNvSpPr txBox="1"/>
          <p:nvPr/>
        </p:nvSpPr>
        <p:spPr>
          <a:xfrm>
            <a:off x="4774470" y="1955722"/>
            <a:ext cx="652643" cy="369332"/>
          </a:xfrm>
          <a:prstGeom prst="rect">
            <a:avLst/>
          </a:prstGeom>
          <a:noFill/>
        </p:spPr>
        <p:txBody>
          <a:bodyPr wrap="none" rtlCol="0">
            <a:spAutoFit/>
          </a:bodyPr>
          <a:lstStyle/>
          <a:p>
            <a:r>
              <a:rPr lang="en-US" dirty="0" smtClean="0"/>
              <a:t>1990</a:t>
            </a:r>
            <a:endParaRPr lang="en-US" dirty="0"/>
          </a:p>
        </p:txBody>
      </p:sp>
      <p:sp>
        <p:nvSpPr>
          <p:cNvPr id="69" name="TextBox 68"/>
          <p:cNvSpPr txBox="1"/>
          <p:nvPr/>
        </p:nvSpPr>
        <p:spPr>
          <a:xfrm>
            <a:off x="4774470" y="3030799"/>
            <a:ext cx="652643" cy="369332"/>
          </a:xfrm>
          <a:prstGeom prst="rect">
            <a:avLst/>
          </a:prstGeom>
          <a:noFill/>
        </p:spPr>
        <p:txBody>
          <a:bodyPr wrap="none" rtlCol="0">
            <a:spAutoFit/>
          </a:bodyPr>
          <a:lstStyle/>
          <a:p>
            <a:r>
              <a:rPr lang="en-US" dirty="0" smtClean="0"/>
              <a:t>1995</a:t>
            </a:r>
            <a:endParaRPr lang="en-US" dirty="0"/>
          </a:p>
        </p:txBody>
      </p:sp>
      <p:sp>
        <p:nvSpPr>
          <p:cNvPr id="70" name="TextBox 69"/>
          <p:cNvSpPr txBox="1"/>
          <p:nvPr/>
        </p:nvSpPr>
        <p:spPr>
          <a:xfrm>
            <a:off x="4774470" y="4083835"/>
            <a:ext cx="652643" cy="369332"/>
          </a:xfrm>
          <a:prstGeom prst="rect">
            <a:avLst/>
          </a:prstGeom>
          <a:noFill/>
        </p:spPr>
        <p:txBody>
          <a:bodyPr wrap="none" rtlCol="0">
            <a:spAutoFit/>
          </a:bodyPr>
          <a:lstStyle/>
          <a:p>
            <a:r>
              <a:rPr lang="en-US" dirty="0" smtClean="0"/>
              <a:t>2000</a:t>
            </a:r>
            <a:endParaRPr lang="en-US" dirty="0"/>
          </a:p>
        </p:txBody>
      </p:sp>
      <p:sp>
        <p:nvSpPr>
          <p:cNvPr id="71" name="TextBox 70"/>
          <p:cNvSpPr txBox="1"/>
          <p:nvPr/>
        </p:nvSpPr>
        <p:spPr>
          <a:xfrm>
            <a:off x="4774470" y="5083748"/>
            <a:ext cx="652643" cy="369332"/>
          </a:xfrm>
          <a:prstGeom prst="rect">
            <a:avLst/>
          </a:prstGeom>
          <a:noFill/>
        </p:spPr>
        <p:txBody>
          <a:bodyPr wrap="none" rtlCol="0">
            <a:spAutoFit/>
          </a:bodyPr>
          <a:lstStyle/>
          <a:p>
            <a:r>
              <a:rPr lang="en-US" dirty="0" smtClean="0"/>
              <a:t>2005</a:t>
            </a:r>
            <a:endParaRPr lang="en-US" dirty="0"/>
          </a:p>
        </p:txBody>
      </p:sp>
      <p:sp>
        <p:nvSpPr>
          <p:cNvPr id="72" name="TextBox 71"/>
          <p:cNvSpPr txBox="1"/>
          <p:nvPr/>
        </p:nvSpPr>
        <p:spPr>
          <a:xfrm>
            <a:off x="4774470" y="6155181"/>
            <a:ext cx="652643" cy="369332"/>
          </a:xfrm>
          <a:prstGeom prst="rect">
            <a:avLst/>
          </a:prstGeom>
          <a:noFill/>
        </p:spPr>
        <p:txBody>
          <a:bodyPr wrap="none" rtlCol="0">
            <a:spAutoFit/>
          </a:bodyPr>
          <a:lstStyle/>
          <a:p>
            <a:r>
              <a:rPr lang="en-US" dirty="0" smtClean="0"/>
              <a:t>2010</a:t>
            </a:r>
            <a:endParaRPr lang="en-US" dirty="0"/>
          </a:p>
        </p:txBody>
      </p:sp>
      <p:sp>
        <p:nvSpPr>
          <p:cNvPr id="73" name="TextBox 72"/>
          <p:cNvSpPr txBox="1"/>
          <p:nvPr/>
        </p:nvSpPr>
        <p:spPr>
          <a:xfrm>
            <a:off x="5800166" y="35349"/>
            <a:ext cx="1178891" cy="369332"/>
          </a:xfrm>
          <a:prstGeom prst="rect">
            <a:avLst/>
          </a:prstGeom>
          <a:noFill/>
        </p:spPr>
        <p:txBody>
          <a:bodyPr wrap="none" rtlCol="0">
            <a:spAutoFit/>
          </a:bodyPr>
          <a:lstStyle/>
          <a:p>
            <a:r>
              <a:rPr lang="en-US" dirty="0" smtClean="0"/>
              <a:t>Forecaster</a:t>
            </a:r>
            <a:endParaRPr lang="en-US" dirty="0"/>
          </a:p>
        </p:txBody>
      </p:sp>
      <p:sp>
        <p:nvSpPr>
          <p:cNvPr id="74" name="TextBox 73"/>
          <p:cNvSpPr txBox="1"/>
          <p:nvPr/>
        </p:nvSpPr>
        <p:spPr>
          <a:xfrm>
            <a:off x="6100166" y="2846133"/>
            <a:ext cx="2036172" cy="646331"/>
          </a:xfrm>
          <a:prstGeom prst="rect">
            <a:avLst/>
          </a:prstGeom>
          <a:noFill/>
        </p:spPr>
        <p:txBody>
          <a:bodyPr wrap="none" rtlCol="0">
            <a:spAutoFit/>
          </a:bodyPr>
          <a:lstStyle/>
          <a:p>
            <a:r>
              <a:rPr lang="en-US" dirty="0" smtClean="0"/>
              <a:t>Resource Manager/</a:t>
            </a:r>
          </a:p>
          <a:p>
            <a:r>
              <a:rPr lang="en-US" dirty="0" smtClean="0"/>
              <a:t>Stakeholder (You!)</a:t>
            </a:r>
            <a:endParaRPr lang="en-US" dirty="0"/>
          </a:p>
        </p:txBody>
      </p:sp>
      <p:pic>
        <p:nvPicPr>
          <p:cNvPr id="75" name="Picture 74"/>
          <p:cNvPicPr>
            <a:picLocks noChangeAspect="1"/>
          </p:cNvPicPr>
          <p:nvPr/>
        </p:nvPicPr>
        <p:blipFill>
          <a:blip r:embed="rId4"/>
          <a:stretch>
            <a:fillRect/>
          </a:stretch>
        </p:blipFill>
        <p:spPr>
          <a:xfrm>
            <a:off x="7128448" y="5750934"/>
            <a:ext cx="1984486" cy="895995"/>
          </a:xfrm>
          <a:prstGeom prst="rect">
            <a:avLst/>
          </a:prstGeom>
        </p:spPr>
      </p:pic>
      <p:grpSp>
        <p:nvGrpSpPr>
          <p:cNvPr id="80" name="Group 79"/>
          <p:cNvGrpSpPr/>
          <p:nvPr/>
        </p:nvGrpSpPr>
        <p:grpSpPr>
          <a:xfrm>
            <a:off x="5775493" y="4011178"/>
            <a:ext cx="1207464" cy="1207464"/>
            <a:chOff x="6219502" y="5339733"/>
            <a:chExt cx="1207464" cy="1207464"/>
          </a:xfrm>
        </p:grpSpPr>
        <p:pic>
          <p:nvPicPr>
            <p:cNvPr id="78" name="Picture 77"/>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9" name="TextBox 78"/>
            <p:cNvSpPr txBox="1"/>
            <p:nvPr/>
          </p:nvSpPr>
          <p:spPr>
            <a:xfrm>
              <a:off x="6280846" y="5582298"/>
              <a:ext cx="1084777" cy="646331"/>
            </a:xfrm>
            <a:prstGeom prst="rect">
              <a:avLst/>
            </a:prstGeom>
            <a:noFill/>
          </p:spPr>
          <p:txBody>
            <a:bodyPr wrap="none" rtlCol="0">
              <a:spAutoFit/>
            </a:bodyPr>
            <a:lstStyle/>
            <a:p>
              <a:pPr algn="ctr"/>
              <a:r>
                <a:rPr lang="en-US" dirty="0" smtClean="0"/>
                <a:t>Future</a:t>
              </a:r>
            </a:p>
            <a:p>
              <a:pPr algn="ctr"/>
              <a:r>
                <a:rPr lang="en-US" dirty="0" smtClean="0"/>
                <a:t>Observed</a:t>
              </a:r>
              <a:endParaRPr lang="en-US" dirty="0"/>
            </a:p>
          </p:txBody>
        </p:sp>
      </p:grpSp>
      <p:sp>
        <p:nvSpPr>
          <p:cNvPr id="83" name="TextBox 82"/>
          <p:cNvSpPr txBox="1"/>
          <p:nvPr/>
        </p:nvSpPr>
        <p:spPr>
          <a:xfrm>
            <a:off x="827505" y="75353"/>
            <a:ext cx="3856570" cy="369332"/>
          </a:xfrm>
          <a:prstGeom prst="rect">
            <a:avLst/>
          </a:prstGeom>
          <a:noFill/>
        </p:spPr>
        <p:txBody>
          <a:bodyPr wrap="none" rtlCol="0">
            <a:spAutoFit/>
          </a:bodyPr>
          <a:lstStyle/>
          <a:p>
            <a:r>
              <a:rPr lang="en-US" dirty="0" smtClean="0"/>
              <a:t>April through July Forecast Information</a:t>
            </a:r>
            <a:endParaRPr lang="en-US" dirty="0"/>
          </a:p>
        </p:txBody>
      </p:sp>
      <p:pic>
        <p:nvPicPr>
          <p:cNvPr id="84" name="Picture 83" descr="P905005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277" y="265960"/>
            <a:ext cx="1526657" cy="2035543"/>
          </a:xfrm>
          <a:prstGeom prst="rect">
            <a:avLst/>
          </a:prstGeom>
        </p:spPr>
      </p:pic>
      <p:sp>
        <p:nvSpPr>
          <p:cNvPr id="85" name="TextBox 84"/>
          <p:cNvSpPr txBox="1"/>
          <p:nvPr/>
        </p:nvSpPr>
        <p:spPr>
          <a:xfrm>
            <a:off x="5814057" y="350727"/>
            <a:ext cx="1330038" cy="2308324"/>
          </a:xfrm>
          <a:prstGeom prst="rect">
            <a:avLst/>
          </a:prstGeom>
          <a:noFill/>
        </p:spPr>
        <p:txBody>
          <a:bodyPr wrap="square" rtlCol="0">
            <a:spAutoFit/>
          </a:bodyPr>
          <a:lstStyle/>
          <a:p>
            <a:r>
              <a:rPr lang="en-US" i="1" dirty="0" smtClean="0"/>
              <a:t>I want to minimize forecast error, but also provide info that is valuable so you can act.</a:t>
            </a:r>
            <a:endParaRPr lang="en-US" i="1" dirty="0"/>
          </a:p>
        </p:txBody>
      </p:sp>
      <p:sp>
        <p:nvSpPr>
          <p:cNvPr id="86" name="TextBox 85"/>
          <p:cNvSpPr txBox="1"/>
          <p:nvPr/>
        </p:nvSpPr>
        <p:spPr>
          <a:xfrm>
            <a:off x="6997701" y="3513724"/>
            <a:ext cx="2056682" cy="2031325"/>
          </a:xfrm>
          <a:prstGeom prst="rect">
            <a:avLst/>
          </a:prstGeom>
          <a:noFill/>
        </p:spPr>
        <p:txBody>
          <a:bodyPr wrap="square" rtlCol="0">
            <a:spAutoFit/>
          </a:bodyPr>
          <a:lstStyle/>
          <a:p>
            <a:r>
              <a:rPr lang="en-US" i="1" dirty="0" smtClean="0"/>
              <a:t>I want to maximize my resource management efficiency, but be comfortable, and understand, my risk.</a:t>
            </a:r>
            <a:endParaRPr lang="en-US" i="1" dirty="0"/>
          </a:p>
        </p:txBody>
      </p:sp>
    </p:spTree>
    <p:extLst>
      <p:ext uri="{BB962C8B-B14F-4D97-AF65-F5344CB8AC3E}">
        <p14:creationId xmlns:p14="http://schemas.microsoft.com/office/powerpoint/2010/main" val="412303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526819"/>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6337948"/>
            <a:chOff x="130003" y="0"/>
            <a:chExt cx="1207464" cy="6337948"/>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pic>
          <p:nvPicPr>
            <p:cNvPr id="13" name="Picture 12"/>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15" name="Group 14"/>
          <p:cNvGrpSpPr/>
          <p:nvPr/>
        </p:nvGrpSpPr>
        <p:grpSpPr>
          <a:xfrm>
            <a:off x="1127467" y="521309"/>
            <a:ext cx="1207464" cy="6337948"/>
            <a:chOff x="130003" y="0"/>
            <a:chExt cx="1207464" cy="6337948"/>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pic>
          <p:nvPicPr>
            <p:cNvPr id="21" name="Picture 20"/>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2" name="Group 21"/>
          <p:cNvGrpSpPr/>
          <p:nvPr/>
        </p:nvGrpSpPr>
        <p:grpSpPr>
          <a:xfrm>
            <a:off x="2227331" y="520052"/>
            <a:ext cx="1207464" cy="6337948"/>
            <a:chOff x="130003" y="0"/>
            <a:chExt cx="1207464" cy="6337948"/>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pic>
          <p:nvPicPr>
            <p:cNvPr id="28" name="Picture 27"/>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9" name="Group 28"/>
          <p:cNvGrpSpPr/>
          <p:nvPr/>
        </p:nvGrpSpPr>
        <p:grpSpPr>
          <a:xfrm>
            <a:off x="3357195" y="520052"/>
            <a:ext cx="1207464" cy="6337948"/>
            <a:chOff x="130003" y="0"/>
            <a:chExt cx="1207464" cy="6337948"/>
          </a:xfrm>
        </p:grpSpPr>
        <p:pic>
          <p:nvPicPr>
            <p:cNvPr id="30" name="Picture 29"/>
            <p:cNvPicPr>
              <a:picLocks noChangeAspect="1"/>
            </p:cNvPicPr>
            <p:nvPr/>
          </p:nvPicPr>
          <p:blipFill>
            <a:blip r:embed="rId3"/>
            <a:stretch>
              <a:fillRect/>
            </a:stretch>
          </p:blipFill>
          <p:spPr>
            <a:xfrm>
              <a:off x="130003" y="0"/>
              <a:ext cx="1207464" cy="1207464"/>
            </a:xfrm>
            <a:prstGeom prst="rect">
              <a:avLst/>
            </a:prstGeom>
          </p:spPr>
        </p:pic>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pic>
          <p:nvPicPr>
            <p:cNvPr id="35" name="Picture 34"/>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36" name="Group 35"/>
          <p:cNvGrpSpPr/>
          <p:nvPr/>
        </p:nvGrpSpPr>
        <p:grpSpPr>
          <a:xfrm>
            <a:off x="4497059" y="520052"/>
            <a:ext cx="1207464" cy="6337948"/>
            <a:chOff x="130003" y="0"/>
            <a:chExt cx="1207464" cy="6337948"/>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pic>
          <p:nvPicPr>
            <p:cNvPr id="42" name="Picture 41"/>
            <p:cNvPicPr>
              <a:picLocks noChangeAspect="1"/>
            </p:cNvPicPr>
            <p:nvPr/>
          </p:nvPicPr>
          <p:blipFill rotWithShape="1">
            <a:blip r:embed="rId3"/>
            <a:srcRect b="8211"/>
            <a:stretch/>
          </p:blipFill>
          <p:spPr>
            <a:xfrm>
              <a:off x="130003" y="5229625"/>
              <a:ext cx="1207464" cy="1108323"/>
            </a:xfrm>
            <a:prstGeom prst="rect">
              <a:avLst/>
            </a:prstGeom>
          </p:spPr>
        </p:pic>
      </p:grpSp>
      <p:sp>
        <p:nvSpPr>
          <p:cNvPr id="43" name="TextBox 42"/>
          <p:cNvSpPr txBox="1"/>
          <p:nvPr/>
        </p:nvSpPr>
        <p:spPr>
          <a:xfrm>
            <a:off x="277414" y="914400"/>
            <a:ext cx="652643" cy="369332"/>
          </a:xfrm>
          <a:prstGeom prst="rect">
            <a:avLst/>
          </a:prstGeom>
          <a:noFill/>
        </p:spPr>
        <p:txBody>
          <a:bodyPr wrap="none" rtlCol="0">
            <a:spAutoFit/>
          </a:bodyPr>
          <a:lstStyle/>
          <a:p>
            <a:r>
              <a:rPr lang="en-US" dirty="0" smtClean="0"/>
              <a:t>1981</a:t>
            </a:r>
            <a:endParaRPr lang="en-US" dirty="0"/>
          </a:p>
        </p:txBody>
      </p:sp>
      <p:sp>
        <p:nvSpPr>
          <p:cNvPr id="44" name="TextBox 43"/>
          <p:cNvSpPr txBox="1"/>
          <p:nvPr/>
        </p:nvSpPr>
        <p:spPr>
          <a:xfrm>
            <a:off x="277414" y="1955722"/>
            <a:ext cx="652643" cy="369332"/>
          </a:xfrm>
          <a:prstGeom prst="rect">
            <a:avLst/>
          </a:prstGeom>
          <a:noFill/>
        </p:spPr>
        <p:txBody>
          <a:bodyPr wrap="none" rtlCol="0">
            <a:spAutoFit/>
          </a:bodyPr>
          <a:lstStyle/>
          <a:p>
            <a:r>
              <a:rPr lang="en-US" dirty="0" smtClean="0"/>
              <a:t>1986</a:t>
            </a:r>
            <a:endParaRPr lang="en-US" dirty="0"/>
          </a:p>
        </p:txBody>
      </p:sp>
      <p:sp>
        <p:nvSpPr>
          <p:cNvPr id="45" name="TextBox 44"/>
          <p:cNvSpPr txBox="1"/>
          <p:nvPr/>
        </p:nvSpPr>
        <p:spPr>
          <a:xfrm>
            <a:off x="277414" y="3030799"/>
            <a:ext cx="652643" cy="369332"/>
          </a:xfrm>
          <a:prstGeom prst="rect">
            <a:avLst/>
          </a:prstGeom>
          <a:noFill/>
        </p:spPr>
        <p:txBody>
          <a:bodyPr wrap="none" rtlCol="0">
            <a:spAutoFit/>
          </a:bodyPr>
          <a:lstStyle/>
          <a:p>
            <a:r>
              <a:rPr lang="en-US" dirty="0" smtClean="0"/>
              <a:t>1991</a:t>
            </a:r>
            <a:endParaRPr lang="en-US" dirty="0"/>
          </a:p>
        </p:txBody>
      </p:sp>
      <p:sp>
        <p:nvSpPr>
          <p:cNvPr id="46" name="TextBox 45"/>
          <p:cNvSpPr txBox="1"/>
          <p:nvPr/>
        </p:nvSpPr>
        <p:spPr>
          <a:xfrm>
            <a:off x="277414" y="4083835"/>
            <a:ext cx="652643" cy="369332"/>
          </a:xfrm>
          <a:prstGeom prst="rect">
            <a:avLst/>
          </a:prstGeom>
          <a:noFill/>
        </p:spPr>
        <p:txBody>
          <a:bodyPr wrap="none" rtlCol="0">
            <a:spAutoFit/>
          </a:bodyPr>
          <a:lstStyle/>
          <a:p>
            <a:r>
              <a:rPr lang="en-US" dirty="0" smtClean="0"/>
              <a:t>1996</a:t>
            </a:r>
            <a:endParaRPr lang="en-US" dirty="0"/>
          </a:p>
        </p:txBody>
      </p:sp>
      <p:sp>
        <p:nvSpPr>
          <p:cNvPr id="47" name="TextBox 46"/>
          <p:cNvSpPr txBox="1"/>
          <p:nvPr/>
        </p:nvSpPr>
        <p:spPr>
          <a:xfrm>
            <a:off x="277414" y="5083748"/>
            <a:ext cx="652643" cy="369332"/>
          </a:xfrm>
          <a:prstGeom prst="rect">
            <a:avLst/>
          </a:prstGeom>
          <a:noFill/>
        </p:spPr>
        <p:txBody>
          <a:bodyPr wrap="none" rtlCol="0">
            <a:spAutoFit/>
          </a:bodyPr>
          <a:lstStyle/>
          <a:p>
            <a:r>
              <a:rPr lang="en-US" dirty="0" smtClean="0"/>
              <a:t>2001</a:t>
            </a:r>
            <a:endParaRPr lang="en-US" dirty="0"/>
          </a:p>
        </p:txBody>
      </p:sp>
      <p:sp>
        <p:nvSpPr>
          <p:cNvPr id="48" name="TextBox 47"/>
          <p:cNvSpPr txBox="1"/>
          <p:nvPr/>
        </p:nvSpPr>
        <p:spPr>
          <a:xfrm>
            <a:off x="277414" y="6155181"/>
            <a:ext cx="652643" cy="369332"/>
          </a:xfrm>
          <a:prstGeom prst="rect">
            <a:avLst/>
          </a:prstGeom>
          <a:noFill/>
        </p:spPr>
        <p:txBody>
          <a:bodyPr wrap="none" rtlCol="0">
            <a:spAutoFit/>
          </a:bodyPr>
          <a:lstStyle/>
          <a:p>
            <a:r>
              <a:rPr lang="en-US" dirty="0" smtClean="0"/>
              <a:t>2006</a:t>
            </a:r>
            <a:endParaRPr lang="en-US" dirty="0"/>
          </a:p>
        </p:txBody>
      </p:sp>
      <p:sp>
        <p:nvSpPr>
          <p:cNvPr id="49" name="TextBox 48"/>
          <p:cNvSpPr txBox="1"/>
          <p:nvPr/>
        </p:nvSpPr>
        <p:spPr>
          <a:xfrm>
            <a:off x="1404878" y="6155181"/>
            <a:ext cx="652643" cy="369332"/>
          </a:xfrm>
          <a:prstGeom prst="rect">
            <a:avLst/>
          </a:prstGeom>
          <a:noFill/>
        </p:spPr>
        <p:txBody>
          <a:bodyPr wrap="none" rtlCol="0">
            <a:spAutoFit/>
          </a:bodyPr>
          <a:lstStyle/>
          <a:p>
            <a:r>
              <a:rPr lang="en-US" dirty="0" smtClean="0"/>
              <a:t>2007</a:t>
            </a:r>
            <a:endParaRPr lang="en-US" dirty="0"/>
          </a:p>
        </p:txBody>
      </p:sp>
      <p:sp>
        <p:nvSpPr>
          <p:cNvPr id="50" name="TextBox 49"/>
          <p:cNvSpPr txBox="1"/>
          <p:nvPr/>
        </p:nvSpPr>
        <p:spPr>
          <a:xfrm>
            <a:off x="1404878" y="5083748"/>
            <a:ext cx="652643" cy="369332"/>
          </a:xfrm>
          <a:prstGeom prst="rect">
            <a:avLst/>
          </a:prstGeom>
          <a:noFill/>
        </p:spPr>
        <p:txBody>
          <a:bodyPr wrap="none" rtlCol="0">
            <a:spAutoFit/>
          </a:bodyPr>
          <a:lstStyle/>
          <a:p>
            <a:r>
              <a:rPr lang="en-US" dirty="0" smtClean="0"/>
              <a:t>2002</a:t>
            </a:r>
            <a:endParaRPr lang="en-US" dirty="0"/>
          </a:p>
        </p:txBody>
      </p:sp>
      <p:sp>
        <p:nvSpPr>
          <p:cNvPr id="51" name="TextBox 50"/>
          <p:cNvSpPr txBox="1"/>
          <p:nvPr/>
        </p:nvSpPr>
        <p:spPr>
          <a:xfrm>
            <a:off x="1404878" y="4083835"/>
            <a:ext cx="652643" cy="369332"/>
          </a:xfrm>
          <a:prstGeom prst="rect">
            <a:avLst/>
          </a:prstGeom>
          <a:noFill/>
        </p:spPr>
        <p:txBody>
          <a:bodyPr wrap="none" rtlCol="0">
            <a:spAutoFit/>
          </a:bodyPr>
          <a:lstStyle/>
          <a:p>
            <a:r>
              <a:rPr lang="en-US" dirty="0" smtClean="0"/>
              <a:t>1997</a:t>
            </a:r>
            <a:endParaRPr lang="en-US" dirty="0"/>
          </a:p>
        </p:txBody>
      </p:sp>
      <p:sp>
        <p:nvSpPr>
          <p:cNvPr id="52" name="TextBox 51"/>
          <p:cNvSpPr txBox="1"/>
          <p:nvPr/>
        </p:nvSpPr>
        <p:spPr>
          <a:xfrm>
            <a:off x="1404878" y="3030799"/>
            <a:ext cx="652643" cy="369332"/>
          </a:xfrm>
          <a:prstGeom prst="rect">
            <a:avLst/>
          </a:prstGeom>
          <a:noFill/>
        </p:spPr>
        <p:txBody>
          <a:bodyPr wrap="none" rtlCol="0">
            <a:spAutoFit/>
          </a:bodyPr>
          <a:lstStyle/>
          <a:p>
            <a:r>
              <a:rPr lang="en-US" dirty="0" smtClean="0"/>
              <a:t>1992</a:t>
            </a:r>
            <a:endParaRPr lang="en-US" dirty="0"/>
          </a:p>
        </p:txBody>
      </p:sp>
      <p:sp>
        <p:nvSpPr>
          <p:cNvPr id="53" name="TextBox 52"/>
          <p:cNvSpPr txBox="1"/>
          <p:nvPr/>
        </p:nvSpPr>
        <p:spPr>
          <a:xfrm>
            <a:off x="1404878" y="1955722"/>
            <a:ext cx="652643" cy="369332"/>
          </a:xfrm>
          <a:prstGeom prst="rect">
            <a:avLst/>
          </a:prstGeom>
          <a:noFill/>
        </p:spPr>
        <p:txBody>
          <a:bodyPr wrap="none" rtlCol="0">
            <a:spAutoFit/>
          </a:bodyPr>
          <a:lstStyle/>
          <a:p>
            <a:r>
              <a:rPr lang="en-US" dirty="0" smtClean="0"/>
              <a:t>1987</a:t>
            </a:r>
            <a:endParaRPr lang="en-US" dirty="0"/>
          </a:p>
        </p:txBody>
      </p:sp>
      <p:sp>
        <p:nvSpPr>
          <p:cNvPr id="54" name="TextBox 53"/>
          <p:cNvSpPr txBox="1"/>
          <p:nvPr/>
        </p:nvSpPr>
        <p:spPr>
          <a:xfrm>
            <a:off x="1404878" y="914400"/>
            <a:ext cx="652643" cy="369332"/>
          </a:xfrm>
          <a:prstGeom prst="rect">
            <a:avLst/>
          </a:prstGeom>
          <a:noFill/>
        </p:spPr>
        <p:txBody>
          <a:bodyPr wrap="none" rtlCol="0">
            <a:spAutoFit/>
          </a:bodyPr>
          <a:lstStyle/>
          <a:p>
            <a:r>
              <a:rPr lang="en-US" dirty="0" smtClean="0"/>
              <a:t>1982</a:t>
            </a:r>
            <a:endParaRPr lang="en-US" dirty="0"/>
          </a:p>
        </p:txBody>
      </p:sp>
      <p:sp>
        <p:nvSpPr>
          <p:cNvPr id="55" name="TextBox 54"/>
          <p:cNvSpPr txBox="1"/>
          <p:nvPr/>
        </p:nvSpPr>
        <p:spPr>
          <a:xfrm>
            <a:off x="2504742" y="914400"/>
            <a:ext cx="652643" cy="369332"/>
          </a:xfrm>
          <a:prstGeom prst="rect">
            <a:avLst/>
          </a:prstGeom>
          <a:noFill/>
        </p:spPr>
        <p:txBody>
          <a:bodyPr wrap="none" rtlCol="0">
            <a:spAutoFit/>
          </a:bodyPr>
          <a:lstStyle/>
          <a:p>
            <a:r>
              <a:rPr lang="en-US" dirty="0" smtClean="0"/>
              <a:t>1983</a:t>
            </a:r>
            <a:endParaRPr lang="en-US" dirty="0"/>
          </a:p>
        </p:txBody>
      </p:sp>
      <p:sp>
        <p:nvSpPr>
          <p:cNvPr id="56" name="TextBox 55"/>
          <p:cNvSpPr txBox="1"/>
          <p:nvPr/>
        </p:nvSpPr>
        <p:spPr>
          <a:xfrm>
            <a:off x="2504742" y="1955722"/>
            <a:ext cx="652643" cy="369332"/>
          </a:xfrm>
          <a:prstGeom prst="rect">
            <a:avLst/>
          </a:prstGeom>
          <a:noFill/>
        </p:spPr>
        <p:txBody>
          <a:bodyPr wrap="none" rtlCol="0">
            <a:spAutoFit/>
          </a:bodyPr>
          <a:lstStyle/>
          <a:p>
            <a:r>
              <a:rPr lang="en-US" dirty="0" smtClean="0"/>
              <a:t>1988</a:t>
            </a:r>
            <a:endParaRPr lang="en-US" dirty="0"/>
          </a:p>
        </p:txBody>
      </p:sp>
      <p:sp>
        <p:nvSpPr>
          <p:cNvPr id="57" name="TextBox 56"/>
          <p:cNvSpPr txBox="1"/>
          <p:nvPr/>
        </p:nvSpPr>
        <p:spPr>
          <a:xfrm>
            <a:off x="2504742" y="3030799"/>
            <a:ext cx="652643" cy="369332"/>
          </a:xfrm>
          <a:prstGeom prst="rect">
            <a:avLst/>
          </a:prstGeom>
          <a:noFill/>
        </p:spPr>
        <p:txBody>
          <a:bodyPr wrap="none" rtlCol="0">
            <a:spAutoFit/>
          </a:bodyPr>
          <a:lstStyle/>
          <a:p>
            <a:r>
              <a:rPr lang="en-US" dirty="0" smtClean="0"/>
              <a:t>1993</a:t>
            </a:r>
            <a:endParaRPr lang="en-US" dirty="0"/>
          </a:p>
        </p:txBody>
      </p:sp>
      <p:sp>
        <p:nvSpPr>
          <p:cNvPr id="58" name="TextBox 57"/>
          <p:cNvSpPr txBox="1"/>
          <p:nvPr/>
        </p:nvSpPr>
        <p:spPr>
          <a:xfrm>
            <a:off x="2504742" y="4083835"/>
            <a:ext cx="652643" cy="369332"/>
          </a:xfrm>
          <a:prstGeom prst="rect">
            <a:avLst/>
          </a:prstGeom>
          <a:noFill/>
        </p:spPr>
        <p:txBody>
          <a:bodyPr wrap="none" rtlCol="0">
            <a:spAutoFit/>
          </a:bodyPr>
          <a:lstStyle/>
          <a:p>
            <a:r>
              <a:rPr lang="en-US" dirty="0" smtClean="0"/>
              <a:t>1998</a:t>
            </a:r>
            <a:endParaRPr lang="en-US" dirty="0"/>
          </a:p>
        </p:txBody>
      </p:sp>
      <p:sp>
        <p:nvSpPr>
          <p:cNvPr id="59" name="TextBox 58"/>
          <p:cNvSpPr txBox="1"/>
          <p:nvPr/>
        </p:nvSpPr>
        <p:spPr>
          <a:xfrm>
            <a:off x="2504742" y="5083748"/>
            <a:ext cx="652643" cy="369332"/>
          </a:xfrm>
          <a:prstGeom prst="rect">
            <a:avLst/>
          </a:prstGeom>
          <a:noFill/>
        </p:spPr>
        <p:txBody>
          <a:bodyPr wrap="none" rtlCol="0">
            <a:spAutoFit/>
          </a:bodyPr>
          <a:lstStyle/>
          <a:p>
            <a:r>
              <a:rPr lang="en-US" dirty="0" smtClean="0"/>
              <a:t>2003</a:t>
            </a:r>
            <a:endParaRPr lang="en-US" dirty="0"/>
          </a:p>
        </p:txBody>
      </p:sp>
      <p:sp>
        <p:nvSpPr>
          <p:cNvPr id="60" name="TextBox 59"/>
          <p:cNvSpPr txBox="1"/>
          <p:nvPr/>
        </p:nvSpPr>
        <p:spPr>
          <a:xfrm>
            <a:off x="2504742" y="6155181"/>
            <a:ext cx="652643" cy="369332"/>
          </a:xfrm>
          <a:prstGeom prst="rect">
            <a:avLst/>
          </a:prstGeom>
          <a:noFill/>
        </p:spPr>
        <p:txBody>
          <a:bodyPr wrap="none" rtlCol="0">
            <a:spAutoFit/>
          </a:bodyPr>
          <a:lstStyle/>
          <a:p>
            <a:r>
              <a:rPr lang="en-US" dirty="0" smtClean="0"/>
              <a:t>2008</a:t>
            </a:r>
            <a:endParaRPr lang="en-US" dirty="0"/>
          </a:p>
        </p:txBody>
      </p:sp>
      <p:sp>
        <p:nvSpPr>
          <p:cNvPr id="61" name="TextBox 60"/>
          <p:cNvSpPr txBox="1"/>
          <p:nvPr/>
        </p:nvSpPr>
        <p:spPr>
          <a:xfrm>
            <a:off x="3634606" y="6155181"/>
            <a:ext cx="652643" cy="369332"/>
          </a:xfrm>
          <a:prstGeom prst="rect">
            <a:avLst/>
          </a:prstGeom>
          <a:noFill/>
        </p:spPr>
        <p:txBody>
          <a:bodyPr wrap="none" rtlCol="0">
            <a:spAutoFit/>
          </a:bodyPr>
          <a:lstStyle/>
          <a:p>
            <a:r>
              <a:rPr lang="en-US" dirty="0" smtClean="0"/>
              <a:t>2009</a:t>
            </a:r>
            <a:endParaRPr lang="en-US" dirty="0"/>
          </a:p>
        </p:txBody>
      </p:sp>
      <p:sp>
        <p:nvSpPr>
          <p:cNvPr id="62" name="TextBox 61"/>
          <p:cNvSpPr txBox="1"/>
          <p:nvPr/>
        </p:nvSpPr>
        <p:spPr>
          <a:xfrm>
            <a:off x="3634606" y="5083748"/>
            <a:ext cx="652643" cy="369332"/>
          </a:xfrm>
          <a:prstGeom prst="rect">
            <a:avLst/>
          </a:prstGeom>
          <a:noFill/>
        </p:spPr>
        <p:txBody>
          <a:bodyPr wrap="none" rtlCol="0">
            <a:spAutoFit/>
          </a:bodyPr>
          <a:lstStyle/>
          <a:p>
            <a:r>
              <a:rPr lang="en-US" dirty="0" smtClean="0"/>
              <a:t>2004</a:t>
            </a:r>
            <a:endParaRPr lang="en-US" dirty="0"/>
          </a:p>
        </p:txBody>
      </p:sp>
      <p:sp>
        <p:nvSpPr>
          <p:cNvPr id="63" name="TextBox 62"/>
          <p:cNvSpPr txBox="1"/>
          <p:nvPr/>
        </p:nvSpPr>
        <p:spPr>
          <a:xfrm>
            <a:off x="3634606" y="4083835"/>
            <a:ext cx="652643" cy="369332"/>
          </a:xfrm>
          <a:prstGeom prst="rect">
            <a:avLst/>
          </a:prstGeom>
          <a:noFill/>
        </p:spPr>
        <p:txBody>
          <a:bodyPr wrap="none" rtlCol="0">
            <a:spAutoFit/>
          </a:bodyPr>
          <a:lstStyle/>
          <a:p>
            <a:r>
              <a:rPr lang="en-US" dirty="0" smtClean="0"/>
              <a:t>1999</a:t>
            </a:r>
            <a:endParaRPr lang="en-US" dirty="0"/>
          </a:p>
        </p:txBody>
      </p:sp>
      <p:sp>
        <p:nvSpPr>
          <p:cNvPr id="64" name="TextBox 63"/>
          <p:cNvSpPr txBox="1"/>
          <p:nvPr/>
        </p:nvSpPr>
        <p:spPr>
          <a:xfrm>
            <a:off x="3634606" y="3030799"/>
            <a:ext cx="652643" cy="369332"/>
          </a:xfrm>
          <a:prstGeom prst="rect">
            <a:avLst/>
          </a:prstGeom>
          <a:noFill/>
        </p:spPr>
        <p:txBody>
          <a:bodyPr wrap="none" rtlCol="0">
            <a:spAutoFit/>
          </a:bodyPr>
          <a:lstStyle/>
          <a:p>
            <a:r>
              <a:rPr lang="en-US" dirty="0" smtClean="0"/>
              <a:t>1994</a:t>
            </a:r>
            <a:endParaRPr lang="en-US" dirty="0"/>
          </a:p>
        </p:txBody>
      </p:sp>
      <p:sp>
        <p:nvSpPr>
          <p:cNvPr id="65" name="TextBox 64"/>
          <p:cNvSpPr txBox="1"/>
          <p:nvPr/>
        </p:nvSpPr>
        <p:spPr>
          <a:xfrm>
            <a:off x="3634606" y="1955722"/>
            <a:ext cx="652643" cy="369332"/>
          </a:xfrm>
          <a:prstGeom prst="rect">
            <a:avLst/>
          </a:prstGeom>
          <a:noFill/>
        </p:spPr>
        <p:txBody>
          <a:bodyPr wrap="none" rtlCol="0">
            <a:spAutoFit/>
          </a:bodyPr>
          <a:lstStyle/>
          <a:p>
            <a:r>
              <a:rPr lang="en-US" dirty="0" smtClean="0"/>
              <a:t>1989</a:t>
            </a:r>
            <a:endParaRPr lang="en-US" dirty="0"/>
          </a:p>
        </p:txBody>
      </p:sp>
      <p:sp>
        <p:nvSpPr>
          <p:cNvPr id="66" name="TextBox 65"/>
          <p:cNvSpPr txBox="1"/>
          <p:nvPr/>
        </p:nvSpPr>
        <p:spPr>
          <a:xfrm>
            <a:off x="3634606" y="914400"/>
            <a:ext cx="652643" cy="369332"/>
          </a:xfrm>
          <a:prstGeom prst="rect">
            <a:avLst/>
          </a:prstGeom>
          <a:noFill/>
        </p:spPr>
        <p:txBody>
          <a:bodyPr wrap="none" rtlCol="0">
            <a:spAutoFit/>
          </a:bodyPr>
          <a:lstStyle/>
          <a:p>
            <a:r>
              <a:rPr lang="en-US" dirty="0" smtClean="0"/>
              <a:t>1984</a:t>
            </a:r>
            <a:endParaRPr lang="en-US" dirty="0"/>
          </a:p>
        </p:txBody>
      </p:sp>
      <p:sp>
        <p:nvSpPr>
          <p:cNvPr id="67" name="TextBox 66"/>
          <p:cNvSpPr txBox="1"/>
          <p:nvPr/>
        </p:nvSpPr>
        <p:spPr>
          <a:xfrm>
            <a:off x="4774470" y="914400"/>
            <a:ext cx="652643" cy="369332"/>
          </a:xfrm>
          <a:prstGeom prst="rect">
            <a:avLst/>
          </a:prstGeom>
          <a:noFill/>
        </p:spPr>
        <p:txBody>
          <a:bodyPr wrap="none" rtlCol="0">
            <a:spAutoFit/>
          </a:bodyPr>
          <a:lstStyle/>
          <a:p>
            <a:r>
              <a:rPr lang="en-US" dirty="0" smtClean="0"/>
              <a:t>1985</a:t>
            </a:r>
            <a:endParaRPr lang="en-US" dirty="0"/>
          </a:p>
        </p:txBody>
      </p:sp>
      <p:sp>
        <p:nvSpPr>
          <p:cNvPr id="68" name="TextBox 67"/>
          <p:cNvSpPr txBox="1"/>
          <p:nvPr/>
        </p:nvSpPr>
        <p:spPr>
          <a:xfrm>
            <a:off x="4774470" y="1955722"/>
            <a:ext cx="652643" cy="369332"/>
          </a:xfrm>
          <a:prstGeom prst="rect">
            <a:avLst/>
          </a:prstGeom>
          <a:noFill/>
        </p:spPr>
        <p:txBody>
          <a:bodyPr wrap="none" rtlCol="0">
            <a:spAutoFit/>
          </a:bodyPr>
          <a:lstStyle/>
          <a:p>
            <a:r>
              <a:rPr lang="en-US" dirty="0" smtClean="0"/>
              <a:t>1990</a:t>
            </a:r>
            <a:endParaRPr lang="en-US" dirty="0"/>
          </a:p>
        </p:txBody>
      </p:sp>
      <p:sp>
        <p:nvSpPr>
          <p:cNvPr id="69" name="TextBox 68"/>
          <p:cNvSpPr txBox="1"/>
          <p:nvPr/>
        </p:nvSpPr>
        <p:spPr>
          <a:xfrm>
            <a:off x="4774470" y="3030799"/>
            <a:ext cx="652643" cy="369332"/>
          </a:xfrm>
          <a:prstGeom prst="rect">
            <a:avLst/>
          </a:prstGeom>
          <a:noFill/>
        </p:spPr>
        <p:txBody>
          <a:bodyPr wrap="none" rtlCol="0">
            <a:spAutoFit/>
          </a:bodyPr>
          <a:lstStyle/>
          <a:p>
            <a:r>
              <a:rPr lang="en-US" dirty="0" smtClean="0"/>
              <a:t>1995</a:t>
            </a:r>
            <a:endParaRPr lang="en-US" dirty="0"/>
          </a:p>
        </p:txBody>
      </p:sp>
      <p:sp>
        <p:nvSpPr>
          <p:cNvPr id="70" name="TextBox 69"/>
          <p:cNvSpPr txBox="1"/>
          <p:nvPr/>
        </p:nvSpPr>
        <p:spPr>
          <a:xfrm>
            <a:off x="4774470" y="4083835"/>
            <a:ext cx="652643" cy="369332"/>
          </a:xfrm>
          <a:prstGeom prst="rect">
            <a:avLst/>
          </a:prstGeom>
          <a:noFill/>
        </p:spPr>
        <p:txBody>
          <a:bodyPr wrap="none" rtlCol="0">
            <a:spAutoFit/>
          </a:bodyPr>
          <a:lstStyle/>
          <a:p>
            <a:r>
              <a:rPr lang="en-US" dirty="0" smtClean="0"/>
              <a:t>2000</a:t>
            </a:r>
            <a:endParaRPr lang="en-US" dirty="0"/>
          </a:p>
        </p:txBody>
      </p:sp>
      <p:sp>
        <p:nvSpPr>
          <p:cNvPr id="71" name="TextBox 70"/>
          <p:cNvSpPr txBox="1"/>
          <p:nvPr/>
        </p:nvSpPr>
        <p:spPr>
          <a:xfrm>
            <a:off x="4774470" y="5083748"/>
            <a:ext cx="652643" cy="369332"/>
          </a:xfrm>
          <a:prstGeom prst="rect">
            <a:avLst/>
          </a:prstGeom>
          <a:noFill/>
        </p:spPr>
        <p:txBody>
          <a:bodyPr wrap="none" rtlCol="0">
            <a:spAutoFit/>
          </a:bodyPr>
          <a:lstStyle/>
          <a:p>
            <a:r>
              <a:rPr lang="en-US" dirty="0" smtClean="0"/>
              <a:t>2005</a:t>
            </a:r>
            <a:endParaRPr lang="en-US" dirty="0"/>
          </a:p>
        </p:txBody>
      </p:sp>
      <p:sp>
        <p:nvSpPr>
          <p:cNvPr id="72" name="TextBox 71"/>
          <p:cNvSpPr txBox="1"/>
          <p:nvPr/>
        </p:nvSpPr>
        <p:spPr>
          <a:xfrm>
            <a:off x="4774470" y="6155181"/>
            <a:ext cx="652643" cy="369332"/>
          </a:xfrm>
          <a:prstGeom prst="rect">
            <a:avLst/>
          </a:prstGeom>
          <a:noFill/>
        </p:spPr>
        <p:txBody>
          <a:bodyPr wrap="none" rtlCol="0">
            <a:spAutoFit/>
          </a:bodyPr>
          <a:lstStyle/>
          <a:p>
            <a:r>
              <a:rPr lang="en-US" dirty="0" smtClean="0"/>
              <a:t>2010</a:t>
            </a:r>
            <a:endParaRPr lang="en-US" dirty="0"/>
          </a:p>
        </p:txBody>
      </p:sp>
      <p:sp>
        <p:nvSpPr>
          <p:cNvPr id="73" name="TextBox 72"/>
          <p:cNvSpPr txBox="1"/>
          <p:nvPr/>
        </p:nvSpPr>
        <p:spPr>
          <a:xfrm>
            <a:off x="5800166" y="35349"/>
            <a:ext cx="1178891" cy="369332"/>
          </a:xfrm>
          <a:prstGeom prst="rect">
            <a:avLst/>
          </a:prstGeom>
          <a:noFill/>
        </p:spPr>
        <p:txBody>
          <a:bodyPr wrap="none" rtlCol="0">
            <a:spAutoFit/>
          </a:bodyPr>
          <a:lstStyle/>
          <a:p>
            <a:r>
              <a:rPr lang="en-US" dirty="0" smtClean="0"/>
              <a:t>Forecaster</a:t>
            </a:r>
            <a:endParaRPr lang="en-US" dirty="0"/>
          </a:p>
        </p:txBody>
      </p:sp>
      <p:sp>
        <p:nvSpPr>
          <p:cNvPr id="74" name="TextBox 73"/>
          <p:cNvSpPr txBox="1"/>
          <p:nvPr/>
        </p:nvSpPr>
        <p:spPr>
          <a:xfrm>
            <a:off x="5903528" y="3031146"/>
            <a:ext cx="2036172" cy="646331"/>
          </a:xfrm>
          <a:prstGeom prst="rect">
            <a:avLst/>
          </a:prstGeom>
          <a:noFill/>
        </p:spPr>
        <p:txBody>
          <a:bodyPr wrap="none" rtlCol="0">
            <a:spAutoFit/>
          </a:bodyPr>
          <a:lstStyle/>
          <a:p>
            <a:r>
              <a:rPr lang="en-US" dirty="0" smtClean="0"/>
              <a:t>Resource Manager/</a:t>
            </a:r>
          </a:p>
          <a:p>
            <a:r>
              <a:rPr lang="en-US" dirty="0" smtClean="0"/>
              <a:t>Stakeholder (You!)</a:t>
            </a:r>
            <a:endParaRPr lang="en-US" dirty="0"/>
          </a:p>
        </p:txBody>
      </p:sp>
      <p:pic>
        <p:nvPicPr>
          <p:cNvPr id="75" name="Picture 74"/>
          <p:cNvPicPr>
            <a:picLocks noChangeAspect="1"/>
          </p:cNvPicPr>
          <p:nvPr/>
        </p:nvPicPr>
        <p:blipFill>
          <a:blip r:embed="rId4"/>
          <a:stretch>
            <a:fillRect/>
          </a:stretch>
        </p:blipFill>
        <p:spPr>
          <a:xfrm>
            <a:off x="7128448" y="5750934"/>
            <a:ext cx="1984486" cy="895995"/>
          </a:xfrm>
          <a:prstGeom prst="rect">
            <a:avLst/>
          </a:prstGeom>
        </p:spPr>
      </p:pic>
      <p:grpSp>
        <p:nvGrpSpPr>
          <p:cNvPr id="80" name="Group 79"/>
          <p:cNvGrpSpPr/>
          <p:nvPr/>
        </p:nvGrpSpPr>
        <p:grpSpPr>
          <a:xfrm>
            <a:off x="5775493" y="4011178"/>
            <a:ext cx="1207464" cy="1207464"/>
            <a:chOff x="6219502" y="5339733"/>
            <a:chExt cx="1207464" cy="1207464"/>
          </a:xfrm>
        </p:grpSpPr>
        <p:pic>
          <p:nvPicPr>
            <p:cNvPr id="78" name="Picture 77"/>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9" name="TextBox 78"/>
            <p:cNvSpPr txBox="1"/>
            <p:nvPr/>
          </p:nvSpPr>
          <p:spPr>
            <a:xfrm>
              <a:off x="6280846" y="5582298"/>
              <a:ext cx="1084777" cy="646331"/>
            </a:xfrm>
            <a:prstGeom prst="rect">
              <a:avLst/>
            </a:prstGeom>
            <a:noFill/>
          </p:spPr>
          <p:txBody>
            <a:bodyPr wrap="none" rtlCol="0">
              <a:spAutoFit/>
            </a:bodyPr>
            <a:lstStyle/>
            <a:p>
              <a:pPr algn="ctr"/>
              <a:r>
                <a:rPr lang="en-US" dirty="0" smtClean="0"/>
                <a:t>Future</a:t>
              </a:r>
            </a:p>
            <a:p>
              <a:pPr algn="ctr"/>
              <a:r>
                <a:rPr lang="en-US" dirty="0" smtClean="0"/>
                <a:t>Observed</a:t>
              </a:r>
              <a:endParaRPr lang="en-US" dirty="0"/>
            </a:p>
          </p:txBody>
        </p:sp>
      </p:grpSp>
      <p:sp>
        <p:nvSpPr>
          <p:cNvPr id="83" name="TextBox 82"/>
          <p:cNvSpPr txBox="1"/>
          <p:nvPr/>
        </p:nvSpPr>
        <p:spPr>
          <a:xfrm>
            <a:off x="827505" y="75353"/>
            <a:ext cx="3856570" cy="369332"/>
          </a:xfrm>
          <a:prstGeom prst="rect">
            <a:avLst/>
          </a:prstGeom>
          <a:noFill/>
        </p:spPr>
        <p:txBody>
          <a:bodyPr wrap="none" rtlCol="0">
            <a:spAutoFit/>
          </a:bodyPr>
          <a:lstStyle/>
          <a:p>
            <a:r>
              <a:rPr lang="en-US" dirty="0" smtClean="0"/>
              <a:t>April through July Forecast Information</a:t>
            </a:r>
            <a:endParaRPr lang="en-US" dirty="0"/>
          </a:p>
        </p:txBody>
      </p:sp>
      <p:pic>
        <p:nvPicPr>
          <p:cNvPr id="84" name="Picture 83" descr="P905005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6277" y="265960"/>
            <a:ext cx="1526657" cy="2035543"/>
          </a:xfrm>
          <a:prstGeom prst="rect">
            <a:avLst/>
          </a:prstGeom>
        </p:spPr>
      </p:pic>
      <p:sp>
        <p:nvSpPr>
          <p:cNvPr id="85" name="TextBox 84"/>
          <p:cNvSpPr txBox="1"/>
          <p:nvPr/>
        </p:nvSpPr>
        <p:spPr>
          <a:xfrm>
            <a:off x="5814057" y="350727"/>
            <a:ext cx="1666148" cy="1754327"/>
          </a:xfrm>
          <a:prstGeom prst="rect">
            <a:avLst/>
          </a:prstGeom>
          <a:noFill/>
        </p:spPr>
        <p:txBody>
          <a:bodyPr wrap="square" rtlCol="0">
            <a:spAutoFit/>
          </a:bodyPr>
          <a:lstStyle/>
          <a:p>
            <a:r>
              <a:rPr lang="en-US" i="1" dirty="0" smtClean="0"/>
              <a:t>I’ll use the information I know to make a forecast that I think you’ll find useful.</a:t>
            </a:r>
            <a:endParaRPr lang="en-US" i="1" dirty="0"/>
          </a:p>
        </p:txBody>
      </p:sp>
      <p:sp>
        <p:nvSpPr>
          <p:cNvPr id="86" name="TextBox 85"/>
          <p:cNvSpPr txBox="1"/>
          <p:nvPr/>
        </p:nvSpPr>
        <p:spPr>
          <a:xfrm>
            <a:off x="6997701" y="3963769"/>
            <a:ext cx="2056682" cy="1754327"/>
          </a:xfrm>
          <a:prstGeom prst="rect">
            <a:avLst/>
          </a:prstGeom>
          <a:noFill/>
        </p:spPr>
        <p:txBody>
          <a:bodyPr wrap="square" rtlCol="0">
            <a:spAutoFit/>
          </a:bodyPr>
          <a:lstStyle/>
          <a:p>
            <a:r>
              <a:rPr lang="en-US" i="1" dirty="0" smtClean="0"/>
              <a:t>I’ll use the tools that I know, combined with your forecast, to make informed policy decisions.</a:t>
            </a:r>
            <a:endParaRPr lang="en-US" i="1" dirty="0"/>
          </a:p>
        </p:txBody>
      </p:sp>
      <p:cxnSp>
        <p:nvCxnSpPr>
          <p:cNvPr id="82" name="Straight Connector 81"/>
          <p:cNvCxnSpPr/>
          <p:nvPr/>
        </p:nvCxnSpPr>
        <p:spPr>
          <a:xfrm flipV="1">
            <a:off x="5740164" y="2909236"/>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50204" y="2526417"/>
            <a:ext cx="2478789" cy="369332"/>
          </a:xfrm>
          <a:prstGeom prst="rect">
            <a:avLst/>
          </a:prstGeom>
          <a:noFill/>
        </p:spPr>
        <p:txBody>
          <a:bodyPr wrap="none" rtlCol="0">
            <a:spAutoFit/>
          </a:bodyPr>
          <a:lstStyle/>
          <a:p>
            <a:r>
              <a:rPr lang="en-US" dirty="0" smtClean="0"/>
              <a:t>Most Probable Forecast: </a:t>
            </a:r>
            <a:endParaRPr lang="en-US" dirty="0"/>
          </a:p>
        </p:txBody>
      </p:sp>
    </p:spTree>
    <p:extLst>
      <p:ext uri="{BB962C8B-B14F-4D97-AF65-F5344CB8AC3E}">
        <p14:creationId xmlns:p14="http://schemas.microsoft.com/office/powerpoint/2010/main" val="404765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trike="sngStrike" dirty="0" smtClean="0"/>
              <a:t>Round 1</a:t>
            </a:r>
            <a:br>
              <a:rPr lang="en-US" strike="sngStrike" dirty="0" smtClean="0"/>
            </a:br>
            <a:r>
              <a:rPr lang="en-US" dirty="0" smtClean="0"/>
              <a:t>January</a:t>
            </a:r>
            <a:endParaRPr lang="en-US" strike="sngStrike" dirty="0"/>
          </a:p>
        </p:txBody>
      </p:sp>
      <p:sp>
        <p:nvSpPr>
          <p:cNvPr id="2" name="Content Placeholder 1"/>
          <p:cNvSpPr>
            <a:spLocks noGrp="1"/>
          </p:cNvSpPr>
          <p:nvPr>
            <p:ph idx="1"/>
          </p:nvPr>
        </p:nvSpPr>
        <p:spPr/>
        <p:txBody>
          <a:bodyPr>
            <a:normAutofit fontScale="92500" lnSpcReduction="10000"/>
          </a:bodyPr>
          <a:lstStyle/>
          <a:p>
            <a:r>
              <a:rPr lang="en-US" dirty="0"/>
              <a:t>There is some </a:t>
            </a:r>
            <a:r>
              <a:rPr lang="en-US" dirty="0" smtClean="0"/>
              <a:t>information (like model soil states, early SWE) </a:t>
            </a:r>
            <a:r>
              <a:rPr lang="en-US" dirty="0"/>
              <a:t>to begin making an educated assessment of </a:t>
            </a:r>
            <a:r>
              <a:rPr lang="en-US" dirty="0" smtClean="0"/>
              <a:t>how much runoff we’ll see</a:t>
            </a:r>
            <a:endParaRPr lang="en-US" dirty="0"/>
          </a:p>
          <a:p>
            <a:r>
              <a:rPr lang="en-US" dirty="0"/>
              <a:t>A range of possibilities </a:t>
            </a:r>
            <a:r>
              <a:rPr lang="en-US" dirty="0" smtClean="0"/>
              <a:t>is </a:t>
            </a:r>
            <a:r>
              <a:rPr lang="en-US" dirty="0" err="1" smtClean="0"/>
              <a:t>kinda</a:t>
            </a:r>
            <a:r>
              <a:rPr lang="en-US" dirty="0" smtClean="0"/>
              <a:t> </a:t>
            </a:r>
            <a:r>
              <a:rPr lang="en-US" dirty="0"/>
              <a:t>known </a:t>
            </a:r>
            <a:r>
              <a:rPr lang="en-US" dirty="0" smtClean="0"/>
              <a:t>(based on </a:t>
            </a:r>
            <a:r>
              <a:rPr lang="en-US" smtClean="0"/>
              <a:t>historical climatology)</a:t>
            </a:r>
            <a:endParaRPr lang="en-US" dirty="0"/>
          </a:p>
          <a:p>
            <a:r>
              <a:rPr lang="en-US" dirty="0"/>
              <a:t>Lots of </a:t>
            </a:r>
            <a:r>
              <a:rPr lang="en-US" dirty="0" smtClean="0"/>
              <a:t>uncertainty (weather!) </a:t>
            </a:r>
            <a:r>
              <a:rPr lang="en-US" dirty="0"/>
              <a:t>in the final outcome</a:t>
            </a:r>
          </a:p>
          <a:p>
            <a:r>
              <a:rPr lang="en-US" dirty="0"/>
              <a:t>As the </a:t>
            </a:r>
            <a:r>
              <a:rPr lang="en-US" dirty="0" smtClean="0"/>
              <a:t>months go by, </a:t>
            </a:r>
            <a:r>
              <a:rPr lang="en-US" dirty="0"/>
              <a:t>we have more </a:t>
            </a:r>
            <a:r>
              <a:rPr lang="en-US" dirty="0" smtClean="0"/>
              <a:t>information (SWE primarily, observed weather) </a:t>
            </a:r>
            <a:r>
              <a:rPr lang="en-US" dirty="0"/>
              <a:t>on </a:t>
            </a:r>
            <a:r>
              <a:rPr lang="en-US" dirty="0" smtClean="0"/>
              <a:t>how much runoff we’ll see</a:t>
            </a:r>
            <a:endParaRPr lang="en-US" dirty="0"/>
          </a:p>
          <a:p>
            <a:endParaRPr lang="en-US" dirty="0"/>
          </a:p>
        </p:txBody>
      </p:sp>
    </p:spTree>
    <p:extLst>
      <p:ext uri="{BB962C8B-B14F-4D97-AF65-F5344CB8AC3E}">
        <p14:creationId xmlns:p14="http://schemas.microsoft.com/office/powerpoint/2010/main" val="209924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806847"/>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6337948"/>
            <a:chOff x="130003" y="0"/>
            <a:chExt cx="1207464" cy="6337948"/>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pic>
          <p:nvPicPr>
            <p:cNvPr id="13" name="Picture 12"/>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15" name="Group 14"/>
          <p:cNvGrpSpPr/>
          <p:nvPr/>
        </p:nvGrpSpPr>
        <p:grpSpPr>
          <a:xfrm>
            <a:off x="1127467" y="521309"/>
            <a:ext cx="1207464" cy="6337948"/>
            <a:chOff x="130003" y="0"/>
            <a:chExt cx="1207464" cy="6337948"/>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pic>
          <p:nvPicPr>
            <p:cNvPr id="21" name="Picture 20"/>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2" name="Group 21"/>
          <p:cNvGrpSpPr/>
          <p:nvPr/>
        </p:nvGrpSpPr>
        <p:grpSpPr>
          <a:xfrm>
            <a:off x="2227331" y="520052"/>
            <a:ext cx="1207464" cy="6337948"/>
            <a:chOff x="130003" y="0"/>
            <a:chExt cx="1207464" cy="6337948"/>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pic>
          <p:nvPicPr>
            <p:cNvPr id="28" name="Picture 27"/>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9" name="Group 28"/>
          <p:cNvGrpSpPr/>
          <p:nvPr/>
        </p:nvGrpSpPr>
        <p:grpSpPr>
          <a:xfrm>
            <a:off x="3357195" y="520052"/>
            <a:ext cx="1207464" cy="6337948"/>
            <a:chOff x="130003" y="0"/>
            <a:chExt cx="1207464" cy="6337948"/>
          </a:xfrm>
        </p:grpSpPr>
        <p:pic>
          <p:nvPicPr>
            <p:cNvPr id="30" name="Picture 29"/>
            <p:cNvPicPr>
              <a:picLocks noChangeAspect="1"/>
            </p:cNvPicPr>
            <p:nvPr/>
          </p:nvPicPr>
          <p:blipFill>
            <a:blip r:embed="rId3"/>
            <a:stretch>
              <a:fillRect/>
            </a:stretch>
          </p:blipFill>
          <p:spPr>
            <a:xfrm>
              <a:off x="130003" y="0"/>
              <a:ext cx="1207464" cy="1207464"/>
            </a:xfrm>
            <a:prstGeom prst="rect">
              <a:avLst/>
            </a:prstGeom>
          </p:spPr>
        </p:pic>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pic>
          <p:nvPicPr>
            <p:cNvPr id="35" name="Picture 34"/>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36" name="Group 35"/>
          <p:cNvGrpSpPr/>
          <p:nvPr/>
        </p:nvGrpSpPr>
        <p:grpSpPr>
          <a:xfrm>
            <a:off x="4497059" y="520052"/>
            <a:ext cx="1207464" cy="6337948"/>
            <a:chOff x="130003" y="0"/>
            <a:chExt cx="1207464" cy="6337948"/>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pic>
          <p:nvPicPr>
            <p:cNvPr id="42" name="Picture 41"/>
            <p:cNvPicPr>
              <a:picLocks noChangeAspect="1"/>
            </p:cNvPicPr>
            <p:nvPr/>
          </p:nvPicPr>
          <p:blipFill rotWithShape="1">
            <a:blip r:embed="rId3"/>
            <a:srcRect b="8211"/>
            <a:stretch/>
          </p:blipFill>
          <p:spPr>
            <a:xfrm>
              <a:off x="130003" y="5229625"/>
              <a:ext cx="1207464" cy="1108323"/>
            </a:xfrm>
            <a:prstGeom prst="rect">
              <a:avLst/>
            </a:prstGeom>
          </p:spPr>
        </p:pic>
      </p:grpSp>
      <p:sp>
        <p:nvSpPr>
          <p:cNvPr id="43" name="TextBox 42"/>
          <p:cNvSpPr txBox="1"/>
          <p:nvPr/>
        </p:nvSpPr>
        <p:spPr>
          <a:xfrm>
            <a:off x="277414" y="914400"/>
            <a:ext cx="652643" cy="369332"/>
          </a:xfrm>
          <a:prstGeom prst="rect">
            <a:avLst/>
          </a:prstGeom>
          <a:noFill/>
        </p:spPr>
        <p:txBody>
          <a:bodyPr wrap="none" rtlCol="0">
            <a:spAutoFit/>
          </a:bodyPr>
          <a:lstStyle/>
          <a:p>
            <a:r>
              <a:rPr lang="en-US" dirty="0" smtClean="0"/>
              <a:t>1981</a:t>
            </a:r>
            <a:endParaRPr lang="en-US" dirty="0"/>
          </a:p>
        </p:txBody>
      </p:sp>
      <p:sp>
        <p:nvSpPr>
          <p:cNvPr id="44" name="TextBox 43"/>
          <p:cNvSpPr txBox="1"/>
          <p:nvPr/>
        </p:nvSpPr>
        <p:spPr>
          <a:xfrm>
            <a:off x="277414" y="1955722"/>
            <a:ext cx="652643" cy="369332"/>
          </a:xfrm>
          <a:prstGeom prst="rect">
            <a:avLst/>
          </a:prstGeom>
          <a:noFill/>
        </p:spPr>
        <p:txBody>
          <a:bodyPr wrap="none" rtlCol="0">
            <a:spAutoFit/>
          </a:bodyPr>
          <a:lstStyle/>
          <a:p>
            <a:r>
              <a:rPr lang="en-US" dirty="0" smtClean="0"/>
              <a:t>1986</a:t>
            </a:r>
            <a:endParaRPr lang="en-US" dirty="0"/>
          </a:p>
        </p:txBody>
      </p:sp>
      <p:sp>
        <p:nvSpPr>
          <p:cNvPr id="45" name="TextBox 44"/>
          <p:cNvSpPr txBox="1"/>
          <p:nvPr/>
        </p:nvSpPr>
        <p:spPr>
          <a:xfrm>
            <a:off x="277414" y="3030799"/>
            <a:ext cx="652643" cy="369332"/>
          </a:xfrm>
          <a:prstGeom prst="rect">
            <a:avLst/>
          </a:prstGeom>
          <a:noFill/>
        </p:spPr>
        <p:txBody>
          <a:bodyPr wrap="none" rtlCol="0">
            <a:spAutoFit/>
          </a:bodyPr>
          <a:lstStyle/>
          <a:p>
            <a:r>
              <a:rPr lang="en-US" dirty="0" smtClean="0"/>
              <a:t>1991</a:t>
            </a:r>
            <a:endParaRPr lang="en-US" dirty="0"/>
          </a:p>
        </p:txBody>
      </p:sp>
      <p:sp>
        <p:nvSpPr>
          <p:cNvPr id="46" name="TextBox 45"/>
          <p:cNvSpPr txBox="1"/>
          <p:nvPr/>
        </p:nvSpPr>
        <p:spPr>
          <a:xfrm>
            <a:off x="277414" y="4083835"/>
            <a:ext cx="652643" cy="369332"/>
          </a:xfrm>
          <a:prstGeom prst="rect">
            <a:avLst/>
          </a:prstGeom>
          <a:noFill/>
        </p:spPr>
        <p:txBody>
          <a:bodyPr wrap="none" rtlCol="0">
            <a:spAutoFit/>
          </a:bodyPr>
          <a:lstStyle/>
          <a:p>
            <a:r>
              <a:rPr lang="en-US" dirty="0" smtClean="0"/>
              <a:t>1996</a:t>
            </a:r>
            <a:endParaRPr lang="en-US" dirty="0"/>
          </a:p>
        </p:txBody>
      </p:sp>
      <p:sp>
        <p:nvSpPr>
          <p:cNvPr id="47" name="TextBox 46"/>
          <p:cNvSpPr txBox="1"/>
          <p:nvPr/>
        </p:nvSpPr>
        <p:spPr>
          <a:xfrm>
            <a:off x="277414" y="5083748"/>
            <a:ext cx="652643" cy="369332"/>
          </a:xfrm>
          <a:prstGeom prst="rect">
            <a:avLst/>
          </a:prstGeom>
          <a:noFill/>
        </p:spPr>
        <p:txBody>
          <a:bodyPr wrap="none" rtlCol="0">
            <a:spAutoFit/>
          </a:bodyPr>
          <a:lstStyle/>
          <a:p>
            <a:r>
              <a:rPr lang="en-US" dirty="0" smtClean="0"/>
              <a:t>2001</a:t>
            </a:r>
            <a:endParaRPr lang="en-US" dirty="0"/>
          </a:p>
        </p:txBody>
      </p:sp>
      <p:sp>
        <p:nvSpPr>
          <p:cNvPr id="48" name="TextBox 47"/>
          <p:cNvSpPr txBox="1"/>
          <p:nvPr/>
        </p:nvSpPr>
        <p:spPr>
          <a:xfrm>
            <a:off x="277414" y="6155181"/>
            <a:ext cx="652643" cy="369332"/>
          </a:xfrm>
          <a:prstGeom prst="rect">
            <a:avLst/>
          </a:prstGeom>
          <a:noFill/>
        </p:spPr>
        <p:txBody>
          <a:bodyPr wrap="none" rtlCol="0">
            <a:spAutoFit/>
          </a:bodyPr>
          <a:lstStyle/>
          <a:p>
            <a:r>
              <a:rPr lang="en-US" dirty="0" smtClean="0"/>
              <a:t>2006</a:t>
            </a:r>
            <a:endParaRPr lang="en-US" dirty="0"/>
          </a:p>
        </p:txBody>
      </p:sp>
      <p:sp>
        <p:nvSpPr>
          <p:cNvPr id="49" name="TextBox 48"/>
          <p:cNvSpPr txBox="1"/>
          <p:nvPr/>
        </p:nvSpPr>
        <p:spPr>
          <a:xfrm>
            <a:off x="1404878" y="6155181"/>
            <a:ext cx="652643" cy="369332"/>
          </a:xfrm>
          <a:prstGeom prst="rect">
            <a:avLst/>
          </a:prstGeom>
          <a:noFill/>
        </p:spPr>
        <p:txBody>
          <a:bodyPr wrap="none" rtlCol="0">
            <a:spAutoFit/>
          </a:bodyPr>
          <a:lstStyle/>
          <a:p>
            <a:r>
              <a:rPr lang="en-US" dirty="0" smtClean="0"/>
              <a:t>2007</a:t>
            </a:r>
            <a:endParaRPr lang="en-US" dirty="0"/>
          </a:p>
        </p:txBody>
      </p:sp>
      <p:sp>
        <p:nvSpPr>
          <p:cNvPr id="50" name="TextBox 49"/>
          <p:cNvSpPr txBox="1"/>
          <p:nvPr/>
        </p:nvSpPr>
        <p:spPr>
          <a:xfrm>
            <a:off x="1404878" y="5083748"/>
            <a:ext cx="652643" cy="369332"/>
          </a:xfrm>
          <a:prstGeom prst="rect">
            <a:avLst/>
          </a:prstGeom>
          <a:noFill/>
        </p:spPr>
        <p:txBody>
          <a:bodyPr wrap="none" rtlCol="0">
            <a:spAutoFit/>
          </a:bodyPr>
          <a:lstStyle/>
          <a:p>
            <a:r>
              <a:rPr lang="en-US" dirty="0" smtClean="0"/>
              <a:t>2002</a:t>
            </a:r>
            <a:endParaRPr lang="en-US" dirty="0"/>
          </a:p>
        </p:txBody>
      </p:sp>
      <p:sp>
        <p:nvSpPr>
          <p:cNvPr id="51" name="TextBox 50"/>
          <p:cNvSpPr txBox="1"/>
          <p:nvPr/>
        </p:nvSpPr>
        <p:spPr>
          <a:xfrm>
            <a:off x="1404878" y="4083835"/>
            <a:ext cx="652643" cy="369332"/>
          </a:xfrm>
          <a:prstGeom prst="rect">
            <a:avLst/>
          </a:prstGeom>
          <a:noFill/>
        </p:spPr>
        <p:txBody>
          <a:bodyPr wrap="none" rtlCol="0">
            <a:spAutoFit/>
          </a:bodyPr>
          <a:lstStyle/>
          <a:p>
            <a:r>
              <a:rPr lang="en-US" dirty="0" smtClean="0"/>
              <a:t>1997</a:t>
            </a:r>
            <a:endParaRPr lang="en-US" dirty="0"/>
          </a:p>
        </p:txBody>
      </p:sp>
      <p:sp>
        <p:nvSpPr>
          <p:cNvPr id="52" name="TextBox 51"/>
          <p:cNvSpPr txBox="1"/>
          <p:nvPr/>
        </p:nvSpPr>
        <p:spPr>
          <a:xfrm>
            <a:off x="1404878" y="3030799"/>
            <a:ext cx="652643" cy="369332"/>
          </a:xfrm>
          <a:prstGeom prst="rect">
            <a:avLst/>
          </a:prstGeom>
          <a:noFill/>
        </p:spPr>
        <p:txBody>
          <a:bodyPr wrap="none" rtlCol="0">
            <a:spAutoFit/>
          </a:bodyPr>
          <a:lstStyle/>
          <a:p>
            <a:r>
              <a:rPr lang="en-US" dirty="0" smtClean="0"/>
              <a:t>1992</a:t>
            </a:r>
            <a:endParaRPr lang="en-US" dirty="0"/>
          </a:p>
        </p:txBody>
      </p:sp>
      <p:sp>
        <p:nvSpPr>
          <p:cNvPr id="53" name="TextBox 52"/>
          <p:cNvSpPr txBox="1"/>
          <p:nvPr/>
        </p:nvSpPr>
        <p:spPr>
          <a:xfrm>
            <a:off x="1404878" y="1955722"/>
            <a:ext cx="652643" cy="369332"/>
          </a:xfrm>
          <a:prstGeom prst="rect">
            <a:avLst/>
          </a:prstGeom>
          <a:noFill/>
        </p:spPr>
        <p:txBody>
          <a:bodyPr wrap="none" rtlCol="0">
            <a:spAutoFit/>
          </a:bodyPr>
          <a:lstStyle/>
          <a:p>
            <a:r>
              <a:rPr lang="en-US" dirty="0" smtClean="0"/>
              <a:t>1987</a:t>
            </a:r>
            <a:endParaRPr lang="en-US" dirty="0"/>
          </a:p>
        </p:txBody>
      </p:sp>
      <p:sp>
        <p:nvSpPr>
          <p:cNvPr id="54" name="TextBox 53"/>
          <p:cNvSpPr txBox="1"/>
          <p:nvPr/>
        </p:nvSpPr>
        <p:spPr>
          <a:xfrm>
            <a:off x="1404878" y="914400"/>
            <a:ext cx="652643" cy="369332"/>
          </a:xfrm>
          <a:prstGeom prst="rect">
            <a:avLst/>
          </a:prstGeom>
          <a:noFill/>
        </p:spPr>
        <p:txBody>
          <a:bodyPr wrap="none" rtlCol="0">
            <a:spAutoFit/>
          </a:bodyPr>
          <a:lstStyle/>
          <a:p>
            <a:r>
              <a:rPr lang="en-US" dirty="0" smtClean="0"/>
              <a:t>1982</a:t>
            </a:r>
            <a:endParaRPr lang="en-US" dirty="0"/>
          </a:p>
        </p:txBody>
      </p:sp>
      <p:sp>
        <p:nvSpPr>
          <p:cNvPr id="55" name="TextBox 54"/>
          <p:cNvSpPr txBox="1"/>
          <p:nvPr/>
        </p:nvSpPr>
        <p:spPr>
          <a:xfrm>
            <a:off x="2504742" y="914400"/>
            <a:ext cx="652643" cy="369332"/>
          </a:xfrm>
          <a:prstGeom prst="rect">
            <a:avLst/>
          </a:prstGeom>
          <a:noFill/>
        </p:spPr>
        <p:txBody>
          <a:bodyPr wrap="none" rtlCol="0">
            <a:spAutoFit/>
          </a:bodyPr>
          <a:lstStyle/>
          <a:p>
            <a:r>
              <a:rPr lang="en-US" dirty="0" smtClean="0"/>
              <a:t>1983</a:t>
            </a:r>
            <a:endParaRPr lang="en-US" dirty="0"/>
          </a:p>
        </p:txBody>
      </p:sp>
      <p:sp>
        <p:nvSpPr>
          <p:cNvPr id="56" name="TextBox 55"/>
          <p:cNvSpPr txBox="1"/>
          <p:nvPr/>
        </p:nvSpPr>
        <p:spPr>
          <a:xfrm>
            <a:off x="2504742" y="1955722"/>
            <a:ext cx="652643" cy="369332"/>
          </a:xfrm>
          <a:prstGeom prst="rect">
            <a:avLst/>
          </a:prstGeom>
          <a:noFill/>
        </p:spPr>
        <p:txBody>
          <a:bodyPr wrap="none" rtlCol="0">
            <a:spAutoFit/>
          </a:bodyPr>
          <a:lstStyle/>
          <a:p>
            <a:r>
              <a:rPr lang="en-US" dirty="0" smtClean="0"/>
              <a:t>1988</a:t>
            </a:r>
            <a:endParaRPr lang="en-US" dirty="0"/>
          </a:p>
        </p:txBody>
      </p:sp>
      <p:sp>
        <p:nvSpPr>
          <p:cNvPr id="57" name="TextBox 56"/>
          <p:cNvSpPr txBox="1"/>
          <p:nvPr/>
        </p:nvSpPr>
        <p:spPr>
          <a:xfrm>
            <a:off x="2504742" y="3030799"/>
            <a:ext cx="652643" cy="369332"/>
          </a:xfrm>
          <a:prstGeom prst="rect">
            <a:avLst/>
          </a:prstGeom>
          <a:noFill/>
        </p:spPr>
        <p:txBody>
          <a:bodyPr wrap="none" rtlCol="0">
            <a:spAutoFit/>
          </a:bodyPr>
          <a:lstStyle/>
          <a:p>
            <a:r>
              <a:rPr lang="en-US" dirty="0" smtClean="0"/>
              <a:t>1993</a:t>
            </a:r>
            <a:endParaRPr lang="en-US" dirty="0"/>
          </a:p>
        </p:txBody>
      </p:sp>
      <p:sp>
        <p:nvSpPr>
          <p:cNvPr id="58" name="TextBox 57"/>
          <p:cNvSpPr txBox="1"/>
          <p:nvPr/>
        </p:nvSpPr>
        <p:spPr>
          <a:xfrm>
            <a:off x="2504742" y="4083835"/>
            <a:ext cx="652643" cy="369332"/>
          </a:xfrm>
          <a:prstGeom prst="rect">
            <a:avLst/>
          </a:prstGeom>
          <a:noFill/>
        </p:spPr>
        <p:txBody>
          <a:bodyPr wrap="none" rtlCol="0">
            <a:spAutoFit/>
          </a:bodyPr>
          <a:lstStyle/>
          <a:p>
            <a:r>
              <a:rPr lang="en-US" dirty="0" smtClean="0"/>
              <a:t>1998</a:t>
            </a:r>
            <a:endParaRPr lang="en-US" dirty="0"/>
          </a:p>
        </p:txBody>
      </p:sp>
      <p:sp>
        <p:nvSpPr>
          <p:cNvPr id="59" name="TextBox 58"/>
          <p:cNvSpPr txBox="1"/>
          <p:nvPr/>
        </p:nvSpPr>
        <p:spPr>
          <a:xfrm>
            <a:off x="2504742" y="5083748"/>
            <a:ext cx="652643" cy="369332"/>
          </a:xfrm>
          <a:prstGeom prst="rect">
            <a:avLst/>
          </a:prstGeom>
          <a:noFill/>
        </p:spPr>
        <p:txBody>
          <a:bodyPr wrap="none" rtlCol="0">
            <a:spAutoFit/>
          </a:bodyPr>
          <a:lstStyle/>
          <a:p>
            <a:r>
              <a:rPr lang="en-US" dirty="0" smtClean="0"/>
              <a:t>2003</a:t>
            </a:r>
            <a:endParaRPr lang="en-US" dirty="0"/>
          </a:p>
        </p:txBody>
      </p:sp>
      <p:sp>
        <p:nvSpPr>
          <p:cNvPr id="60" name="TextBox 59"/>
          <p:cNvSpPr txBox="1"/>
          <p:nvPr/>
        </p:nvSpPr>
        <p:spPr>
          <a:xfrm>
            <a:off x="2504742" y="6155181"/>
            <a:ext cx="652643" cy="369332"/>
          </a:xfrm>
          <a:prstGeom prst="rect">
            <a:avLst/>
          </a:prstGeom>
          <a:noFill/>
        </p:spPr>
        <p:txBody>
          <a:bodyPr wrap="none" rtlCol="0">
            <a:spAutoFit/>
          </a:bodyPr>
          <a:lstStyle/>
          <a:p>
            <a:r>
              <a:rPr lang="en-US" dirty="0" smtClean="0"/>
              <a:t>2008</a:t>
            </a:r>
            <a:endParaRPr lang="en-US" dirty="0"/>
          </a:p>
        </p:txBody>
      </p:sp>
      <p:sp>
        <p:nvSpPr>
          <p:cNvPr id="61" name="TextBox 60"/>
          <p:cNvSpPr txBox="1"/>
          <p:nvPr/>
        </p:nvSpPr>
        <p:spPr>
          <a:xfrm>
            <a:off x="3634606" y="6155181"/>
            <a:ext cx="652643" cy="369332"/>
          </a:xfrm>
          <a:prstGeom prst="rect">
            <a:avLst/>
          </a:prstGeom>
          <a:noFill/>
        </p:spPr>
        <p:txBody>
          <a:bodyPr wrap="none" rtlCol="0">
            <a:spAutoFit/>
          </a:bodyPr>
          <a:lstStyle/>
          <a:p>
            <a:r>
              <a:rPr lang="en-US" dirty="0" smtClean="0"/>
              <a:t>2009</a:t>
            </a:r>
            <a:endParaRPr lang="en-US" dirty="0"/>
          </a:p>
        </p:txBody>
      </p:sp>
      <p:sp>
        <p:nvSpPr>
          <p:cNvPr id="62" name="TextBox 61"/>
          <p:cNvSpPr txBox="1"/>
          <p:nvPr/>
        </p:nvSpPr>
        <p:spPr>
          <a:xfrm>
            <a:off x="3634606" y="5083748"/>
            <a:ext cx="652643" cy="369332"/>
          </a:xfrm>
          <a:prstGeom prst="rect">
            <a:avLst/>
          </a:prstGeom>
          <a:noFill/>
        </p:spPr>
        <p:txBody>
          <a:bodyPr wrap="none" rtlCol="0">
            <a:spAutoFit/>
          </a:bodyPr>
          <a:lstStyle/>
          <a:p>
            <a:r>
              <a:rPr lang="en-US" dirty="0" smtClean="0"/>
              <a:t>2004</a:t>
            </a:r>
            <a:endParaRPr lang="en-US" dirty="0"/>
          </a:p>
        </p:txBody>
      </p:sp>
      <p:sp>
        <p:nvSpPr>
          <p:cNvPr id="63" name="TextBox 62"/>
          <p:cNvSpPr txBox="1"/>
          <p:nvPr/>
        </p:nvSpPr>
        <p:spPr>
          <a:xfrm>
            <a:off x="3634606" y="4083835"/>
            <a:ext cx="652643" cy="369332"/>
          </a:xfrm>
          <a:prstGeom prst="rect">
            <a:avLst/>
          </a:prstGeom>
          <a:noFill/>
        </p:spPr>
        <p:txBody>
          <a:bodyPr wrap="none" rtlCol="0">
            <a:spAutoFit/>
          </a:bodyPr>
          <a:lstStyle/>
          <a:p>
            <a:r>
              <a:rPr lang="en-US" dirty="0" smtClean="0"/>
              <a:t>1999</a:t>
            </a:r>
            <a:endParaRPr lang="en-US" dirty="0"/>
          </a:p>
        </p:txBody>
      </p:sp>
      <p:sp>
        <p:nvSpPr>
          <p:cNvPr id="64" name="TextBox 63"/>
          <p:cNvSpPr txBox="1"/>
          <p:nvPr/>
        </p:nvSpPr>
        <p:spPr>
          <a:xfrm>
            <a:off x="3634606" y="3030799"/>
            <a:ext cx="652643" cy="369332"/>
          </a:xfrm>
          <a:prstGeom prst="rect">
            <a:avLst/>
          </a:prstGeom>
          <a:noFill/>
        </p:spPr>
        <p:txBody>
          <a:bodyPr wrap="none" rtlCol="0">
            <a:spAutoFit/>
          </a:bodyPr>
          <a:lstStyle/>
          <a:p>
            <a:r>
              <a:rPr lang="en-US" dirty="0" smtClean="0"/>
              <a:t>1994</a:t>
            </a:r>
            <a:endParaRPr lang="en-US" dirty="0"/>
          </a:p>
        </p:txBody>
      </p:sp>
      <p:sp>
        <p:nvSpPr>
          <p:cNvPr id="65" name="TextBox 64"/>
          <p:cNvSpPr txBox="1"/>
          <p:nvPr/>
        </p:nvSpPr>
        <p:spPr>
          <a:xfrm>
            <a:off x="3634606" y="1955722"/>
            <a:ext cx="652643" cy="369332"/>
          </a:xfrm>
          <a:prstGeom prst="rect">
            <a:avLst/>
          </a:prstGeom>
          <a:noFill/>
        </p:spPr>
        <p:txBody>
          <a:bodyPr wrap="none" rtlCol="0">
            <a:spAutoFit/>
          </a:bodyPr>
          <a:lstStyle/>
          <a:p>
            <a:r>
              <a:rPr lang="en-US" dirty="0" smtClean="0"/>
              <a:t>1989</a:t>
            </a:r>
            <a:endParaRPr lang="en-US" dirty="0"/>
          </a:p>
        </p:txBody>
      </p:sp>
      <p:sp>
        <p:nvSpPr>
          <p:cNvPr id="66" name="TextBox 65"/>
          <p:cNvSpPr txBox="1"/>
          <p:nvPr/>
        </p:nvSpPr>
        <p:spPr>
          <a:xfrm>
            <a:off x="3634606" y="914400"/>
            <a:ext cx="652643" cy="369332"/>
          </a:xfrm>
          <a:prstGeom prst="rect">
            <a:avLst/>
          </a:prstGeom>
          <a:noFill/>
        </p:spPr>
        <p:txBody>
          <a:bodyPr wrap="none" rtlCol="0">
            <a:spAutoFit/>
          </a:bodyPr>
          <a:lstStyle/>
          <a:p>
            <a:r>
              <a:rPr lang="en-US" dirty="0" smtClean="0"/>
              <a:t>1984</a:t>
            </a:r>
            <a:endParaRPr lang="en-US" dirty="0"/>
          </a:p>
        </p:txBody>
      </p:sp>
      <p:sp>
        <p:nvSpPr>
          <p:cNvPr id="67" name="TextBox 66"/>
          <p:cNvSpPr txBox="1"/>
          <p:nvPr/>
        </p:nvSpPr>
        <p:spPr>
          <a:xfrm>
            <a:off x="4774470" y="914400"/>
            <a:ext cx="652643" cy="369332"/>
          </a:xfrm>
          <a:prstGeom prst="rect">
            <a:avLst/>
          </a:prstGeom>
          <a:noFill/>
        </p:spPr>
        <p:txBody>
          <a:bodyPr wrap="none" rtlCol="0">
            <a:spAutoFit/>
          </a:bodyPr>
          <a:lstStyle/>
          <a:p>
            <a:r>
              <a:rPr lang="en-US" dirty="0" smtClean="0"/>
              <a:t>1985</a:t>
            </a:r>
            <a:endParaRPr lang="en-US" dirty="0"/>
          </a:p>
        </p:txBody>
      </p:sp>
      <p:sp>
        <p:nvSpPr>
          <p:cNvPr id="68" name="TextBox 67"/>
          <p:cNvSpPr txBox="1"/>
          <p:nvPr/>
        </p:nvSpPr>
        <p:spPr>
          <a:xfrm>
            <a:off x="4774470" y="1955722"/>
            <a:ext cx="652643" cy="369332"/>
          </a:xfrm>
          <a:prstGeom prst="rect">
            <a:avLst/>
          </a:prstGeom>
          <a:noFill/>
        </p:spPr>
        <p:txBody>
          <a:bodyPr wrap="none" rtlCol="0">
            <a:spAutoFit/>
          </a:bodyPr>
          <a:lstStyle/>
          <a:p>
            <a:r>
              <a:rPr lang="en-US" dirty="0" smtClean="0"/>
              <a:t>1990</a:t>
            </a:r>
            <a:endParaRPr lang="en-US" dirty="0"/>
          </a:p>
        </p:txBody>
      </p:sp>
      <p:sp>
        <p:nvSpPr>
          <p:cNvPr id="69" name="TextBox 68"/>
          <p:cNvSpPr txBox="1"/>
          <p:nvPr/>
        </p:nvSpPr>
        <p:spPr>
          <a:xfrm>
            <a:off x="4774470" y="3030799"/>
            <a:ext cx="652643" cy="369332"/>
          </a:xfrm>
          <a:prstGeom prst="rect">
            <a:avLst/>
          </a:prstGeom>
          <a:noFill/>
        </p:spPr>
        <p:txBody>
          <a:bodyPr wrap="none" rtlCol="0">
            <a:spAutoFit/>
          </a:bodyPr>
          <a:lstStyle/>
          <a:p>
            <a:r>
              <a:rPr lang="en-US" dirty="0" smtClean="0"/>
              <a:t>1995</a:t>
            </a:r>
            <a:endParaRPr lang="en-US" dirty="0"/>
          </a:p>
        </p:txBody>
      </p:sp>
      <p:sp>
        <p:nvSpPr>
          <p:cNvPr id="70" name="TextBox 69"/>
          <p:cNvSpPr txBox="1"/>
          <p:nvPr/>
        </p:nvSpPr>
        <p:spPr>
          <a:xfrm>
            <a:off x="4774470" y="4083835"/>
            <a:ext cx="652643" cy="369332"/>
          </a:xfrm>
          <a:prstGeom prst="rect">
            <a:avLst/>
          </a:prstGeom>
          <a:noFill/>
        </p:spPr>
        <p:txBody>
          <a:bodyPr wrap="none" rtlCol="0">
            <a:spAutoFit/>
          </a:bodyPr>
          <a:lstStyle/>
          <a:p>
            <a:r>
              <a:rPr lang="en-US" dirty="0" smtClean="0"/>
              <a:t>2000</a:t>
            </a:r>
            <a:endParaRPr lang="en-US" dirty="0"/>
          </a:p>
        </p:txBody>
      </p:sp>
      <p:sp>
        <p:nvSpPr>
          <p:cNvPr id="71" name="TextBox 70"/>
          <p:cNvSpPr txBox="1"/>
          <p:nvPr/>
        </p:nvSpPr>
        <p:spPr>
          <a:xfrm>
            <a:off x="4774470" y="5083748"/>
            <a:ext cx="652643" cy="369332"/>
          </a:xfrm>
          <a:prstGeom prst="rect">
            <a:avLst/>
          </a:prstGeom>
          <a:noFill/>
        </p:spPr>
        <p:txBody>
          <a:bodyPr wrap="none" rtlCol="0">
            <a:spAutoFit/>
          </a:bodyPr>
          <a:lstStyle/>
          <a:p>
            <a:r>
              <a:rPr lang="en-US" dirty="0" smtClean="0"/>
              <a:t>2005</a:t>
            </a:r>
            <a:endParaRPr lang="en-US" dirty="0"/>
          </a:p>
        </p:txBody>
      </p:sp>
      <p:sp>
        <p:nvSpPr>
          <p:cNvPr id="72" name="TextBox 71"/>
          <p:cNvSpPr txBox="1"/>
          <p:nvPr/>
        </p:nvSpPr>
        <p:spPr>
          <a:xfrm>
            <a:off x="4774470" y="6155181"/>
            <a:ext cx="652643" cy="369332"/>
          </a:xfrm>
          <a:prstGeom prst="rect">
            <a:avLst/>
          </a:prstGeom>
          <a:noFill/>
        </p:spPr>
        <p:txBody>
          <a:bodyPr wrap="none" rtlCol="0">
            <a:spAutoFit/>
          </a:bodyPr>
          <a:lstStyle/>
          <a:p>
            <a:r>
              <a:rPr lang="en-US" dirty="0" smtClean="0"/>
              <a:t>2010</a:t>
            </a:r>
            <a:endParaRPr lang="en-US" dirty="0"/>
          </a:p>
        </p:txBody>
      </p:sp>
      <p:sp>
        <p:nvSpPr>
          <p:cNvPr id="73" name="TextBox 72"/>
          <p:cNvSpPr txBox="1"/>
          <p:nvPr/>
        </p:nvSpPr>
        <p:spPr>
          <a:xfrm>
            <a:off x="5800166" y="35349"/>
            <a:ext cx="1178891" cy="369332"/>
          </a:xfrm>
          <a:prstGeom prst="rect">
            <a:avLst/>
          </a:prstGeom>
          <a:noFill/>
        </p:spPr>
        <p:txBody>
          <a:bodyPr wrap="none" rtlCol="0">
            <a:spAutoFit/>
          </a:bodyPr>
          <a:lstStyle/>
          <a:p>
            <a:r>
              <a:rPr lang="en-US" dirty="0" smtClean="0"/>
              <a:t>Forecaster</a:t>
            </a:r>
            <a:endParaRPr lang="en-US" dirty="0"/>
          </a:p>
        </p:txBody>
      </p:sp>
      <p:sp>
        <p:nvSpPr>
          <p:cNvPr id="74" name="TextBox 73"/>
          <p:cNvSpPr txBox="1"/>
          <p:nvPr/>
        </p:nvSpPr>
        <p:spPr>
          <a:xfrm>
            <a:off x="5836837" y="3216109"/>
            <a:ext cx="2036172" cy="646331"/>
          </a:xfrm>
          <a:prstGeom prst="rect">
            <a:avLst/>
          </a:prstGeom>
          <a:noFill/>
        </p:spPr>
        <p:txBody>
          <a:bodyPr wrap="none" rtlCol="0">
            <a:spAutoFit/>
          </a:bodyPr>
          <a:lstStyle/>
          <a:p>
            <a:r>
              <a:rPr lang="en-US" dirty="0" smtClean="0"/>
              <a:t>Resource Manager/</a:t>
            </a:r>
          </a:p>
          <a:p>
            <a:r>
              <a:rPr lang="en-US" dirty="0" smtClean="0"/>
              <a:t>Stakeholder (You!)</a:t>
            </a:r>
            <a:endParaRPr lang="en-US" dirty="0"/>
          </a:p>
        </p:txBody>
      </p:sp>
      <p:pic>
        <p:nvPicPr>
          <p:cNvPr id="75" name="Picture 74"/>
          <p:cNvPicPr>
            <a:picLocks noChangeAspect="1"/>
          </p:cNvPicPr>
          <p:nvPr/>
        </p:nvPicPr>
        <p:blipFill>
          <a:blip r:embed="rId4"/>
          <a:stretch>
            <a:fillRect/>
          </a:stretch>
        </p:blipFill>
        <p:spPr>
          <a:xfrm>
            <a:off x="7063919" y="5904207"/>
            <a:ext cx="1984486" cy="895995"/>
          </a:xfrm>
          <a:prstGeom prst="rect">
            <a:avLst/>
          </a:prstGeom>
        </p:spPr>
      </p:pic>
      <p:grpSp>
        <p:nvGrpSpPr>
          <p:cNvPr id="80" name="Group 79"/>
          <p:cNvGrpSpPr/>
          <p:nvPr/>
        </p:nvGrpSpPr>
        <p:grpSpPr>
          <a:xfrm>
            <a:off x="5775493" y="4011178"/>
            <a:ext cx="1207464" cy="1207464"/>
            <a:chOff x="6219502" y="5339733"/>
            <a:chExt cx="1207464" cy="1207464"/>
          </a:xfrm>
        </p:grpSpPr>
        <p:pic>
          <p:nvPicPr>
            <p:cNvPr id="78" name="Picture 77"/>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9" name="TextBox 78"/>
            <p:cNvSpPr txBox="1"/>
            <p:nvPr/>
          </p:nvSpPr>
          <p:spPr>
            <a:xfrm>
              <a:off x="6280846" y="5582298"/>
              <a:ext cx="1084777" cy="646331"/>
            </a:xfrm>
            <a:prstGeom prst="rect">
              <a:avLst/>
            </a:prstGeom>
            <a:noFill/>
          </p:spPr>
          <p:txBody>
            <a:bodyPr wrap="none" rtlCol="0">
              <a:spAutoFit/>
            </a:bodyPr>
            <a:lstStyle/>
            <a:p>
              <a:pPr algn="ctr"/>
              <a:r>
                <a:rPr lang="en-US" dirty="0" smtClean="0"/>
                <a:t>Future</a:t>
              </a:r>
            </a:p>
            <a:p>
              <a:pPr algn="ctr"/>
              <a:r>
                <a:rPr lang="en-US" dirty="0" smtClean="0"/>
                <a:t>Observed</a:t>
              </a:r>
              <a:endParaRPr lang="en-US" dirty="0"/>
            </a:p>
          </p:txBody>
        </p:sp>
      </p:grpSp>
      <p:sp>
        <p:nvSpPr>
          <p:cNvPr id="83" name="TextBox 82"/>
          <p:cNvSpPr txBox="1"/>
          <p:nvPr/>
        </p:nvSpPr>
        <p:spPr>
          <a:xfrm>
            <a:off x="827505" y="75353"/>
            <a:ext cx="3856570" cy="369332"/>
          </a:xfrm>
          <a:prstGeom prst="rect">
            <a:avLst/>
          </a:prstGeom>
          <a:noFill/>
        </p:spPr>
        <p:txBody>
          <a:bodyPr wrap="none" rtlCol="0">
            <a:spAutoFit/>
          </a:bodyPr>
          <a:lstStyle/>
          <a:p>
            <a:r>
              <a:rPr lang="en-US" dirty="0" smtClean="0"/>
              <a:t>April through July Forecast Information</a:t>
            </a:r>
            <a:endParaRPr lang="en-US" dirty="0"/>
          </a:p>
        </p:txBody>
      </p:sp>
      <p:pic>
        <p:nvPicPr>
          <p:cNvPr id="84" name="Picture 83" descr="P905005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236" y="75354"/>
            <a:ext cx="492698" cy="656930"/>
          </a:xfrm>
          <a:prstGeom prst="rect">
            <a:avLst/>
          </a:prstGeom>
        </p:spPr>
      </p:pic>
      <p:sp>
        <p:nvSpPr>
          <p:cNvPr id="85" name="TextBox 84"/>
          <p:cNvSpPr txBox="1"/>
          <p:nvPr/>
        </p:nvSpPr>
        <p:spPr>
          <a:xfrm>
            <a:off x="5764056" y="230715"/>
            <a:ext cx="3186190" cy="2585323"/>
          </a:xfrm>
          <a:prstGeom prst="rect">
            <a:avLst/>
          </a:prstGeom>
          <a:noFill/>
        </p:spPr>
        <p:txBody>
          <a:bodyPr wrap="square" rtlCol="0">
            <a:spAutoFit/>
          </a:bodyPr>
          <a:lstStyle/>
          <a:p>
            <a:r>
              <a:rPr lang="en-US" i="1" dirty="0" smtClean="0"/>
              <a:t>Based on the latest conditions and what I know has happened in the past, I will provide you a forecast, which is less than the most extreme amount I think you could get, and more than the least amount I think you could get, but is useful to help you make a decision. </a:t>
            </a:r>
            <a:endParaRPr lang="en-US" i="1" dirty="0"/>
          </a:p>
        </p:txBody>
      </p:sp>
      <p:sp>
        <p:nvSpPr>
          <p:cNvPr id="86" name="TextBox 85"/>
          <p:cNvSpPr txBox="1"/>
          <p:nvPr/>
        </p:nvSpPr>
        <p:spPr>
          <a:xfrm>
            <a:off x="6982957" y="3850604"/>
            <a:ext cx="2056682" cy="2031325"/>
          </a:xfrm>
          <a:prstGeom prst="rect">
            <a:avLst/>
          </a:prstGeom>
          <a:noFill/>
        </p:spPr>
        <p:txBody>
          <a:bodyPr wrap="square" rtlCol="0">
            <a:spAutoFit/>
          </a:bodyPr>
          <a:lstStyle/>
          <a:p>
            <a:r>
              <a:rPr lang="en-US" i="1" dirty="0" smtClean="0"/>
              <a:t>Based on the range of outcomes provided, and your forecast, I can evaluate how I want to manage possible outcomes.</a:t>
            </a:r>
            <a:endParaRPr lang="en-US" i="1" dirty="0"/>
          </a:p>
        </p:txBody>
      </p:sp>
      <p:cxnSp>
        <p:nvCxnSpPr>
          <p:cNvPr id="82" name="Straight Connector 81"/>
          <p:cNvCxnSpPr/>
          <p:nvPr/>
        </p:nvCxnSpPr>
        <p:spPr>
          <a:xfrm flipV="1">
            <a:off x="5740164" y="3189264"/>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50204" y="2806445"/>
            <a:ext cx="3363909" cy="369332"/>
          </a:xfrm>
          <a:prstGeom prst="rect">
            <a:avLst/>
          </a:prstGeom>
          <a:noFill/>
        </p:spPr>
        <p:txBody>
          <a:bodyPr wrap="none" rtlCol="0">
            <a:spAutoFit/>
          </a:bodyPr>
          <a:lstStyle/>
          <a:p>
            <a:r>
              <a:rPr lang="en-US" dirty="0" smtClean="0"/>
              <a:t>Most Probable Forecast: 85% avg. </a:t>
            </a:r>
            <a:endParaRPr lang="en-US" dirty="0"/>
          </a:p>
        </p:txBody>
      </p:sp>
    </p:spTree>
    <p:extLst>
      <p:ext uri="{BB962C8B-B14F-4D97-AF65-F5344CB8AC3E}">
        <p14:creationId xmlns:p14="http://schemas.microsoft.com/office/powerpoint/2010/main" val="14934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007" y="870063"/>
            <a:ext cx="5322645" cy="5355313"/>
          </a:xfrm>
          <a:prstGeom prst="rect">
            <a:avLst/>
          </a:prstGeom>
          <a:noFill/>
        </p:spPr>
        <p:txBody>
          <a:bodyPr wrap="square" rtlCol="0">
            <a:spAutoFit/>
          </a:bodyPr>
          <a:lstStyle/>
          <a:p>
            <a:r>
              <a:rPr lang="en-US" dirty="0" smtClean="0"/>
              <a:t>Hmm, I have about 50/50 chance of seeing more or less than 85% of average.  Some things I should consider:</a:t>
            </a:r>
          </a:p>
          <a:p>
            <a:endParaRPr lang="en-US" dirty="0"/>
          </a:p>
          <a:p>
            <a:r>
              <a:rPr lang="en-US" dirty="0" smtClean="0"/>
              <a:t>85% is okay, but there’s still a 10% chance I get more than the maximum probable value.  There’s also a 10% chance I get less than the minimum probable value.  It’s early in the season, could any of that be a problem for me?</a:t>
            </a:r>
          </a:p>
          <a:p>
            <a:endParaRPr lang="en-US" dirty="0"/>
          </a:p>
          <a:p>
            <a:r>
              <a:rPr lang="en-US" dirty="0" smtClean="0"/>
              <a:t>I have an 80% chance of seeing a value between the max and min probable values provided.</a:t>
            </a:r>
          </a:p>
          <a:p>
            <a:endParaRPr lang="en-US" dirty="0"/>
          </a:p>
          <a:p>
            <a:r>
              <a:rPr lang="en-US" dirty="0" smtClean="0"/>
              <a:t>It’s still early in the season, so maybe I should start to identify critical decision points that I might be near, and make sure I understand why the forecasters made this forecast.  They’ve always been really helpful and cool.</a:t>
            </a:r>
            <a:endParaRPr lang="en-US" dirty="0"/>
          </a:p>
          <a:p>
            <a:endParaRPr lang="en-US" dirty="0"/>
          </a:p>
        </p:txBody>
      </p:sp>
      <p:pic>
        <p:nvPicPr>
          <p:cNvPr id="6" name="Picture 5"/>
          <p:cNvPicPr>
            <a:picLocks noChangeAspect="1"/>
          </p:cNvPicPr>
          <p:nvPr/>
        </p:nvPicPr>
        <p:blipFill>
          <a:blip r:embed="rId2"/>
          <a:stretch>
            <a:fillRect/>
          </a:stretch>
        </p:blipFill>
        <p:spPr>
          <a:xfrm>
            <a:off x="5844363" y="1763905"/>
            <a:ext cx="3004037" cy="1356322"/>
          </a:xfrm>
          <a:prstGeom prst="rect">
            <a:avLst/>
          </a:prstGeom>
        </p:spPr>
      </p:pic>
    </p:spTree>
    <p:extLst>
      <p:ext uri="{BB962C8B-B14F-4D97-AF65-F5344CB8AC3E}">
        <p14:creationId xmlns:p14="http://schemas.microsoft.com/office/powerpoint/2010/main" val="273462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trike="sngStrike" dirty="0" smtClean="0"/>
              <a:t>Many Rounds Later</a:t>
            </a:r>
            <a:br>
              <a:rPr lang="en-US" strike="sngStrike" dirty="0" smtClean="0"/>
            </a:br>
            <a:r>
              <a:rPr lang="en-US" dirty="0" smtClean="0"/>
              <a:t>April</a:t>
            </a:r>
            <a:endParaRPr lang="en-US" dirty="0"/>
          </a:p>
        </p:txBody>
      </p:sp>
      <p:sp>
        <p:nvSpPr>
          <p:cNvPr id="2" name="Content Placeholder 1"/>
          <p:cNvSpPr>
            <a:spLocks noGrp="1"/>
          </p:cNvSpPr>
          <p:nvPr>
            <p:ph idx="1"/>
          </p:nvPr>
        </p:nvSpPr>
        <p:spPr/>
        <p:txBody>
          <a:bodyPr>
            <a:normAutofit lnSpcReduction="10000"/>
          </a:bodyPr>
          <a:lstStyle/>
          <a:p>
            <a:r>
              <a:rPr lang="en-US" dirty="0"/>
              <a:t>We have more </a:t>
            </a:r>
            <a:r>
              <a:rPr lang="en-US" dirty="0" smtClean="0"/>
              <a:t>information (SWE accumulation, observed and non-observed weather) </a:t>
            </a:r>
            <a:r>
              <a:rPr lang="en-US" dirty="0"/>
              <a:t>to make an educated assessment of </a:t>
            </a:r>
            <a:r>
              <a:rPr lang="en-US" dirty="0" smtClean="0"/>
              <a:t>how much streamflow we’ll see</a:t>
            </a:r>
            <a:endParaRPr lang="en-US" dirty="0"/>
          </a:p>
          <a:p>
            <a:r>
              <a:rPr lang="en-US" dirty="0"/>
              <a:t>Uncertainty is decreased, but is still present</a:t>
            </a:r>
          </a:p>
          <a:p>
            <a:r>
              <a:rPr lang="en-US" dirty="0"/>
              <a:t>We’re closer to the point where the </a:t>
            </a:r>
            <a:r>
              <a:rPr lang="en-US" dirty="0" smtClean="0"/>
              <a:t>resource manager </a:t>
            </a:r>
            <a:r>
              <a:rPr lang="en-US" dirty="0"/>
              <a:t>needs to take action and make critical </a:t>
            </a:r>
            <a:r>
              <a:rPr lang="en-US" dirty="0" smtClean="0"/>
              <a:t>decisions (like an April adjustment? Adaptive Management?)</a:t>
            </a:r>
            <a:endParaRPr lang="en-US" dirty="0"/>
          </a:p>
          <a:p>
            <a:endParaRPr lang="en-US" dirty="0"/>
          </a:p>
        </p:txBody>
      </p:sp>
    </p:spTree>
    <p:extLst>
      <p:ext uri="{BB962C8B-B14F-4D97-AF65-F5344CB8AC3E}">
        <p14:creationId xmlns:p14="http://schemas.microsoft.com/office/powerpoint/2010/main" val="269473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806847"/>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6337948"/>
            <a:chOff x="130003" y="0"/>
            <a:chExt cx="1207464" cy="6337948"/>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pic>
          <p:nvPicPr>
            <p:cNvPr id="13" name="Picture 12"/>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15" name="Group 14"/>
          <p:cNvGrpSpPr/>
          <p:nvPr/>
        </p:nvGrpSpPr>
        <p:grpSpPr>
          <a:xfrm>
            <a:off x="1127467" y="521309"/>
            <a:ext cx="1207464" cy="6337948"/>
            <a:chOff x="130003" y="0"/>
            <a:chExt cx="1207464" cy="6337948"/>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pic>
          <p:nvPicPr>
            <p:cNvPr id="21" name="Picture 20"/>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2" name="Group 21"/>
          <p:cNvGrpSpPr/>
          <p:nvPr/>
        </p:nvGrpSpPr>
        <p:grpSpPr>
          <a:xfrm>
            <a:off x="2227331" y="520052"/>
            <a:ext cx="1207464" cy="6337948"/>
            <a:chOff x="130003" y="0"/>
            <a:chExt cx="1207464" cy="6337948"/>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pic>
          <p:nvPicPr>
            <p:cNvPr id="28" name="Picture 27"/>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29" name="Group 28"/>
          <p:cNvGrpSpPr/>
          <p:nvPr/>
        </p:nvGrpSpPr>
        <p:grpSpPr>
          <a:xfrm>
            <a:off x="3357195" y="520052"/>
            <a:ext cx="1207464" cy="6337948"/>
            <a:chOff x="130003" y="0"/>
            <a:chExt cx="1207464" cy="6337948"/>
          </a:xfrm>
        </p:grpSpPr>
        <p:pic>
          <p:nvPicPr>
            <p:cNvPr id="30" name="Picture 29"/>
            <p:cNvPicPr>
              <a:picLocks noChangeAspect="1"/>
            </p:cNvPicPr>
            <p:nvPr/>
          </p:nvPicPr>
          <p:blipFill>
            <a:blip r:embed="rId3"/>
            <a:stretch>
              <a:fillRect/>
            </a:stretch>
          </p:blipFill>
          <p:spPr>
            <a:xfrm>
              <a:off x="130003" y="0"/>
              <a:ext cx="1207464" cy="1207464"/>
            </a:xfrm>
            <a:prstGeom prst="rect">
              <a:avLst/>
            </a:prstGeom>
          </p:spPr>
        </p:pic>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pic>
          <p:nvPicPr>
            <p:cNvPr id="35" name="Picture 34"/>
            <p:cNvPicPr>
              <a:picLocks noChangeAspect="1"/>
            </p:cNvPicPr>
            <p:nvPr/>
          </p:nvPicPr>
          <p:blipFill rotWithShape="1">
            <a:blip r:embed="rId3"/>
            <a:srcRect b="8211"/>
            <a:stretch/>
          </p:blipFill>
          <p:spPr>
            <a:xfrm>
              <a:off x="130003" y="5229625"/>
              <a:ext cx="1207464" cy="1108323"/>
            </a:xfrm>
            <a:prstGeom prst="rect">
              <a:avLst/>
            </a:prstGeom>
          </p:spPr>
        </p:pic>
      </p:grpSp>
      <p:grpSp>
        <p:nvGrpSpPr>
          <p:cNvPr id="36" name="Group 35"/>
          <p:cNvGrpSpPr/>
          <p:nvPr/>
        </p:nvGrpSpPr>
        <p:grpSpPr>
          <a:xfrm>
            <a:off x="4497059" y="520052"/>
            <a:ext cx="1207464" cy="6337948"/>
            <a:chOff x="130003" y="0"/>
            <a:chExt cx="1207464" cy="6337948"/>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pic>
          <p:nvPicPr>
            <p:cNvPr id="42" name="Picture 41"/>
            <p:cNvPicPr>
              <a:picLocks noChangeAspect="1"/>
            </p:cNvPicPr>
            <p:nvPr/>
          </p:nvPicPr>
          <p:blipFill rotWithShape="1">
            <a:blip r:embed="rId3"/>
            <a:srcRect b="8211"/>
            <a:stretch/>
          </p:blipFill>
          <p:spPr>
            <a:xfrm>
              <a:off x="130003" y="5229625"/>
              <a:ext cx="1207464" cy="1108323"/>
            </a:xfrm>
            <a:prstGeom prst="rect">
              <a:avLst/>
            </a:prstGeom>
          </p:spPr>
        </p:pic>
      </p:grpSp>
      <p:sp>
        <p:nvSpPr>
          <p:cNvPr id="43" name="TextBox 42"/>
          <p:cNvSpPr txBox="1"/>
          <p:nvPr/>
        </p:nvSpPr>
        <p:spPr>
          <a:xfrm>
            <a:off x="277414" y="914400"/>
            <a:ext cx="652643" cy="369332"/>
          </a:xfrm>
          <a:prstGeom prst="rect">
            <a:avLst/>
          </a:prstGeom>
          <a:noFill/>
        </p:spPr>
        <p:txBody>
          <a:bodyPr wrap="none" rtlCol="0">
            <a:spAutoFit/>
          </a:bodyPr>
          <a:lstStyle/>
          <a:p>
            <a:r>
              <a:rPr lang="en-US" dirty="0" smtClean="0"/>
              <a:t>1981</a:t>
            </a:r>
            <a:endParaRPr lang="en-US" dirty="0"/>
          </a:p>
        </p:txBody>
      </p:sp>
      <p:sp>
        <p:nvSpPr>
          <p:cNvPr id="44" name="TextBox 43"/>
          <p:cNvSpPr txBox="1"/>
          <p:nvPr/>
        </p:nvSpPr>
        <p:spPr>
          <a:xfrm>
            <a:off x="277414" y="1955722"/>
            <a:ext cx="652643" cy="369332"/>
          </a:xfrm>
          <a:prstGeom prst="rect">
            <a:avLst/>
          </a:prstGeom>
          <a:noFill/>
        </p:spPr>
        <p:txBody>
          <a:bodyPr wrap="none" rtlCol="0">
            <a:spAutoFit/>
          </a:bodyPr>
          <a:lstStyle/>
          <a:p>
            <a:r>
              <a:rPr lang="en-US" dirty="0" smtClean="0"/>
              <a:t>1986</a:t>
            </a:r>
            <a:endParaRPr lang="en-US" dirty="0"/>
          </a:p>
        </p:txBody>
      </p:sp>
      <p:sp>
        <p:nvSpPr>
          <p:cNvPr id="45" name="TextBox 44"/>
          <p:cNvSpPr txBox="1"/>
          <p:nvPr/>
        </p:nvSpPr>
        <p:spPr>
          <a:xfrm>
            <a:off x="277414" y="3030799"/>
            <a:ext cx="652643" cy="369332"/>
          </a:xfrm>
          <a:prstGeom prst="rect">
            <a:avLst/>
          </a:prstGeom>
          <a:noFill/>
        </p:spPr>
        <p:txBody>
          <a:bodyPr wrap="none" rtlCol="0">
            <a:spAutoFit/>
          </a:bodyPr>
          <a:lstStyle/>
          <a:p>
            <a:r>
              <a:rPr lang="en-US" dirty="0" smtClean="0"/>
              <a:t>1991</a:t>
            </a:r>
            <a:endParaRPr lang="en-US" dirty="0"/>
          </a:p>
        </p:txBody>
      </p:sp>
      <p:sp>
        <p:nvSpPr>
          <p:cNvPr id="46" name="TextBox 45"/>
          <p:cNvSpPr txBox="1"/>
          <p:nvPr/>
        </p:nvSpPr>
        <p:spPr>
          <a:xfrm>
            <a:off x="277414" y="4083835"/>
            <a:ext cx="652643" cy="369332"/>
          </a:xfrm>
          <a:prstGeom prst="rect">
            <a:avLst/>
          </a:prstGeom>
          <a:noFill/>
        </p:spPr>
        <p:txBody>
          <a:bodyPr wrap="none" rtlCol="0">
            <a:spAutoFit/>
          </a:bodyPr>
          <a:lstStyle/>
          <a:p>
            <a:r>
              <a:rPr lang="en-US" dirty="0" smtClean="0"/>
              <a:t>1996</a:t>
            </a:r>
            <a:endParaRPr lang="en-US" dirty="0"/>
          </a:p>
        </p:txBody>
      </p:sp>
      <p:sp>
        <p:nvSpPr>
          <p:cNvPr id="47" name="TextBox 46"/>
          <p:cNvSpPr txBox="1"/>
          <p:nvPr/>
        </p:nvSpPr>
        <p:spPr>
          <a:xfrm>
            <a:off x="277414" y="5083748"/>
            <a:ext cx="652643" cy="369332"/>
          </a:xfrm>
          <a:prstGeom prst="rect">
            <a:avLst/>
          </a:prstGeom>
          <a:noFill/>
        </p:spPr>
        <p:txBody>
          <a:bodyPr wrap="none" rtlCol="0">
            <a:spAutoFit/>
          </a:bodyPr>
          <a:lstStyle/>
          <a:p>
            <a:r>
              <a:rPr lang="en-US" dirty="0" smtClean="0"/>
              <a:t>2001</a:t>
            </a:r>
            <a:endParaRPr lang="en-US" dirty="0"/>
          </a:p>
        </p:txBody>
      </p:sp>
      <p:sp>
        <p:nvSpPr>
          <p:cNvPr id="48" name="TextBox 47"/>
          <p:cNvSpPr txBox="1"/>
          <p:nvPr/>
        </p:nvSpPr>
        <p:spPr>
          <a:xfrm>
            <a:off x="277414" y="6155181"/>
            <a:ext cx="652643" cy="369332"/>
          </a:xfrm>
          <a:prstGeom prst="rect">
            <a:avLst/>
          </a:prstGeom>
          <a:noFill/>
        </p:spPr>
        <p:txBody>
          <a:bodyPr wrap="none" rtlCol="0">
            <a:spAutoFit/>
          </a:bodyPr>
          <a:lstStyle/>
          <a:p>
            <a:r>
              <a:rPr lang="en-US" dirty="0" smtClean="0"/>
              <a:t>2006</a:t>
            </a:r>
            <a:endParaRPr lang="en-US" dirty="0"/>
          </a:p>
        </p:txBody>
      </p:sp>
      <p:sp>
        <p:nvSpPr>
          <p:cNvPr id="49" name="TextBox 48"/>
          <p:cNvSpPr txBox="1"/>
          <p:nvPr/>
        </p:nvSpPr>
        <p:spPr>
          <a:xfrm>
            <a:off x="1404878" y="6155181"/>
            <a:ext cx="652643" cy="369332"/>
          </a:xfrm>
          <a:prstGeom prst="rect">
            <a:avLst/>
          </a:prstGeom>
          <a:noFill/>
        </p:spPr>
        <p:txBody>
          <a:bodyPr wrap="none" rtlCol="0">
            <a:spAutoFit/>
          </a:bodyPr>
          <a:lstStyle/>
          <a:p>
            <a:r>
              <a:rPr lang="en-US" dirty="0" smtClean="0"/>
              <a:t>2007</a:t>
            </a:r>
            <a:endParaRPr lang="en-US" dirty="0"/>
          </a:p>
        </p:txBody>
      </p:sp>
      <p:sp>
        <p:nvSpPr>
          <p:cNvPr id="50" name="TextBox 49"/>
          <p:cNvSpPr txBox="1"/>
          <p:nvPr/>
        </p:nvSpPr>
        <p:spPr>
          <a:xfrm>
            <a:off x="1404878" y="5083748"/>
            <a:ext cx="652643" cy="369332"/>
          </a:xfrm>
          <a:prstGeom prst="rect">
            <a:avLst/>
          </a:prstGeom>
          <a:noFill/>
        </p:spPr>
        <p:txBody>
          <a:bodyPr wrap="none" rtlCol="0">
            <a:spAutoFit/>
          </a:bodyPr>
          <a:lstStyle/>
          <a:p>
            <a:r>
              <a:rPr lang="en-US" dirty="0" smtClean="0"/>
              <a:t>2002</a:t>
            </a:r>
            <a:endParaRPr lang="en-US" dirty="0"/>
          </a:p>
        </p:txBody>
      </p:sp>
      <p:sp>
        <p:nvSpPr>
          <p:cNvPr id="51" name="TextBox 50"/>
          <p:cNvSpPr txBox="1"/>
          <p:nvPr/>
        </p:nvSpPr>
        <p:spPr>
          <a:xfrm>
            <a:off x="1404878" y="4083835"/>
            <a:ext cx="652643" cy="369332"/>
          </a:xfrm>
          <a:prstGeom prst="rect">
            <a:avLst/>
          </a:prstGeom>
          <a:noFill/>
        </p:spPr>
        <p:txBody>
          <a:bodyPr wrap="none" rtlCol="0">
            <a:spAutoFit/>
          </a:bodyPr>
          <a:lstStyle/>
          <a:p>
            <a:r>
              <a:rPr lang="en-US" dirty="0" smtClean="0"/>
              <a:t>1997</a:t>
            </a:r>
            <a:endParaRPr lang="en-US" dirty="0"/>
          </a:p>
        </p:txBody>
      </p:sp>
      <p:sp>
        <p:nvSpPr>
          <p:cNvPr id="52" name="TextBox 51"/>
          <p:cNvSpPr txBox="1"/>
          <p:nvPr/>
        </p:nvSpPr>
        <p:spPr>
          <a:xfrm>
            <a:off x="1404878" y="3030799"/>
            <a:ext cx="652643" cy="369332"/>
          </a:xfrm>
          <a:prstGeom prst="rect">
            <a:avLst/>
          </a:prstGeom>
          <a:noFill/>
        </p:spPr>
        <p:txBody>
          <a:bodyPr wrap="none" rtlCol="0">
            <a:spAutoFit/>
          </a:bodyPr>
          <a:lstStyle/>
          <a:p>
            <a:r>
              <a:rPr lang="en-US" dirty="0" smtClean="0"/>
              <a:t>1992</a:t>
            </a:r>
            <a:endParaRPr lang="en-US" dirty="0"/>
          </a:p>
        </p:txBody>
      </p:sp>
      <p:sp>
        <p:nvSpPr>
          <p:cNvPr id="53" name="TextBox 52"/>
          <p:cNvSpPr txBox="1"/>
          <p:nvPr/>
        </p:nvSpPr>
        <p:spPr>
          <a:xfrm>
            <a:off x="1404878" y="1955722"/>
            <a:ext cx="652643" cy="369332"/>
          </a:xfrm>
          <a:prstGeom prst="rect">
            <a:avLst/>
          </a:prstGeom>
          <a:noFill/>
        </p:spPr>
        <p:txBody>
          <a:bodyPr wrap="none" rtlCol="0">
            <a:spAutoFit/>
          </a:bodyPr>
          <a:lstStyle/>
          <a:p>
            <a:r>
              <a:rPr lang="en-US" dirty="0" smtClean="0"/>
              <a:t>1987</a:t>
            </a:r>
            <a:endParaRPr lang="en-US" dirty="0"/>
          </a:p>
        </p:txBody>
      </p:sp>
      <p:sp>
        <p:nvSpPr>
          <p:cNvPr id="54" name="TextBox 53"/>
          <p:cNvSpPr txBox="1"/>
          <p:nvPr/>
        </p:nvSpPr>
        <p:spPr>
          <a:xfrm>
            <a:off x="1404878" y="914400"/>
            <a:ext cx="652643" cy="369332"/>
          </a:xfrm>
          <a:prstGeom prst="rect">
            <a:avLst/>
          </a:prstGeom>
          <a:noFill/>
        </p:spPr>
        <p:txBody>
          <a:bodyPr wrap="none" rtlCol="0">
            <a:spAutoFit/>
          </a:bodyPr>
          <a:lstStyle/>
          <a:p>
            <a:r>
              <a:rPr lang="en-US" dirty="0" smtClean="0"/>
              <a:t>1982</a:t>
            </a:r>
            <a:endParaRPr lang="en-US" dirty="0"/>
          </a:p>
        </p:txBody>
      </p:sp>
      <p:sp>
        <p:nvSpPr>
          <p:cNvPr id="55" name="TextBox 54"/>
          <p:cNvSpPr txBox="1"/>
          <p:nvPr/>
        </p:nvSpPr>
        <p:spPr>
          <a:xfrm>
            <a:off x="2504742" y="914400"/>
            <a:ext cx="652643" cy="369332"/>
          </a:xfrm>
          <a:prstGeom prst="rect">
            <a:avLst/>
          </a:prstGeom>
          <a:noFill/>
        </p:spPr>
        <p:txBody>
          <a:bodyPr wrap="none" rtlCol="0">
            <a:spAutoFit/>
          </a:bodyPr>
          <a:lstStyle/>
          <a:p>
            <a:r>
              <a:rPr lang="en-US" dirty="0" smtClean="0"/>
              <a:t>1983</a:t>
            </a:r>
            <a:endParaRPr lang="en-US" dirty="0"/>
          </a:p>
        </p:txBody>
      </p:sp>
      <p:sp>
        <p:nvSpPr>
          <p:cNvPr id="56" name="TextBox 55"/>
          <p:cNvSpPr txBox="1"/>
          <p:nvPr/>
        </p:nvSpPr>
        <p:spPr>
          <a:xfrm>
            <a:off x="2504742" y="1955722"/>
            <a:ext cx="652643" cy="369332"/>
          </a:xfrm>
          <a:prstGeom prst="rect">
            <a:avLst/>
          </a:prstGeom>
          <a:noFill/>
        </p:spPr>
        <p:txBody>
          <a:bodyPr wrap="none" rtlCol="0">
            <a:spAutoFit/>
          </a:bodyPr>
          <a:lstStyle/>
          <a:p>
            <a:r>
              <a:rPr lang="en-US" dirty="0" smtClean="0"/>
              <a:t>1988</a:t>
            </a:r>
            <a:endParaRPr lang="en-US" dirty="0"/>
          </a:p>
        </p:txBody>
      </p:sp>
      <p:sp>
        <p:nvSpPr>
          <p:cNvPr id="57" name="TextBox 56"/>
          <p:cNvSpPr txBox="1"/>
          <p:nvPr/>
        </p:nvSpPr>
        <p:spPr>
          <a:xfrm>
            <a:off x="2504742" y="3030799"/>
            <a:ext cx="652643" cy="369332"/>
          </a:xfrm>
          <a:prstGeom prst="rect">
            <a:avLst/>
          </a:prstGeom>
          <a:noFill/>
        </p:spPr>
        <p:txBody>
          <a:bodyPr wrap="none" rtlCol="0">
            <a:spAutoFit/>
          </a:bodyPr>
          <a:lstStyle/>
          <a:p>
            <a:r>
              <a:rPr lang="en-US" dirty="0" smtClean="0"/>
              <a:t>1993</a:t>
            </a:r>
            <a:endParaRPr lang="en-US" dirty="0"/>
          </a:p>
        </p:txBody>
      </p:sp>
      <p:sp>
        <p:nvSpPr>
          <p:cNvPr id="58" name="TextBox 57"/>
          <p:cNvSpPr txBox="1"/>
          <p:nvPr/>
        </p:nvSpPr>
        <p:spPr>
          <a:xfrm>
            <a:off x="2504742" y="4083835"/>
            <a:ext cx="652643" cy="369332"/>
          </a:xfrm>
          <a:prstGeom prst="rect">
            <a:avLst/>
          </a:prstGeom>
          <a:noFill/>
        </p:spPr>
        <p:txBody>
          <a:bodyPr wrap="none" rtlCol="0">
            <a:spAutoFit/>
          </a:bodyPr>
          <a:lstStyle/>
          <a:p>
            <a:r>
              <a:rPr lang="en-US" dirty="0" smtClean="0"/>
              <a:t>1998</a:t>
            </a:r>
            <a:endParaRPr lang="en-US" dirty="0"/>
          </a:p>
        </p:txBody>
      </p:sp>
      <p:sp>
        <p:nvSpPr>
          <p:cNvPr id="59" name="TextBox 58"/>
          <p:cNvSpPr txBox="1"/>
          <p:nvPr/>
        </p:nvSpPr>
        <p:spPr>
          <a:xfrm>
            <a:off x="2504742" y="5083748"/>
            <a:ext cx="652643" cy="369332"/>
          </a:xfrm>
          <a:prstGeom prst="rect">
            <a:avLst/>
          </a:prstGeom>
          <a:noFill/>
        </p:spPr>
        <p:txBody>
          <a:bodyPr wrap="none" rtlCol="0">
            <a:spAutoFit/>
          </a:bodyPr>
          <a:lstStyle/>
          <a:p>
            <a:r>
              <a:rPr lang="en-US" dirty="0" smtClean="0"/>
              <a:t>2003</a:t>
            </a:r>
            <a:endParaRPr lang="en-US" dirty="0"/>
          </a:p>
        </p:txBody>
      </p:sp>
      <p:sp>
        <p:nvSpPr>
          <p:cNvPr id="60" name="TextBox 59"/>
          <p:cNvSpPr txBox="1"/>
          <p:nvPr/>
        </p:nvSpPr>
        <p:spPr>
          <a:xfrm>
            <a:off x="2504742" y="6155181"/>
            <a:ext cx="652643" cy="369332"/>
          </a:xfrm>
          <a:prstGeom prst="rect">
            <a:avLst/>
          </a:prstGeom>
          <a:noFill/>
        </p:spPr>
        <p:txBody>
          <a:bodyPr wrap="none" rtlCol="0">
            <a:spAutoFit/>
          </a:bodyPr>
          <a:lstStyle/>
          <a:p>
            <a:r>
              <a:rPr lang="en-US" dirty="0" smtClean="0"/>
              <a:t>2008</a:t>
            </a:r>
            <a:endParaRPr lang="en-US" dirty="0"/>
          </a:p>
        </p:txBody>
      </p:sp>
      <p:sp>
        <p:nvSpPr>
          <p:cNvPr id="61" name="TextBox 60"/>
          <p:cNvSpPr txBox="1"/>
          <p:nvPr/>
        </p:nvSpPr>
        <p:spPr>
          <a:xfrm>
            <a:off x="3634606" y="6155181"/>
            <a:ext cx="652643" cy="369332"/>
          </a:xfrm>
          <a:prstGeom prst="rect">
            <a:avLst/>
          </a:prstGeom>
          <a:noFill/>
        </p:spPr>
        <p:txBody>
          <a:bodyPr wrap="none" rtlCol="0">
            <a:spAutoFit/>
          </a:bodyPr>
          <a:lstStyle/>
          <a:p>
            <a:r>
              <a:rPr lang="en-US" dirty="0" smtClean="0"/>
              <a:t>2009</a:t>
            </a:r>
            <a:endParaRPr lang="en-US" dirty="0"/>
          </a:p>
        </p:txBody>
      </p:sp>
      <p:sp>
        <p:nvSpPr>
          <p:cNvPr id="62" name="TextBox 61"/>
          <p:cNvSpPr txBox="1"/>
          <p:nvPr/>
        </p:nvSpPr>
        <p:spPr>
          <a:xfrm>
            <a:off x="3634606" y="5083748"/>
            <a:ext cx="652643" cy="369332"/>
          </a:xfrm>
          <a:prstGeom prst="rect">
            <a:avLst/>
          </a:prstGeom>
          <a:noFill/>
        </p:spPr>
        <p:txBody>
          <a:bodyPr wrap="none" rtlCol="0">
            <a:spAutoFit/>
          </a:bodyPr>
          <a:lstStyle/>
          <a:p>
            <a:r>
              <a:rPr lang="en-US" dirty="0" smtClean="0"/>
              <a:t>2004</a:t>
            </a:r>
            <a:endParaRPr lang="en-US" dirty="0"/>
          </a:p>
        </p:txBody>
      </p:sp>
      <p:sp>
        <p:nvSpPr>
          <p:cNvPr id="63" name="TextBox 62"/>
          <p:cNvSpPr txBox="1"/>
          <p:nvPr/>
        </p:nvSpPr>
        <p:spPr>
          <a:xfrm>
            <a:off x="3634606" y="4083835"/>
            <a:ext cx="652643" cy="369332"/>
          </a:xfrm>
          <a:prstGeom prst="rect">
            <a:avLst/>
          </a:prstGeom>
          <a:noFill/>
        </p:spPr>
        <p:txBody>
          <a:bodyPr wrap="none" rtlCol="0">
            <a:spAutoFit/>
          </a:bodyPr>
          <a:lstStyle/>
          <a:p>
            <a:r>
              <a:rPr lang="en-US" dirty="0" smtClean="0"/>
              <a:t>1999</a:t>
            </a:r>
            <a:endParaRPr lang="en-US" dirty="0"/>
          </a:p>
        </p:txBody>
      </p:sp>
      <p:sp>
        <p:nvSpPr>
          <p:cNvPr id="64" name="TextBox 63"/>
          <p:cNvSpPr txBox="1"/>
          <p:nvPr/>
        </p:nvSpPr>
        <p:spPr>
          <a:xfrm>
            <a:off x="3634606" y="3030799"/>
            <a:ext cx="652643" cy="369332"/>
          </a:xfrm>
          <a:prstGeom prst="rect">
            <a:avLst/>
          </a:prstGeom>
          <a:noFill/>
        </p:spPr>
        <p:txBody>
          <a:bodyPr wrap="none" rtlCol="0">
            <a:spAutoFit/>
          </a:bodyPr>
          <a:lstStyle/>
          <a:p>
            <a:r>
              <a:rPr lang="en-US" dirty="0" smtClean="0"/>
              <a:t>1994</a:t>
            </a:r>
            <a:endParaRPr lang="en-US" dirty="0"/>
          </a:p>
        </p:txBody>
      </p:sp>
      <p:sp>
        <p:nvSpPr>
          <p:cNvPr id="65" name="TextBox 64"/>
          <p:cNvSpPr txBox="1"/>
          <p:nvPr/>
        </p:nvSpPr>
        <p:spPr>
          <a:xfrm>
            <a:off x="3634606" y="1955722"/>
            <a:ext cx="652643" cy="369332"/>
          </a:xfrm>
          <a:prstGeom prst="rect">
            <a:avLst/>
          </a:prstGeom>
          <a:noFill/>
        </p:spPr>
        <p:txBody>
          <a:bodyPr wrap="none" rtlCol="0">
            <a:spAutoFit/>
          </a:bodyPr>
          <a:lstStyle/>
          <a:p>
            <a:r>
              <a:rPr lang="en-US" dirty="0" smtClean="0"/>
              <a:t>1989</a:t>
            </a:r>
            <a:endParaRPr lang="en-US" dirty="0"/>
          </a:p>
        </p:txBody>
      </p:sp>
      <p:sp>
        <p:nvSpPr>
          <p:cNvPr id="66" name="TextBox 65"/>
          <p:cNvSpPr txBox="1"/>
          <p:nvPr/>
        </p:nvSpPr>
        <p:spPr>
          <a:xfrm>
            <a:off x="3634606" y="914400"/>
            <a:ext cx="652643" cy="369332"/>
          </a:xfrm>
          <a:prstGeom prst="rect">
            <a:avLst/>
          </a:prstGeom>
          <a:noFill/>
        </p:spPr>
        <p:txBody>
          <a:bodyPr wrap="none" rtlCol="0">
            <a:spAutoFit/>
          </a:bodyPr>
          <a:lstStyle/>
          <a:p>
            <a:r>
              <a:rPr lang="en-US" dirty="0" smtClean="0"/>
              <a:t>1984</a:t>
            </a:r>
            <a:endParaRPr lang="en-US" dirty="0"/>
          </a:p>
        </p:txBody>
      </p:sp>
      <p:sp>
        <p:nvSpPr>
          <p:cNvPr id="67" name="TextBox 66"/>
          <p:cNvSpPr txBox="1"/>
          <p:nvPr/>
        </p:nvSpPr>
        <p:spPr>
          <a:xfrm>
            <a:off x="4774470" y="914400"/>
            <a:ext cx="652643" cy="369332"/>
          </a:xfrm>
          <a:prstGeom prst="rect">
            <a:avLst/>
          </a:prstGeom>
          <a:noFill/>
        </p:spPr>
        <p:txBody>
          <a:bodyPr wrap="none" rtlCol="0">
            <a:spAutoFit/>
          </a:bodyPr>
          <a:lstStyle/>
          <a:p>
            <a:r>
              <a:rPr lang="en-US" dirty="0" smtClean="0"/>
              <a:t>1985</a:t>
            </a:r>
            <a:endParaRPr lang="en-US" dirty="0"/>
          </a:p>
        </p:txBody>
      </p:sp>
      <p:sp>
        <p:nvSpPr>
          <p:cNvPr id="68" name="TextBox 67"/>
          <p:cNvSpPr txBox="1"/>
          <p:nvPr/>
        </p:nvSpPr>
        <p:spPr>
          <a:xfrm>
            <a:off x="4774470" y="1955722"/>
            <a:ext cx="652643" cy="369332"/>
          </a:xfrm>
          <a:prstGeom prst="rect">
            <a:avLst/>
          </a:prstGeom>
          <a:noFill/>
        </p:spPr>
        <p:txBody>
          <a:bodyPr wrap="none" rtlCol="0">
            <a:spAutoFit/>
          </a:bodyPr>
          <a:lstStyle/>
          <a:p>
            <a:r>
              <a:rPr lang="en-US" dirty="0" smtClean="0"/>
              <a:t>1990</a:t>
            </a:r>
            <a:endParaRPr lang="en-US" dirty="0"/>
          </a:p>
        </p:txBody>
      </p:sp>
      <p:sp>
        <p:nvSpPr>
          <p:cNvPr id="69" name="TextBox 68"/>
          <p:cNvSpPr txBox="1"/>
          <p:nvPr/>
        </p:nvSpPr>
        <p:spPr>
          <a:xfrm>
            <a:off x="4774470" y="3030799"/>
            <a:ext cx="652643" cy="369332"/>
          </a:xfrm>
          <a:prstGeom prst="rect">
            <a:avLst/>
          </a:prstGeom>
          <a:noFill/>
        </p:spPr>
        <p:txBody>
          <a:bodyPr wrap="none" rtlCol="0">
            <a:spAutoFit/>
          </a:bodyPr>
          <a:lstStyle/>
          <a:p>
            <a:r>
              <a:rPr lang="en-US" dirty="0" smtClean="0"/>
              <a:t>1995</a:t>
            </a:r>
            <a:endParaRPr lang="en-US" dirty="0"/>
          </a:p>
        </p:txBody>
      </p:sp>
      <p:sp>
        <p:nvSpPr>
          <p:cNvPr id="70" name="TextBox 69"/>
          <p:cNvSpPr txBox="1"/>
          <p:nvPr/>
        </p:nvSpPr>
        <p:spPr>
          <a:xfrm>
            <a:off x="4774470" y="4083835"/>
            <a:ext cx="652643" cy="369332"/>
          </a:xfrm>
          <a:prstGeom prst="rect">
            <a:avLst/>
          </a:prstGeom>
          <a:noFill/>
        </p:spPr>
        <p:txBody>
          <a:bodyPr wrap="none" rtlCol="0">
            <a:spAutoFit/>
          </a:bodyPr>
          <a:lstStyle/>
          <a:p>
            <a:r>
              <a:rPr lang="en-US" dirty="0" smtClean="0"/>
              <a:t>2000</a:t>
            </a:r>
            <a:endParaRPr lang="en-US" dirty="0"/>
          </a:p>
        </p:txBody>
      </p:sp>
      <p:sp>
        <p:nvSpPr>
          <p:cNvPr id="71" name="TextBox 70"/>
          <p:cNvSpPr txBox="1"/>
          <p:nvPr/>
        </p:nvSpPr>
        <p:spPr>
          <a:xfrm>
            <a:off x="4774470" y="5083748"/>
            <a:ext cx="652643" cy="369332"/>
          </a:xfrm>
          <a:prstGeom prst="rect">
            <a:avLst/>
          </a:prstGeom>
          <a:noFill/>
        </p:spPr>
        <p:txBody>
          <a:bodyPr wrap="none" rtlCol="0">
            <a:spAutoFit/>
          </a:bodyPr>
          <a:lstStyle/>
          <a:p>
            <a:r>
              <a:rPr lang="en-US" dirty="0" smtClean="0"/>
              <a:t>2005</a:t>
            </a:r>
            <a:endParaRPr lang="en-US" dirty="0"/>
          </a:p>
        </p:txBody>
      </p:sp>
      <p:sp>
        <p:nvSpPr>
          <p:cNvPr id="72" name="TextBox 71"/>
          <p:cNvSpPr txBox="1"/>
          <p:nvPr/>
        </p:nvSpPr>
        <p:spPr>
          <a:xfrm>
            <a:off x="4774470" y="6155181"/>
            <a:ext cx="652643" cy="369332"/>
          </a:xfrm>
          <a:prstGeom prst="rect">
            <a:avLst/>
          </a:prstGeom>
          <a:noFill/>
        </p:spPr>
        <p:txBody>
          <a:bodyPr wrap="none" rtlCol="0">
            <a:spAutoFit/>
          </a:bodyPr>
          <a:lstStyle/>
          <a:p>
            <a:r>
              <a:rPr lang="en-US" dirty="0" smtClean="0"/>
              <a:t>2010</a:t>
            </a:r>
            <a:endParaRPr lang="en-US" dirty="0"/>
          </a:p>
        </p:txBody>
      </p:sp>
      <p:sp>
        <p:nvSpPr>
          <p:cNvPr id="73" name="TextBox 72"/>
          <p:cNvSpPr txBox="1"/>
          <p:nvPr/>
        </p:nvSpPr>
        <p:spPr>
          <a:xfrm>
            <a:off x="5800166" y="35349"/>
            <a:ext cx="1178891" cy="369332"/>
          </a:xfrm>
          <a:prstGeom prst="rect">
            <a:avLst/>
          </a:prstGeom>
          <a:noFill/>
        </p:spPr>
        <p:txBody>
          <a:bodyPr wrap="none" rtlCol="0">
            <a:spAutoFit/>
          </a:bodyPr>
          <a:lstStyle/>
          <a:p>
            <a:r>
              <a:rPr lang="en-US" dirty="0" smtClean="0"/>
              <a:t>Forecaster</a:t>
            </a:r>
            <a:endParaRPr lang="en-US" dirty="0"/>
          </a:p>
        </p:txBody>
      </p:sp>
      <p:sp>
        <p:nvSpPr>
          <p:cNvPr id="74" name="TextBox 73"/>
          <p:cNvSpPr txBox="1"/>
          <p:nvPr/>
        </p:nvSpPr>
        <p:spPr>
          <a:xfrm>
            <a:off x="5836837" y="3216109"/>
            <a:ext cx="2036172" cy="646331"/>
          </a:xfrm>
          <a:prstGeom prst="rect">
            <a:avLst/>
          </a:prstGeom>
          <a:noFill/>
        </p:spPr>
        <p:txBody>
          <a:bodyPr wrap="none" rtlCol="0">
            <a:spAutoFit/>
          </a:bodyPr>
          <a:lstStyle/>
          <a:p>
            <a:r>
              <a:rPr lang="en-US" dirty="0" smtClean="0"/>
              <a:t>Resource Manager/</a:t>
            </a:r>
          </a:p>
          <a:p>
            <a:r>
              <a:rPr lang="en-US" dirty="0" smtClean="0"/>
              <a:t>Stakeholder (You!)</a:t>
            </a:r>
            <a:endParaRPr lang="en-US" dirty="0"/>
          </a:p>
        </p:txBody>
      </p:sp>
      <p:pic>
        <p:nvPicPr>
          <p:cNvPr id="75" name="Picture 74"/>
          <p:cNvPicPr>
            <a:picLocks noChangeAspect="1"/>
          </p:cNvPicPr>
          <p:nvPr/>
        </p:nvPicPr>
        <p:blipFill>
          <a:blip r:embed="rId4"/>
          <a:stretch>
            <a:fillRect/>
          </a:stretch>
        </p:blipFill>
        <p:spPr>
          <a:xfrm>
            <a:off x="7063919" y="5904207"/>
            <a:ext cx="1984486" cy="895995"/>
          </a:xfrm>
          <a:prstGeom prst="rect">
            <a:avLst/>
          </a:prstGeom>
        </p:spPr>
      </p:pic>
      <p:grpSp>
        <p:nvGrpSpPr>
          <p:cNvPr id="80" name="Group 79"/>
          <p:cNvGrpSpPr/>
          <p:nvPr/>
        </p:nvGrpSpPr>
        <p:grpSpPr>
          <a:xfrm>
            <a:off x="5775493" y="4011178"/>
            <a:ext cx="1207464" cy="1207464"/>
            <a:chOff x="6219502" y="5339733"/>
            <a:chExt cx="1207464" cy="1207464"/>
          </a:xfrm>
        </p:grpSpPr>
        <p:pic>
          <p:nvPicPr>
            <p:cNvPr id="78" name="Picture 77"/>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9" name="TextBox 78"/>
            <p:cNvSpPr txBox="1"/>
            <p:nvPr/>
          </p:nvSpPr>
          <p:spPr>
            <a:xfrm>
              <a:off x="6280846" y="5582298"/>
              <a:ext cx="1084777" cy="646331"/>
            </a:xfrm>
            <a:prstGeom prst="rect">
              <a:avLst/>
            </a:prstGeom>
            <a:noFill/>
          </p:spPr>
          <p:txBody>
            <a:bodyPr wrap="none" rtlCol="0">
              <a:spAutoFit/>
            </a:bodyPr>
            <a:lstStyle/>
            <a:p>
              <a:pPr algn="ctr"/>
              <a:r>
                <a:rPr lang="en-US" dirty="0" smtClean="0"/>
                <a:t>Future</a:t>
              </a:r>
            </a:p>
            <a:p>
              <a:pPr algn="ctr"/>
              <a:r>
                <a:rPr lang="en-US" dirty="0" smtClean="0"/>
                <a:t>Observed</a:t>
              </a:r>
              <a:endParaRPr lang="en-US" dirty="0"/>
            </a:p>
          </p:txBody>
        </p:sp>
      </p:grpSp>
      <p:sp>
        <p:nvSpPr>
          <p:cNvPr id="83" name="TextBox 82"/>
          <p:cNvSpPr txBox="1"/>
          <p:nvPr/>
        </p:nvSpPr>
        <p:spPr>
          <a:xfrm>
            <a:off x="827505" y="75353"/>
            <a:ext cx="3856570" cy="369332"/>
          </a:xfrm>
          <a:prstGeom prst="rect">
            <a:avLst/>
          </a:prstGeom>
          <a:noFill/>
        </p:spPr>
        <p:txBody>
          <a:bodyPr wrap="none" rtlCol="0">
            <a:spAutoFit/>
          </a:bodyPr>
          <a:lstStyle/>
          <a:p>
            <a:r>
              <a:rPr lang="en-US" dirty="0" smtClean="0"/>
              <a:t>April through July Forecast Information</a:t>
            </a:r>
            <a:endParaRPr lang="en-US" dirty="0"/>
          </a:p>
        </p:txBody>
      </p:sp>
      <p:pic>
        <p:nvPicPr>
          <p:cNvPr id="84" name="Picture 83" descr="P905005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236" y="75354"/>
            <a:ext cx="492698" cy="656930"/>
          </a:xfrm>
          <a:prstGeom prst="rect">
            <a:avLst/>
          </a:prstGeom>
        </p:spPr>
      </p:pic>
      <p:sp>
        <p:nvSpPr>
          <p:cNvPr id="85" name="TextBox 84"/>
          <p:cNvSpPr txBox="1"/>
          <p:nvPr/>
        </p:nvSpPr>
        <p:spPr>
          <a:xfrm>
            <a:off x="5764056" y="230715"/>
            <a:ext cx="3186190" cy="2585323"/>
          </a:xfrm>
          <a:prstGeom prst="rect">
            <a:avLst/>
          </a:prstGeom>
          <a:noFill/>
        </p:spPr>
        <p:txBody>
          <a:bodyPr wrap="square" rtlCol="0">
            <a:spAutoFit/>
          </a:bodyPr>
          <a:lstStyle/>
          <a:p>
            <a:r>
              <a:rPr lang="en-US" i="1" dirty="0" smtClean="0"/>
              <a:t>Based on the latest conditions and what I know has happened in the past, I will provide you a forecast, which is less than the most extreme amount I think you could get, and more than the least amount I think you could get, but is useful to help you make a decision. </a:t>
            </a:r>
            <a:endParaRPr lang="en-US" i="1" dirty="0"/>
          </a:p>
        </p:txBody>
      </p:sp>
      <p:sp>
        <p:nvSpPr>
          <p:cNvPr id="86" name="TextBox 85"/>
          <p:cNvSpPr txBox="1"/>
          <p:nvPr/>
        </p:nvSpPr>
        <p:spPr>
          <a:xfrm>
            <a:off x="6982957" y="3850604"/>
            <a:ext cx="2056682" cy="2031325"/>
          </a:xfrm>
          <a:prstGeom prst="rect">
            <a:avLst/>
          </a:prstGeom>
          <a:noFill/>
        </p:spPr>
        <p:txBody>
          <a:bodyPr wrap="square" rtlCol="0">
            <a:spAutoFit/>
          </a:bodyPr>
          <a:lstStyle/>
          <a:p>
            <a:r>
              <a:rPr lang="en-US" i="1" dirty="0" smtClean="0"/>
              <a:t>Based on the range of outcomes provided, and your forecast, I can evaluate how I want to manage possible outcomes.</a:t>
            </a:r>
            <a:endParaRPr lang="en-US" i="1" dirty="0"/>
          </a:p>
        </p:txBody>
      </p:sp>
      <p:cxnSp>
        <p:nvCxnSpPr>
          <p:cNvPr id="82" name="Straight Connector 81"/>
          <p:cNvCxnSpPr/>
          <p:nvPr/>
        </p:nvCxnSpPr>
        <p:spPr>
          <a:xfrm flipV="1">
            <a:off x="5740164" y="3189264"/>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50204" y="2806445"/>
            <a:ext cx="3363909" cy="369332"/>
          </a:xfrm>
          <a:prstGeom prst="rect">
            <a:avLst/>
          </a:prstGeom>
          <a:noFill/>
        </p:spPr>
        <p:txBody>
          <a:bodyPr wrap="none" rtlCol="0">
            <a:spAutoFit/>
          </a:bodyPr>
          <a:lstStyle/>
          <a:p>
            <a:r>
              <a:rPr lang="en-US" dirty="0" smtClean="0"/>
              <a:t>Most Probable Forecast: 75% avg. </a:t>
            </a:r>
            <a:endParaRPr lang="en-US" dirty="0"/>
          </a:p>
        </p:txBody>
      </p:sp>
    </p:spTree>
    <p:extLst>
      <p:ext uri="{BB962C8B-B14F-4D97-AF65-F5344CB8AC3E}">
        <p14:creationId xmlns:p14="http://schemas.microsoft.com/office/powerpoint/2010/main" val="367016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007" y="107096"/>
            <a:ext cx="5322645" cy="6740308"/>
          </a:xfrm>
          <a:prstGeom prst="rect">
            <a:avLst/>
          </a:prstGeom>
          <a:noFill/>
        </p:spPr>
        <p:txBody>
          <a:bodyPr wrap="square" rtlCol="0">
            <a:spAutoFit/>
          </a:bodyPr>
          <a:lstStyle/>
          <a:p>
            <a:r>
              <a:rPr lang="en-US" dirty="0" smtClean="0"/>
              <a:t>Hmm, I have about 50/50 chance of seeing more or less than 75% of average.  Some things I should consider:</a:t>
            </a:r>
          </a:p>
          <a:p>
            <a:endParaRPr lang="en-US" dirty="0"/>
          </a:p>
          <a:p>
            <a:r>
              <a:rPr lang="en-US" dirty="0" smtClean="0"/>
              <a:t>75% </a:t>
            </a:r>
            <a:r>
              <a:rPr lang="en-US" smtClean="0"/>
              <a:t>of average is </a:t>
            </a:r>
            <a:r>
              <a:rPr lang="en-US" dirty="0" smtClean="0"/>
              <a:t>the most probable forecast, and the minimum and maximum probable values are closer to this value, so there’s less uncertainty… It’s late in the season, changes could happen (maybe a wet May?), but I can act with more confidence. </a:t>
            </a:r>
          </a:p>
          <a:p>
            <a:endParaRPr lang="en-US" dirty="0"/>
          </a:p>
          <a:p>
            <a:r>
              <a:rPr lang="en-US" dirty="0" smtClean="0"/>
              <a:t>To meet a particular flow requirement, it’s very important I get at least 65% of average flow.  If not, I need to change my operations.  Am I comfortable with the risk that the forecast could fall below 65% of average? </a:t>
            </a:r>
          </a:p>
          <a:p>
            <a:endParaRPr lang="en-US" dirty="0"/>
          </a:p>
          <a:p>
            <a:r>
              <a:rPr lang="en-US" dirty="0" smtClean="0"/>
              <a:t>Now that I’ve had lots of information made available to me, I can make an informed decision, but I should still take a look at the extremes and understand those risks…</a:t>
            </a:r>
          </a:p>
          <a:p>
            <a:endParaRPr lang="en-US" dirty="0" smtClean="0"/>
          </a:p>
          <a:p>
            <a:r>
              <a:rPr lang="en-US" dirty="0" smtClean="0"/>
              <a:t>Does the forecast make sense to me?  Will I need to explain it anyone?  Do I need to talk to the cool people at the CBRFC?</a:t>
            </a:r>
            <a:endParaRPr lang="en-US" dirty="0"/>
          </a:p>
        </p:txBody>
      </p:sp>
      <p:pic>
        <p:nvPicPr>
          <p:cNvPr id="6" name="Picture 5"/>
          <p:cNvPicPr>
            <a:picLocks noChangeAspect="1"/>
          </p:cNvPicPr>
          <p:nvPr/>
        </p:nvPicPr>
        <p:blipFill>
          <a:blip r:embed="rId2"/>
          <a:stretch>
            <a:fillRect/>
          </a:stretch>
        </p:blipFill>
        <p:spPr>
          <a:xfrm>
            <a:off x="5844363" y="1763905"/>
            <a:ext cx="3004037" cy="1356322"/>
          </a:xfrm>
          <a:prstGeom prst="rect">
            <a:avLst/>
          </a:prstGeom>
        </p:spPr>
      </p:pic>
    </p:spTree>
    <p:extLst>
      <p:ext uri="{BB962C8B-B14F-4D97-AF65-F5344CB8AC3E}">
        <p14:creationId xmlns:p14="http://schemas.microsoft.com/office/powerpoint/2010/main" val="238767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746835"/>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5384155"/>
            <a:chOff x="130003" y="0"/>
            <a:chExt cx="1207464" cy="5384155"/>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grpSp>
      <p:grpSp>
        <p:nvGrpSpPr>
          <p:cNvPr id="15" name="Group 14"/>
          <p:cNvGrpSpPr/>
          <p:nvPr/>
        </p:nvGrpSpPr>
        <p:grpSpPr>
          <a:xfrm>
            <a:off x="1127467" y="521309"/>
            <a:ext cx="1207464" cy="5384155"/>
            <a:chOff x="130003" y="0"/>
            <a:chExt cx="1207464" cy="5384155"/>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grpSp>
      <p:grpSp>
        <p:nvGrpSpPr>
          <p:cNvPr id="22" name="Group 21"/>
          <p:cNvGrpSpPr/>
          <p:nvPr/>
        </p:nvGrpSpPr>
        <p:grpSpPr>
          <a:xfrm>
            <a:off x="2227331" y="520052"/>
            <a:ext cx="1207464" cy="5384155"/>
            <a:chOff x="130003" y="0"/>
            <a:chExt cx="1207464" cy="5384155"/>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grpSp>
      <p:grpSp>
        <p:nvGrpSpPr>
          <p:cNvPr id="29" name="Group 28"/>
          <p:cNvGrpSpPr/>
          <p:nvPr/>
        </p:nvGrpSpPr>
        <p:grpSpPr>
          <a:xfrm>
            <a:off x="3357195" y="520052"/>
            <a:ext cx="1207464" cy="5384155"/>
            <a:chOff x="130003" y="0"/>
            <a:chExt cx="1207464" cy="5384155"/>
          </a:xfrm>
        </p:grpSpPr>
        <p:pic>
          <p:nvPicPr>
            <p:cNvPr id="30" name="Picture 29"/>
            <p:cNvPicPr>
              <a:picLocks noChangeAspect="1"/>
            </p:cNvPicPr>
            <p:nvPr/>
          </p:nvPicPr>
          <p:blipFill>
            <a:blip r:embed="rId3"/>
            <a:stretch>
              <a:fillRect/>
            </a:stretch>
          </p:blipFill>
          <p:spPr>
            <a:xfrm>
              <a:off x="130003" y="0"/>
              <a:ext cx="1207464" cy="1207464"/>
            </a:xfrm>
            <a:prstGeom prst="rect">
              <a:avLst/>
            </a:prstGeom>
          </p:spPr>
        </p:pic>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grpSp>
      <p:grpSp>
        <p:nvGrpSpPr>
          <p:cNvPr id="36" name="Group 35"/>
          <p:cNvGrpSpPr/>
          <p:nvPr/>
        </p:nvGrpSpPr>
        <p:grpSpPr>
          <a:xfrm>
            <a:off x="4497059" y="520052"/>
            <a:ext cx="1207464" cy="5384155"/>
            <a:chOff x="130003" y="0"/>
            <a:chExt cx="1207464" cy="5384155"/>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grpSp>
      <p:sp>
        <p:nvSpPr>
          <p:cNvPr id="43" name="TextBox 42"/>
          <p:cNvSpPr txBox="1"/>
          <p:nvPr/>
        </p:nvSpPr>
        <p:spPr>
          <a:xfrm>
            <a:off x="277414" y="914400"/>
            <a:ext cx="301660"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277414" y="1955722"/>
            <a:ext cx="301660" cy="369332"/>
          </a:xfrm>
          <a:prstGeom prst="rect">
            <a:avLst/>
          </a:prstGeom>
          <a:noFill/>
        </p:spPr>
        <p:txBody>
          <a:bodyPr wrap="none" rtlCol="0">
            <a:spAutoFit/>
          </a:bodyPr>
          <a:lstStyle/>
          <a:p>
            <a:r>
              <a:rPr lang="en-US" dirty="0" smtClean="0"/>
              <a:t>6</a:t>
            </a:r>
            <a:endParaRPr lang="en-US" dirty="0"/>
          </a:p>
        </p:txBody>
      </p:sp>
      <p:sp>
        <p:nvSpPr>
          <p:cNvPr id="45" name="TextBox 44"/>
          <p:cNvSpPr txBox="1"/>
          <p:nvPr/>
        </p:nvSpPr>
        <p:spPr>
          <a:xfrm>
            <a:off x="277414" y="3030799"/>
            <a:ext cx="418654" cy="369332"/>
          </a:xfrm>
          <a:prstGeom prst="rect">
            <a:avLst/>
          </a:prstGeom>
          <a:noFill/>
        </p:spPr>
        <p:txBody>
          <a:bodyPr wrap="none" rtlCol="0">
            <a:spAutoFit/>
          </a:bodyPr>
          <a:lstStyle/>
          <a:p>
            <a:r>
              <a:rPr lang="en-US" dirty="0" smtClean="0"/>
              <a:t>11</a:t>
            </a:r>
            <a:endParaRPr lang="en-US" dirty="0"/>
          </a:p>
        </p:txBody>
      </p:sp>
      <p:sp>
        <p:nvSpPr>
          <p:cNvPr id="46" name="TextBox 45"/>
          <p:cNvSpPr txBox="1"/>
          <p:nvPr/>
        </p:nvSpPr>
        <p:spPr>
          <a:xfrm>
            <a:off x="277414" y="4083835"/>
            <a:ext cx="418654" cy="369332"/>
          </a:xfrm>
          <a:prstGeom prst="rect">
            <a:avLst/>
          </a:prstGeom>
          <a:noFill/>
        </p:spPr>
        <p:txBody>
          <a:bodyPr wrap="none" rtlCol="0">
            <a:spAutoFit/>
          </a:bodyPr>
          <a:lstStyle/>
          <a:p>
            <a:r>
              <a:rPr lang="en-US" dirty="0" smtClean="0"/>
              <a:t>16</a:t>
            </a:r>
            <a:endParaRPr lang="en-US" dirty="0"/>
          </a:p>
        </p:txBody>
      </p:sp>
      <p:sp>
        <p:nvSpPr>
          <p:cNvPr id="47" name="TextBox 46"/>
          <p:cNvSpPr txBox="1"/>
          <p:nvPr/>
        </p:nvSpPr>
        <p:spPr>
          <a:xfrm>
            <a:off x="277414" y="5083748"/>
            <a:ext cx="418654" cy="369332"/>
          </a:xfrm>
          <a:prstGeom prst="rect">
            <a:avLst/>
          </a:prstGeom>
          <a:noFill/>
        </p:spPr>
        <p:txBody>
          <a:bodyPr wrap="none" rtlCol="0">
            <a:spAutoFit/>
          </a:bodyPr>
          <a:lstStyle/>
          <a:p>
            <a:r>
              <a:rPr lang="en-US" dirty="0" smtClean="0"/>
              <a:t>21</a:t>
            </a:r>
            <a:endParaRPr lang="en-US" dirty="0"/>
          </a:p>
        </p:txBody>
      </p:sp>
      <p:sp>
        <p:nvSpPr>
          <p:cNvPr id="50" name="TextBox 49"/>
          <p:cNvSpPr txBox="1"/>
          <p:nvPr/>
        </p:nvSpPr>
        <p:spPr>
          <a:xfrm>
            <a:off x="1404878" y="5083748"/>
            <a:ext cx="418654" cy="369332"/>
          </a:xfrm>
          <a:prstGeom prst="rect">
            <a:avLst/>
          </a:prstGeom>
          <a:noFill/>
        </p:spPr>
        <p:txBody>
          <a:bodyPr wrap="none" rtlCol="0">
            <a:spAutoFit/>
          </a:bodyPr>
          <a:lstStyle/>
          <a:p>
            <a:r>
              <a:rPr lang="en-US" dirty="0" smtClean="0"/>
              <a:t>22</a:t>
            </a:r>
            <a:endParaRPr lang="en-US" dirty="0"/>
          </a:p>
        </p:txBody>
      </p:sp>
      <p:sp>
        <p:nvSpPr>
          <p:cNvPr id="51" name="TextBox 50"/>
          <p:cNvSpPr txBox="1"/>
          <p:nvPr/>
        </p:nvSpPr>
        <p:spPr>
          <a:xfrm>
            <a:off x="1404878" y="4083835"/>
            <a:ext cx="418654" cy="369332"/>
          </a:xfrm>
          <a:prstGeom prst="rect">
            <a:avLst/>
          </a:prstGeom>
          <a:noFill/>
        </p:spPr>
        <p:txBody>
          <a:bodyPr wrap="none" rtlCol="0">
            <a:spAutoFit/>
          </a:bodyPr>
          <a:lstStyle/>
          <a:p>
            <a:r>
              <a:rPr lang="en-US" dirty="0" smtClean="0"/>
              <a:t>17</a:t>
            </a:r>
            <a:endParaRPr lang="en-US" dirty="0"/>
          </a:p>
        </p:txBody>
      </p:sp>
      <p:sp>
        <p:nvSpPr>
          <p:cNvPr id="52" name="TextBox 51"/>
          <p:cNvSpPr txBox="1"/>
          <p:nvPr/>
        </p:nvSpPr>
        <p:spPr>
          <a:xfrm>
            <a:off x="1404878" y="3030799"/>
            <a:ext cx="418654" cy="369332"/>
          </a:xfrm>
          <a:prstGeom prst="rect">
            <a:avLst/>
          </a:prstGeom>
          <a:noFill/>
        </p:spPr>
        <p:txBody>
          <a:bodyPr wrap="none" rtlCol="0">
            <a:spAutoFit/>
          </a:bodyPr>
          <a:lstStyle/>
          <a:p>
            <a:r>
              <a:rPr lang="en-US" dirty="0" smtClean="0"/>
              <a:t>12</a:t>
            </a:r>
            <a:endParaRPr lang="en-US" dirty="0"/>
          </a:p>
        </p:txBody>
      </p:sp>
      <p:sp>
        <p:nvSpPr>
          <p:cNvPr id="53" name="TextBox 52"/>
          <p:cNvSpPr txBox="1"/>
          <p:nvPr/>
        </p:nvSpPr>
        <p:spPr>
          <a:xfrm>
            <a:off x="1404878" y="1955722"/>
            <a:ext cx="301660" cy="369332"/>
          </a:xfrm>
          <a:prstGeom prst="rect">
            <a:avLst/>
          </a:prstGeom>
          <a:noFill/>
        </p:spPr>
        <p:txBody>
          <a:bodyPr wrap="none" rtlCol="0">
            <a:spAutoFit/>
          </a:bodyPr>
          <a:lstStyle/>
          <a:p>
            <a:r>
              <a:rPr lang="en-US" dirty="0" smtClean="0"/>
              <a:t>7</a:t>
            </a:r>
            <a:endParaRPr lang="en-US" dirty="0"/>
          </a:p>
        </p:txBody>
      </p:sp>
      <p:sp>
        <p:nvSpPr>
          <p:cNvPr id="54" name="TextBox 53"/>
          <p:cNvSpPr txBox="1"/>
          <p:nvPr/>
        </p:nvSpPr>
        <p:spPr>
          <a:xfrm>
            <a:off x="1404878" y="914400"/>
            <a:ext cx="301660" cy="369332"/>
          </a:xfrm>
          <a:prstGeom prst="rect">
            <a:avLst/>
          </a:prstGeom>
          <a:noFill/>
        </p:spPr>
        <p:txBody>
          <a:bodyPr wrap="none" rtlCol="0">
            <a:spAutoFit/>
          </a:bodyPr>
          <a:lstStyle/>
          <a:p>
            <a:r>
              <a:rPr lang="en-US" dirty="0" smtClean="0"/>
              <a:t>2</a:t>
            </a:r>
            <a:endParaRPr lang="en-US" dirty="0"/>
          </a:p>
        </p:txBody>
      </p:sp>
      <p:sp>
        <p:nvSpPr>
          <p:cNvPr id="55" name="TextBox 54"/>
          <p:cNvSpPr txBox="1"/>
          <p:nvPr/>
        </p:nvSpPr>
        <p:spPr>
          <a:xfrm>
            <a:off x="2504742" y="914400"/>
            <a:ext cx="301660"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2504742" y="1955722"/>
            <a:ext cx="301660" cy="369332"/>
          </a:xfrm>
          <a:prstGeom prst="rect">
            <a:avLst/>
          </a:prstGeom>
          <a:noFill/>
        </p:spPr>
        <p:txBody>
          <a:bodyPr wrap="none" rtlCol="0">
            <a:spAutoFit/>
          </a:bodyPr>
          <a:lstStyle/>
          <a:p>
            <a:r>
              <a:rPr lang="en-US" dirty="0" smtClean="0"/>
              <a:t>8</a:t>
            </a:r>
            <a:endParaRPr lang="en-US" dirty="0"/>
          </a:p>
        </p:txBody>
      </p:sp>
      <p:sp>
        <p:nvSpPr>
          <p:cNvPr id="57" name="TextBox 56"/>
          <p:cNvSpPr txBox="1"/>
          <p:nvPr/>
        </p:nvSpPr>
        <p:spPr>
          <a:xfrm>
            <a:off x="2504742" y="3030799"/>
            <a:ext cx="418654" cy="369332"/>
          </a:xfrm>
          <a:prstGeom prst="rect">
            <a:avLst/>
          </a:prstGeom>
          <a:noFill/>
        </p:spPr>
        <p:txBody>
          <a:bodyPr wrap="none" rtlCol="0">
            <a:spAutoFit/>
          </a:bodyPr>
          <a:lstStyle/>
          <a:p>
            <a:r>
              <a:rPr lang="en-US" dirty="0" smtClean="0"/>
              <a:t>13</a:t>
            </a:r>
            <a:endParaRPr lang="en-US" dirty="0"/>
          </a:p>
        </p:txBody>
      </p:sp>
      <p:sp>
        <p:nvSpPr>
          <p:cNvPr id="58" name="TextBox 57"/>
          <p:cNvSpPr txBox="1"/>
          <p:nvPr/>
        </p:nvSpPr>
        <p:spPr>
          <a:xfrm>
            <a:off x="2504742" y="4083835"/>
            <a:ext cx="418654" cy="369332"/>
          </a:xfrm>
          <a:prstGeom prst="rect">
            <a:avLst/>
          </a:prstGeom>
          <a:noFill/>
        </p:spPr>
        <p:txBody>
          <a:bodyPr wrap="none" rtlCol="0">
            <a:spAutoFit/>
          </a:bodyPr>
          <a:lstStyle/>
          <a:p>
            <a:r>
              <a:rPr lang="en-US" dirty="0" smtClean="0"/>
              <a:t>18</a:t>
            </a:r>
            <a:endParaRPr lang="en-US" dirty="0"/>
          </a:p>
        </p:txBody>
      </p:sp>
      <p:sp>
        <p:nvSpPr>
          <p:cNvPr id="59" name="TextBox 58"/>
          <p:cNvSpPr txBox="1"/>
          <p:nvPr/>
        </p:nvSpPr>
        <p:spPr>
          <a:xfrm>
            <a:off x="2504742" y="5083748"/>
            <a:ext cx="418654" cy="369332"/>
          </a:xfrm>
          <a:prstGeom prst="rect">
            <a:avLst/>
          </a:prstGeom>
          <a:noFill/>
        </p:spPr>
        <p:txBody>
          <a:bodyPr wrap="none" rtlCol="0">
            <a:spAutoFit/>
          </a:bodyPr>
          <a:lstStyle/>
          <a:p>
            <a:r>
              <a:rPr lang="en-US" dirty="0" smtClean="0"/>
              <a:t>23</a:t>
            </a:r>
            <a:endParaRPr lang="en-US" dirty="0"/>
          </a:p>
        </p:txBody>
      </p:sp>
      <p:sp>
        <p:nvSpPr>
          <p:cNvPr id="62" name="TextBox 61"/>
          <p:cNvSpPr txBox="1"/>
          <p:nvPr/>
        </p:nvSpPr>
        <p:spPr>
          <a:xfrm>
            <a:off x="3634606" y="5083748"/>
            <a:ext cx="418654" cy="369332"/>
          </a:xfrm>
          <a:prstGeom prst="rect">
            <a:avLst/>
          </a:prstGeom>
          <a:noFill/>
        </p:spPr>
        <p:txBody>
          <a:bodyPr wrap="none" rtlCol="0">
            <a:spAutoFit/>
          </a:bodyPr>
          <a:lstStyle/>
          <a:p>
            <a:r>
              <a:rPr lang="en-US" dirty="0" smtClean="0"/>
              <a:t>24</a:t>
            </a:r>
            <a:endParaRPr lang="en-US" dirty="0"/>
          </a:p>
        </p:txBody>
      </p:sp>
      <p:sp>
        <p:nvSpPr>
          <p:cNvPr id="63" name="TextBox 62"/>
          <p:cNvSpPr txBox="1"/>
          <p:nvPr/>
        </p:nvSpPr>
        <p:spPr>
          <a:xfrm>
            <a:off x="3634606" y="4083835"/>
            <a:ext cx="418654" cy="369332"/>
          </a:xfrm>
          <a:prstGeom prst="rect">
            <a:avLst/>
          </a:prstGeom>
          <a:noFill/>
        </p:spPr>
        <p:txBody>
          <a:bodyPr wrap="none" rtlCol="0">
            <a:spAutoFit/>
          </a:bodyPr>
          <a:lstStyle/>
          <a:p>
            <a:r>
              <a:rPr lang="en-US" dirty="0" smtClean="0"/>
              <a:t>19</a:t>
            </a:r>
            <a:endParaRPr lang="en-US" dirty="0"/>
          </a:p>
        </p:txBody>
      </p:sp>
      <p:sp>
        <p:nvSpPr>
          <p:cNvPr id="64" name="TextBox 63"/>
          <p:cNvSpPr txBox="1"/>
          <p:nvPr/>
        </p:nvSpPr>
        <p:spPr>
          <a:xfrm>
            <a:off x="3634606" y="3030799"/>
            <a:ext cx="418654" cy="369332"/>
          </a:xfrm>
          <a:prstGeom prst="rect">
            <a:avLst/>
          </a:prstGeom>
          <a:noFill/>
        </p:spPr>
        <p:txBody>
          <a:bodyPr wrap="none" rtlCol="0">
            <a:spAutoFit/>
          </a:bodyPr>
          <a:lstStyle/>
          <a:p>
            <a:r>
              <a:rPr lang="en-US" dirty="0" smtClean="0"/>
              <a:t>14</a:t>
            </a:r>
            <a:endParaRPr lang="en-US" dirty="0"/>
          </a:p>
        </p:txBody>
      </p:sp>
      <p:sp>
        <p:nvSpPr>
          <p:cNvPr id="65" name="TextBox 64"/>
          <p:cNvSpPr txBox="1"/>
          <p:nvPr/>
        </p:nvSpPr>
        <p:spPr>
          <a:xfrm>
            <a:off x="3634606" y="1955722"/>
            <a:ext cx="301660" cy="369332"/>
          </a:xfrm>
          <a:prstGeom prst="rect">
            <a:avLst/>
          </a:prstGeom>
          <a:noFill/>
        </p:spPr>
        <p:txBody>
          <a:bodyPr wrap="none" rtlCol="0">
            <a:spAutoFit/>
          </a:bodyPr>
          <a:lstStyle/>
          <a:p>
            <a:r>
              <a:rPr lang="en-US" dirty="0" smtClean="0"/>
              <a:t>9</a:t>
            </a:r>
            <a:endParaRPr lang="en-US" dirty="0"/>
          </a:p>
        </p:txBody>
      </p:sp>
      <p:sp>
        <p:nvSpPr>
          <p:cNvPr id="66" name="TextBox 65"/>
          <p:cNvSpPr txBox="1"/>
          <p:nvPr/>
        </p:nvSpPr>
        <p:spPr>
          <a:xfrm>
            <a:off x="3634606" y="914400"/>
            <a:ext cx="301660" cy="369332"/>
          </a:xfrm>
          <a:prstGeom prst="rect">
            <a:avLst/>
          </a:prstGeom>
          <a:noFill/>
        </p:spPr>
        <p:txBody>
          <a:bodyPr wrap="none" rtlCol="0">
            <a:spAutoFit/>
          </a:bodyPr>
          <a:lstStyle/>
          <a:p>
            <a:r>
              <a:rPr lang="en-US" dirty="0" smtClean="0"/>
              <a:t>4</a:t>
            </a:r>
            <a:endParaRPr lang="en-US" dirty="0"/>
          </a:p>
        </p:txBody>
      </p:sp>
      <p:sp>
        <p:nvSpPr>
          <p:cNvPr id="67" name="TextBox 66"/>
          <p:cNvSpPr txBox="1"/>
          <p:nvPr/>
        </p:nvSpPr>
        <p:spPr>
          <a:xfrm>
            <a:off x="4774470" y="914400"/>
            <a:ext cx="301660" cy="369332"/>
          </a:xfrm>
          <a:prstGeom prst="rect">
            <a:avLst/>
          </a:prstGeom>
          <a:noFill/>
        </p:spPr>
        <p:txBody>
          <a:bodyPr wrap="none" rtlCol="0">
            <a:spAutoFit/>
          </a:bodyPr>
          <a:lstStyle/>
          <a:p>
            <a:r>
              <a:rPr lang="en-US" dirty="0" smtClean="0"/>
              <a:t>5</a:t>
            </a:r>
            <a:endParaRPr lang="en-US" dirty="0"/>
          </a:p>
        </p:txBody>
      </p:sp>
      <p:sp>
        <p:nvSpPr>
          <p:cNvPr id="68" name="TextBox 67"/>
          <p:cNvSpPr txBox="1"/>
          <p:nvPr/>
        </p:nvSpPr>
        <p:spPr>
          <a:xfrm>
            <a:off x="4774470" y="1955722"/>
            <a:ext cx="418654" cy="369332"/>
          </a:xfrm>
          <a:prstGeom prst="rect">
            <a:avLst/>
          </a:prstGeom>
          <a:noFill/>
        </p:spPr>
        <p:txBody>
          <a:bodyPr wrap="none" rtlCol="0">
            <a:spAutoFit/>
          </a:bodyPr>
          <a:lstStyle/>
          <a:p>
            <a:r>
              <a:rPr lang="en-US" dirty="0" smtClean="0"/>
              <a:t>10</a:t>
            </a:r>
            <a:endParaRPr lang="en-US" dirty="0"/>
          </a:p>
        </p:txBody>
      </p:sp>
      <p:sp>
        <p:nvSpPr>
          <p:cNvPr id="69" name="TextBox 68"/>
          <p:cNvSpPr txBox="1"/>
          <p:nvPr/>
        </p:nvSpPr>
        <p:spPr>
          <a:xfrm>
            <a:off x="4774470" y="3030799"/>
            <a:ext cx="418654" cy="369332"/>
          </a:xfrm>
          <a:prstGeom prst="rect">
            <a:avLst/>
          </a:prstGeom>
          <a:noFill/>
        </p:spPr>
        <p:txBody>
          <a:bodyPr wrap="none" rtlCol="0">
            <a:spAutoFit/>
          </a:bodyPr>
          <a:lstStyle/>
          <a:p>
            <a:r>
              <a:rPr lang="en-US" dirty="0" smtClean="0"/>
              <a:t>15</a:t>
            </a:r>
            <a:endParaRPr lang="en-US" dirty="0"/>
          </a:p>
        </p:txBody>
      </p:sp>
      <p:sp>
        <p:nvSpPr>
          <p:cNvPr id="70" name="TextBox 69"/>
          <p:cNvSpPr txBox="1"/>
          <p:nvPr/>
        </p:nvSpPr>
        <p:spPr>
          <a:xfrm>
            <a:off x="4774470" y="4083835"/>
            <a:ext cx="418654" cy="369332"/>
          </a:xfrm>
          <a:prstGeom prst="rect">
            <a:avLst/>
          </a:prstGeom>
          <a:noFill/>
        </p:spPr>
        <p:txBody>
          <a:bodyPr wrap="none" rtlCol="0">
            <a:spAutoFit/>
          </a:bodyPr>
          <a:lstStyle/>
          <a:p>
            <a:r>
              <a:rPr lang="en-US" dirty="0" smtClean="0"/>
              <a:t>20</a:t>
            </a:r>
            <a:endParaRPr lang="en-US" dirty="0"/>
          </a:p>
        </p:txBody>
      </p:sp>
      <p:sp>
        <p:nvSpPr>
          <p:cNvPr id="71" name="TextBox 70"/>
          <p:cNvSpPr txBox="1"/>
          <p:nvPr/>
        </p:nvSpPr>
        <p:spPr>
          <a:xfrm>
            <a:off x="4774470" y="5083748"/>
            <a:ext cx="418654" cy="369332"/>
          </a:xfrm>
          <a:prstGeom prst="rect">
            <a:avLst/>
          </a:prstGeom>
          <a:noFill/>
        </p:spPr>
        <p:txBody>
          <a:bodyPr wrap="none" rtlCol="0">
            <a:spAutoFit/>
          </a:bodyPr>
          <a:lstStyle/>
          <a:p>
            <a:r>
              <a:rPr lang="en-US" dirty="0" smtClean="0"/>
              <a:t>25</a:t>
            </a:r>
            <a:endParaRPr lang="en-US" dirty="0"/>
          </a:p>
        </p:txBody>
      </p:sp>
      <p:sp>
        <p:nvSpPr>
          <p:cNvPr id="73" name="TextBox 72"/>
          <p:cNvSpPr txBox="1"/>
          <p:nvPr/>
        </p:nvSpPr>
        <p:spPr>
          <a:xfrm>
            <a:off x="6100166" y="75353"/>
            <a:ext cx="842335" cy="369332"/>
          </a:xfrm>
          <a:prstGeom prst="rect">
            <a:avLst/>
          </a:prstGeom>
          <a:noFill/>
        </p:spPr>
        <p:txBody>
          <a:bodyPr wrap="none" rtlCol="0">
            <a:spAutoFit/>
          </a:bodyPr>
          <a:lstStyle/>
          <a:p>
            <a:r>
              <a:rPr lang="en-US" dirty="0" smtClean="0"/>
              <a:t>Banker</a:t>
            </a:r>
            <a:endParaRPr lang="en-US" dirty="0"/>
          </a:p>
        </p:txBody>
      </p:sp>
      <p:sp>
        <p:nvSpPr>
          <p:cNvPr id="74" name="TextBox 73"/>
          <p:cNvSpPr txBox="1"/>
          <p:nvPr/>
        </p:nvSpPr>
        <p:spPr>
          <a:xfrm>
            <a:off x="6100166" y="2846133"/>
            <a:ext cx="1223412" cy="369332"/>
          </a:xfrm>
          <a:prstGeom prst="rect">
            <a:avLst/>
          </a:prstGeom>
          <a:noFill/>
        </p:spPr>
        <p:txBody>
          <a:bodyPr wrap="none" rtlCol="0">
            <a:spAutoFit/>
          </a:bodyPr>
          <a:lstStyle/>
          <a:p>
            <a:r>
              <a:rPr lang="en-US" dirty="0" smtClean="0"/>
              <a:t>Contestant</a:t>
            </a:r>
            <a:endParaRPr lang="en-US" dirty="0"/>
          </a:p>
        </p:txBody>
      </p:sp>
      <p:sp>
        <p:nvSpPr>
          <p:cNvPr id="83" name="TextBox 82"/>
          <p:cNvSpPr txBox="1"/>
          <p:nvPr/>
        </p:nvSpPr>
        <p:spPr>
          <a:xfrm>
            <a:off x="2095904" y="34655"/>
            <a:ext cx="1654983" cy="369332"/>
          </a:xfrm>
          <a:prstGeom prst="rect">
            <a:avLst/>
          </a:prstGeom>
          <a:noFill/>
        </p:spPr>
        <p:txBody>
          <a:bodyPr wrap="none" rtlCol="0">
            <a:spAutoFit/>
          </a:bodyPr>
          <a:lstStyle/>
          <a:p>
            <a:r>
              <a:rPr lang="en-US" dirty="0" smtClean="0"/>
              <a:t>Deal or No Deal</a:t>
            </a:r>
            <a:endParaRPr lang="en-US" dirty="0"/>
          </a:p>
        </p:txBody>
      </p:sp>
      <p:pic>
        <p:nvPicPr>
          <p:cNvPr id="77" name="Picture 76"/>
          <p:cNvPicPr>
            <a:picLocks noChangeAspect="1"/>
          </p:cNvPicPr>
          <p:nvPr/>
        </p:nvPicPr>
        <p:blipFill>
          <a:blip r:embed="rId4"/>
          <a:stretch>
            <a:fillRect/>
          </a:stretch>
        </p:blipFill>
        <p:spPr>
          <a:xfrm>
            <a:off x="7323578" y="75354"/>
            <a:ext cx="1764543" cy="2516284"/>
          </a:xfrm>
          <a:prstGeom prst="rect">
            <a:avLst/>
          </a:prstGeom>
        </p:spPr>
      </p:pic>
      <p:sp>
        <p:nvSpPr>
          <p:cNvPr id="2" name="TextBox 1"/>
          <p:cNvSpPr txBox="1"/>
          <p:nvPr/>
        </p:nvSpPr>
        <p:spPr>
          <a:xfrm>
            <a:off x="5840158" y="444685"/>
            <a:ext cx="1330038" cy="2031325"/>
          </a:xfrm>
          <a:prstGeom prst="rect">
            <a:avLst/>
          </a:prstGeom>
          <a:noFill/>
        </p:spPr>
        <p:txBody>
          <a:bodyPr wrap="square" rtlCol="0">
            <a:spAutoFit/>
          </a:bodyPr>
          <a:lstStyle/>
          <a:p>
            <a:r>
              <a:rPr lang="en-US" i="1" dirty="0" smtClean="0"/>
              <a:t>I want to minimize my loss, but also provide info that is valuable so you can act.</a:t>
            </a:r>
            <a:endParaRPr lang="en-US" i="1" dirty="0"/>
          </a:p>
        </p:txBody>
      </p:sp>
      <p:sp>
        <p:nvSpPr>
          <p:cNvPr id="82" name="TextBox 81"/>
          <p:cNvSpPr txBox="1"/>
          <p:nvPr/>
        </p:nvSpPr>
        <p:spPr>
          <a:xfrm>
            <a:off x="5992557" y="3115455"/>
            <a:ext cx="2887685" cy="923330"/>
          </a:xfrm>
          <a:prstGeom prst="rect">
            <a:avLst/>
          </a:prstGeom>
          <a:noFill/>
        </p:spPr>
        <p:txBody>
          <a:bodyPr wrap="square" rtlCol="0">
            <a:spAutoFit/>
          </a:bodyPr>
          <a:lstStyle/>
          <a:p>
            <a:r>
              <a:rPr lang="en-US" i="1" dirty="0" smtClean="0"/>
              <a:t>I want to maximize my wins, but be comfortable, and understand, my risk.</a:t>
            </a:r>
            <a:endParaRPr lang="en-US" i="1" dirty="0"/>
          </a:p>
        </p:txBody>
      </p:sp>
      <p:pic>
        <p:nvPicPr>
          <p:cNvPr id="4" name="Picture 3"/>
          <p:cNvPicPr>
            <a:picLocks noChangeAspect="1"/>
          </p:cNvPicPr>
          <p:nvPr/>
        </p:nvPicPr>
        <p:blipFill>
          <a:blip r:embed="rId5"/>
          <a:stretch>
            <a:fillRect/>
          </a:stretch>
        </p:blipFill>
        <p:spPr>
          <a:xfrm>
            <a:off x="7170196" y="4036675"/>
            <a:ext cx="1908625" cy="277416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64218557"/>
              </p:ext>
            </p:extLst>
          </p:nvPr>
        </p:nvGraphicFramePr>
        <p:xfrm>
          <a:off x="10001" y="5919242"/>
          <a:ext cx="5704527" cy="721242"/>
        </p:xfrm>
        <a:graphic>
          <a:graphicData uri="http://schemas.openxmlformats.org/drawingml/2006/table">
            <a:tbl>
              <a:tblPr/>
              <a:tblGrid>
                <a:gridCol w="425711"/>
                <a:gridCol w="425711"/>
                <a:gridCol w="425711"/>
                <a:gridCol w="425711"/>
                <a:gridCol w="425711"/>
                <a:gridCol w="425711"/>
                <a:gridCol w="425711"/>
                <a:gridCol w="425711"/>
                <a:gridCol w="425711"/>
                <a:gridCol w="425711"/>
                <a:gridCol w="425711"/>
                <a:gridCol w="425711"/>
                <a:gridCol w="595995"/>
              </a:tblGrid>
              <a:tr h="360621">
                <a:tc>
                  <a:txBody>
                    <a:bodyPr/>
                    <a:lstStyle/>
                    <a:p>
                      <a:pPr algn="ctr" fontAlgn="b"/>
                      <a:r>
                        <a:rPr lang="en-US" sz="1000" b="0" i="0" u="none" strike="noStrike">
                          <a:solidFill>
                            <a:srgbClr val="000000"/>
                          </a:solidFill>
                          <a:effectLst/>
                          <a:latin typeface="Arial"/>
                        </a:rPr>
                        <a:t>$0.01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$300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$400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0621">
                <a:tc>
                  <a:txBody>
                    <a:bodyPr/>
                    <a:lstStyle/>
                    <a:p>
                      <a:pPr algn="ctr" fontAlgn="b"/>
                      <a:r>
                        <a:rPr lang="en-US" sz="1000" b="0" i="0" u="none" strike="noStrike" dirty="0" smtClean="0">
                          <a:solidFill>
                            <a:srgbClr val="000000"/>
                          </a:solidFill>
                          <a:effectLst/>
                          <a:latin typeface="Arial"/>
                        </a:rPr>
                        <a:t>$1K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300K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400K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1M</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199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2746835"/>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5384155"/>
            <a:chOff x="130003" y="0"/>
            <a:chExt cx="1207464" cy="5384155"/>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grpSp>
      <p:grpSp>
        <p:nvGrpSpPr>
          <p:cNvPr id="15" name="Group 14"/>
          <p:cNvGrpSpPr/>
          <p:nvPr/>
        </p:nvGrpSpPr>
        <p:grpSpPr>
          <a:xfrm>
            <a:off x="1127467" y="521309"/>
            <a:ext cx="1207464" cy="5384155"/>
            <a:chOff x="130003" y="0"/>
            <a:chExt cx="1207464" cy="5384155"/>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grpSp>
      <p:grpSp>
        <p:nvGrpSpPr>
          <p:cNvPr id="22" name="Group 21"/>
          <p:cNvGrpSpPr/>
          <p:nvPr/>
        </p:nvGrpSpPr>
        <p:grpSpPr>
          <a:xfrm>
            <a:off x="2227331" y="520052"/>
            <a:ext cx="1207464" cy="5384155"/>
            <a:chOff x="130003" y="0"/>
            <a:chExt cx="1207464" cy="5384155"/>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grpSp>
      <p:grpSp>
        <p:nvGrpSpPr>
          <p:cNvPr id="29" name="Group 28"/>
          <p:cNvGrpSpPr/>
          <p:nvPr/>
        </p:nvGrpSpPr>
        <p:grpSpPr>
          <a:xfrm>
            <a:off x="3357195" y="1559373"/>
            <a:ext cx="1207464" cy="4344834"/>
            <a:chOff x="130003" y="1039321"/>
            <a:chExt cx="1207464" cy="4344834"/>
          </a:xfrm>
        </p:grpSpPr>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grpSp>
      <p:grpSp>
        <p:nvGrpSpPr>
          <p:cNvPr id="36" name="Group 35"/>
          <p:cNvGrpSpPr/>
          <p:nvPr/>
        </p:nvGrpSpPr>
        <p:grpSpPr>
          <a:xfrm>
            <a:off x="4497059" y="520052"/>
            <a:ext cx="1207464" cy="5384155"/>
            <a:chOff x="130003" y="0"/>
            <a:chExt cx="1207464" cy="5384155"/>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grpSp>
      <p:sp>
        <p:nvSpPr>
          <p:cNvPr id="43" name="TextBox 42"/>
          <p:cNvSpPr txBox="1"/>
          <p:nvPr/>
        </p:nvSpPr>
        <p:spPr>
          <a:xfrm>
            <a:off x="277414" y="914400"/>
            <a:ext cx="301660"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277414" y="1955722"/>
            <a:ext cx="301660" cy="369332"/>
          </a:xfrm>
          <a:prstGeom prst="rect">
            <a:avLst/>
          </a:prstGeom>
          <a:noFill/>
        </p:spPr>
        <p:txBody>
          <a:bodyPr wrap="none" rtlCol="0">
            <a:spAutoFit/>
          </a:bodyPr>
          <a:lstStyle/>
          <a:p>
            <a:r>
              <a:rPr lang="en-US" dirty="0" smtClean="0"/>
              <a:t>6</a:t>
            </a:r>
            <a:endParaRPr lang="en-US" dirty="0"/>
          </a:p>
        </p:txBody>
      </p:sp>
      <p:sp>
        <p:nvSpPr>
          <p:cNvPr id="45" name="TextBox 44"/>
          <p:cNvSpPr txBox="1"/>
          <p:nvPr/>
        </p:nvSpPr>
        <p:spPr>
          <a:xfrm>
            <a:off x="277414" y="3030799"/>
            <a:ext cx="418654" cy="369332"/>
          </a:xfrm>
          <a:prstGeom prst="rect">
            <a:avLst/>
          </a:prstGeom>
          <a:noFill/>
        </p:spPr>
        <p:txBody>
          <a:bodyPr wrap="none" rtlCol="0">
            <a:spAutoFit/>
          </a:bodyPr>
          <a:lstStyle/>
          <a:p>
            <a:r>
              <a:rPr lang="en-US" dirty="0" smtClean="0"/>
              <a:t>11</a:t>
            </a:r>
            <a:endParaRPr lang="en-US" dirty="0"/>
          </a:p>
        </p:txBody>
      </p:sp>
      <p:sp>
        <p:nvSpPr>
          <p:cNvPr id="46" name="TextBox 45"/>
          <p:cNvSpPr txBox="1"/>
          <p:nvPr/>
        </p:nvSpPr>
        <p:spPr>
          <a:xfrm>
            <a:off x="277414" y="4083835"/>
            <a:ext cx="418654" cy="369332"/>
          </a:xfrm>
          <a:prstGeom prst="rect">
            <a:avLst/>
          </a:prstGeom>
          <a:noFill/>
        </p:spPr>
        <p:txBody>
          <a:bodyPr wrap="none" rtlCol="0">
            <a:spAutoFit/>
          </a:bodyPr>
          <a:lstStyle/>
          <a:p>
            <a:r>
              <a:rPr lang="en-US" dirty="0" smtClean="0"/>
              <a:t>16</a:t>
            </a:r>
            <a:endParaRPr lang="en-US" dirty="0"/>
          </a:p>
        </p:txBody>
      </p:sp>
      <p:sp>
        <p:nvSpPr>
          <p:cNvPr id="47" name="TextBox 46"/>
          <p:cNvSpPr txBox="1"/>
          <p:nvPr/>
        </p:nvSpPr>
        <p:spPr>
          <a:xfrm>
            <a:off x="277414" y="5083748"/>
            <a:ext cx="418654" cy="369332"/>
          </a:xfrm>
          <a:prstGeom prst="rect">
            <a:avLst/>
          </a:prstGeom>
          <a:noFill/>
        </p:spPr>
        <p:txBody>
          <a:bodyPr wrap="none" rtlCol="0">
            <a:spAutoFit/>
          </a:bodyPr>
          <a:lstStyle/>
          <a:p>
            <a:r>
              <a:rPr lang="en-US" dirty="0" smtClean="0"/>
              <a:t>21</a:t>
            </a:r>
            <a:endParaRPr lang="en-US" dirty="0"/>
          </a:p>
        </p:txBody>
      </p:sp>
      <p:sp>
        <p:nvSpPr>
          <p:cNvPr id="50" name="TextBox 49"/>
          <p:cNvSpPr txBox="1"/>
          <p:nvPr/>
        </p:nvSpPr>
        <p:spPr>
          <a:xfrm>
            <a:off x="1404878" y="5083748"/>
            <a:ext cx="418654" cy="369332"/>
          </a:xfrm>
          <a:prstGeom prst="rect">
            <a:avLst/>
          </a:prstGeom>
          <a:noFill/>
        </p:spPr>
        <p:txBody>
          <a:bodyPr wrap="none" rtlCol="0">
            <a:spAutoFit/>
          </a:bodyPr>
          <a:lstStyle/>
          <a:p>
            <a:r>
              <a:rPr lang="en-US" dirty="0" smtClean="0"/>
              <a:t>22</a:t>
            </a:r>
            <a:endParaRPr lang="en-US" dirty="0"/>
          </a:p>
        </p:txBody>
      </p:sp>
      <p:sp>
        <p:nvSpPr>
          <p:cNvPr id="51" name="TextBox 50"/>
          <p:cNvSpPr txBox="1"/>
          <p:nvPr/>
        </p:nvSpPr>
        <p:spPr>
          <a:xfrm>
            <a:off x="1404878" y="4083835"/>
            <a:ext cx="418654" cy="369332"/>
          </a:xfrm>
          <a:prstGeom prst="rect">
            <a:avLst/>
          </a:prstGeom>
          <a:noFill/>
        </p:spPr>
        <p:txBody>
          <a:bodyPr wrap="none" rtlCol="0">
            <a:spAutoFit/>
          </a:bodyPr>
          <a:lstStyle/>
          <a:p>
            <a:r>
              <a:rPr lang="en-US" dirty="0" smtClean="0"/>
              <a:t>17</a:t>
            </a:r>
            <a:endParaRPr lang="en-US" dirty="0"/>
          </a:p>
        </p:txBody>
      </p:sp>
      <p:sp>
        <p:nvSpPr>
          <p:cNvPr id="52" name="TextBox 51"/>
          <p:cNvSpPr txBox="1"/>
          <p:nvPr/>
        </p:nvSpPr>
        <p:spPr>
          <a:xfrm>
            <a:off x="1404878" y="3030799"/>
            <a:ext cx="418654" cy="369332"/>
          </a:xfrm>
          <a:prstGeom prst="rect">
            <a:avLst/>
          </a:prstGeom>
          <a:noFill/>
        </p:spPr>
        <p:txBody>
          <a:bodyPr wrap="none" rtlCol="0">
            <a:spAutoFit/>
          </a:bodyPr>
          <a:lstStyle/>
          <a:p>
            <a:r>
              <a:rPr lang="en-US" dirty="0" smtClean="0"/>
              <a:t>12</a:t>
            </a:r>
            <a:endParaRPr lang="en-US" dirty="0"/>
          </a:p>
        </p:txBody>
      </p:sp>
      <p:sp>
        <p:nvSpPr>
          <p:cNvPr id="53" name="TextBox 52"/>
          <p:cNvSpPr txBox="1"/>
          <p:nvPr/>
        </p:nvSpPr>
        <p:spPr>
          <a:xfrm>
            <a:off x="1404878" y="1955722"/>
            <a:ext cx="301660" cy="369332"/>
          </a:xfrm>
          <a:prstGeom prst="rect">
            <a:avLst/>
          </a:prstGeom>
          <a:noFill/>
        </p:spPr>
        <p:txBody>
          <a:bodyPr wrap="none" rtlCol="0">
            <a:spAutoFit/>
          </a:bodyPr>
          <a:lstStyle/>
          <a:p>
            <a:r>
              <a:rPr lang="en-US" dirty="0" smtClean="0"/>
              <a:t>7</a:t>
            </a:r>
            <a:endParaRPr lang="en-US" dirty="0"/>
          </a:p>
        </p:txBody>
      </p:sp>
      <p:sp>
        <p:nvSpPr>
          <p:cNvPr id="54" name="TextBox 53"/>
          <p:cNvSpPr txBox="1"/>
          <p:nvPr/>
        </p:nvSpPr>
        <p:spPr>
          <a:xfrm>
            <a:off x="1404878" y="914400"/>
            <a:ext cx="301660" cy="369332"/>
          </a:xfrm>
          <a:prstGeom prst="rect">
            <a:avLst/>
          </a:prstGeom>
          <a:noFill/>
        </p:spPr>
        <p:txBody>
          <a:bodyPr wrap="none" rtlCol="0">
            <a:spAutoFit/>
          </a:bodyPr>
          <a:lstStyle/>
          <a:p>
            <a:r>
              <a:rPr lang="en-US" dirty="0" smtClean="0"/>
              <a:t>2</a:t>
            </a:r>
            <a:endParaRPr lang="en-US" dirty="0"/>
          </a:p>
        </p:txBody>
      </p:sp>
      <p:sp>
        <p:nvSpPr>
          <p:cNvPr id="55" name="TextBox 54"/>
          <p:cNvSpPr txBox="1"/>
          <p:nvPr/>
        </p:nvSpPr>
        <p:spPr>
          <a:xfrm>
            <a:off x="2504742" y="914400"/>
            <a:ext cx="301660"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2504742" y="1955722"/>
            <a:ext cx="301660" cy="369332"/>
          </a:xfrm>
          <a:prstGeom prst="rect">
            <a:avLst/>
          </a:prstGeom>
          <a:noFill/>
        </p:spPr>
        <p:txBody>
          <a:bodyPr wrap="none" rtlCol="0">
            <a:spAutoFit/>
          </a:bodyPr>
          <a:lstStyle/>
          <a:p>
            <a:r>
              <a:rPr lang="en-US" dirty="0" smtClean="0"/>
              <a:t>8</a:t>
            </a:r>
            <a:endParaRPr lang="en-US" dirty="0"/>
          </a:p>
        </p:txBody>
      </p:sp>
      <p:sp>
        <p:nvSpPr>
          <p:cNvPr id="57" name="TextBox 56"/>
          <p:cNvSpPr txBox="1"/>
          <p:nvPr/>
        </p:nvSpPr>
        <p:spPr>
          <a:xfrm>
            <a:off x="2504742" y="3030799"/>
            <a:ext cx="418654" cy="369332"/>
          </a:xfrm>
          <a:prstGeom prst="rect">
            <a:avLst/>
          </a:prstGeom>
          <a:noFill/>
        </p:spPr>
        <p:txBody>
          <a:bodyPr wrap="none" rtlCol="0">
            <a:spAutoFit/>
          </a:bodyPr>
          <a:lstStyle/>
          <a:p>
            <a:r>
              <a:rPr lang="en-US" dirty="0" smtClean="0"/>
              <a:t>13</a:t>
            </a:r>
            <a:endParaRPr lang="en-US" dirty="0"/>
          </a:p>
        </p:txBody>
      </p:sp>
      <p:sp>
        <p:nvSpPr>
          <p:cNvPr id="58" name="TextBox 57"/>
          <p:cNvSpPr txBox="1"/>
          <p:nvPr/>
        </p:nvSpPr>
        <p:spPr>
          <a:xfrm>
            <a:off x="2504742" y="4083835"/>
            <a:ext cx="418654" cy="369332"/>
          </a:xfrm>
          <a:prstGeom prst="rect">
            <a:avLst/>
          </a:prstGeom>
          <a:noFill/>
        </p:spPr>
        <p:txBody>
          <a:bodyPr wrap="none" rtlCol="0">
            <a:spAutoFit/>
          </a:bodyPr>
          <a:lstStyle/>
          <a:p>
            <a:r>
              <a:rPr lang="en-US" dirty="0" smtClean="0"/>
              <a:t>18</a:t>
            </a:r>
            <a:endParaRPr lang="en-US" dirty="0"/>
          </a:p>
        </p:txBody>
      </p:sp>
      <p:sp>
        <p:nvSpPr>
          <p:cNvPr id="59" name="TextBox 58"/>
          <p:cNvSpPr txBox="1"/>
          <p:nvPr/>
        </p:nvSpPr>
        <p:spPr>
          <a:xfrm>
            <a:off x="2504742" y="5083748"/>
            <a:ext cx="418654" cy="369332"/>
          </a:xfrm>
          <a:prstGeom prst="rect">
            <a:avLst/>
          </a:prstGeom>
          <a:noFill/>
        </p:spPr>
        <p:txBody>
          <a:bodyPr wrap="none" rtlCol="0">
            <a:spAutoFit/>
          </a:bodyPr>
          <a:lstStyle/>
          <a:p>
            <a:r>
              <a:rPr lang="en-US" dirty="0" smtClean="0"/>
              <a:t>23</a:t>
            </a:r>
            <a:endParaRPr lang="en-US" dirty="0"/>
          </a:p>
        </p:txBody>
      </p:sp>
      <p:sp>
        <p:nvSpPr>
          <p:cNvPr id="62" name="TextBox 61"/>
          <p:cNvSpPr txBox="1"/>
          <p:nvPr/>
        </p:nvSpPr>
        <p:spPr>
          <a:xfrm>
            <a:off x="3634606" y="5083748"/>
            <a:ext cx="418654" cy="369332"/>
          </a:xfrm>
          <a:prstGeom prst="rect">
            <a:avLst/>
          </a:prstGeom>
          <a:noFill/>
        </p:spPr>
        <p:txBody>
          <a:bodyPr wrap="none" rtlCol="0">
            <a:spAutoFit/>
          </a:bodyPr>
          <a:lstStyle/>
          <a:p>
            <a:r>
              <a:rPr lang="en-US" dirty="0" smtClean="0"/>
              <a:t>24</a:t>
            </a:r>
            <a:endParaRPr lang="en-US" dirty="0"/>
          </a:p>
        </p:txBody>
      </p:sp>
      <p:sp>
        <p:nvSpPr>
          <p:cNvPr id="63" name="TextBox 62"/>
          <p:cNvSpPr txBox="1"/>
          <p:nvPr/>
        </p:nvSpPr>
        <p:spPr>
          <a:xfrm>
            <a:off x="3634606" y="4083835"/>
            <a:ext cx="418654" cy="369332"/>
          </a:xfrm>
          <a:prstGeom prst="rect">
            <a:avLst/>
          </a:prstGeom>
          <a:noFill/>
        </p:spPr>
        <p:txBody>
          <a:bodyPr wrap="none" rtlCol="0">
            <a:spAutoFit/>
          </a:bodyPr>
          <a:lstStyle/>
          <a:p>
            <a:r>
              <a:rPr lang="en-US" dirty="0" smtClean="0"/>
              <a:t>19</a:t>
            </a:r>
            <a:endParaRPr lang="en-US" dirty="0"/>
          </a:p>
        </p:txBody>
      </p:sp>
      <p:sp>
        <p:nvSpPr>
          <p:cNvPr id="64" name="TextBox 63"/>
          <p:cNvSpPr txBox="1"/>
          <p:nvPr/>
        </p:nvSpPr>
        <p:spPr>
          <a:xfrm>
            <a:off x="3634606" y="3030799"/>
            <a:ext cx="418654" cy="369332"/>
          </a:xfrm>
          <a:prstGeom prst="rect">
            <a:avLst/>
          </a:prstGeom>
          <a:noFill/>
        </p:spPr>
        <p:txBody>
          <a:bodyPr wrap="none" rtlCol="0">
            <a:spAutoFit/>
          </a:bodyPr>
          <a:lstStyle/>
          <a:p>
            <a:r>
              <a:rPr lang="en-US" dirty="0" smtClean="0"/>
              <a:t>14</a:t>
            </a:r>
            <a:endParaRPr lang="en-US" dirty="0"/>
          </a:p>
        </p:txBody>
      </p:sp>
      <p:sp>
        <p:nvSpPr>
          <p:cNvPr id="65" name="TextBox 64"/>
          <p:cNvSpPr txBox="1"/>
          <p:nvPr/>
        </p:nvSpPr>
        <p:spPr>
          <a:xfrm>
            <a:off x="3634606" y="1955722"/>
            <a:ext cx="301660" cy="369332"/>
          </a:xfrm>
          <a:prstGeom prst="rect">
            <a:avLst/>
          </a:prstGeom>
          <a:noFill/>
        </p:spPr>
        <p:txBody>
          <a:bodyPr wrap="none" rtlCol="0">
            <a:spAutoFit/>
          </a:bodyPr>
          <a:lstStyle/>
          <a:p>
            <a:r>
              <a:rPr lang="en-US" dirty="0" smtClean="0"/>
              <a:t>9</a:t>
            </a:r>
            <a:endParaRPr lang="en-US" dirty="0"/>
          </a:p>
        </p:txBody>
      </p:sp>
      <p:sp>
        <p:nvSpPr>
          <p:cNvPr id="67" name="TextBox 66"/>
          <p:cNvSpPr txBox="1"/>
          <p:nvPr/>
        </p:nvSpPr>
        <p:spPr>
          <a:xfrm>
            <a:off x="4774470" y="914400"/>
            <a:ext cx="301660" cy="369332"/>
          </a:xfrm>
          <a:prstGeom prst="rect">
            <a:avLst/>
          </a:prstGeom>
          <a:noFill/>
        </p:spPr>
        <p:txBody>
          <a:bodyPr wrap="none" rtlCol="0">
            <a:spAutoFit/>
          </a:bodyPr>
          <a:lstStyle/>
          <a:p>
            <a:r>
              <a:rPr lang="en-US" dirty="0" smtClean="0"/>
              <a:t>5</a:t>
            </a:r>
            <a:endParaRPr lang="en-US" dirty="0"/>
          </a:p>
        </p:txBody>
      </p:sp>
      <p:sp>
        <p:nvSpPr>
          <p:cNvPr id="68" name="TextBox 67"/>
          <p:cNvSpPr txBox="1"/>
          <p:nvPr/>
        </p:nvSpPr>
        <p:spPr>
          <a:xfrm>
            <a:off x="4774470" y="1955722"/>
            <a:ext cx="418654" cy="369332"/>
          </a:xfrm>
          <a:prstGeom prst="rect">
            <a:avLst/>
          </a:prstGeom>
          <a:noFill/>
        </p:spPr>
        <p:txBody>
          <a:bodyPr wrap="none" rtlCol="0">
            <a:spAutoFit/>
          </a:bodyPr>
          <a:lstStyle/>
          <a:p>
            <a:r>
              <a:rPr lang="en-US" dirty="0" smtClean="0"/>
              <a:t>10</a:t>
            </a:r>
            <a:endParaRPr lang="en-US" dirty="0"/>
          </a:p>
        </p:txBody>
      </p:sp>
      <p:sp>
        <p:nvSpPr>
          <p:cNvPr id="69" name="TextBox 68"/>
          <p:cNvSpPr txBox="1"/>
          <p:nvPr/>
        </p:nvSpPr>
        <p:spPr>
          <a:xfrm>
            <a:off x="4774470" y="3030799"/>
            <a:ext cx="418654" cy="369332"/>
          </a:xfrm>
          <a:prstGeom prst="rect">
            <a:avLst/>
          </a:prstGeom>
          <a:noFill/>
        </p:spPr>
        <p:txBody>
          <a:bodyPr wrap="none" rtlCol="0">
            <a:spAutoFit/>
          </a:bodyPr>
          <a:lstStyle/>
          <a:p>
            <a:r>
              <a:rPr lang="en-US" dirty="0" smtClean="0"/>
              <a:t>15</a:t>
            </a:r>
            <a:endParaRPr lang="en-US" dirty="0"/>
          </a:p>
        </p:txBody>
      </p:sp>
      <p:sp>
        <p:nvSpPr>
          <p:cNvPr id="70" name="TextBox 69"/>
          <p:cNvSpPr txBox="1"/>
          <p:nvPr/>
        </p:nvSpPr>
        <p:spPr>
          <a:xfrm>
            <a:off x="4774470" y="4083835"/>
            <a:ext cx="418654" cy="369332"/>
          </a:xfrm>
          <a:prstGeom prst="rect">
            <a:avLst/>
          </a:prstGeom>
          <a:noFill/>
        </p:spPr>
        <p:txBody>
          <a:bodyPr wrap="none" rtlCol="0">
            <a:spAutoFit/>
          </a:bodyPr>
          <a:lstStyle/>
          <a:p>
            <a:r>
              <a:rPr lang="en-US" dirty="0" smtClean="0"/>
              <a:t>20</a:t>
            </a:r>
            <a:endParaRPr lang="en-US" dirty="0"/>
          </a:p>
        </p:txBody>
      </p:sp>
      <p:sp>
        <p:nvSpPr>
          <p:cNvPr id="71" name="TextBox 70"/>
          <p:cNvSpPr txBox="1"/>
          <p:nvPr/>
        </p:nvSpPr>
        <p:spPr>
          <a:xfrm>
            <a:off x="4774470" y="5083748"/>
            <a:ext cx="418654" cy="369332"/>
          </a:xfrm>
          <a:prstGeom prst="rect">
            <a:avLst/>
          </a:prstGeom>
          <a:noFill/>
        </p:spPr>
        <p:txBody>
          <a:bodyPr wrap="none" rtlCol="0">
            <a:spAutoFit/>
          </a:bodyPr>
          <a:lstStyle/>
          <a:p>
            <a:r>
              <a:rPr lang="en-US" dirty="0" smtClean="0"/>
              <a:t>25</a:t>
            </a:r>
            <a:endParaRPr lang="en-US" dirty="0"/>
          </a:p>
        </p:txBody>
      </p:sp>
      <p:sp>
        <p:nvSpPr>
          <p:cNvPr id="73" name="TextBox 72"/>
          <p:cNvSpPr txBox="1"/>
          <p:nvPr/>
        </p:nvSpPr>
        <p:spPr>
          <a:xfrm>
            <a:off x="6100166" y="75353"/>
            <a:ext cx="842335" cy="369332"/>
          </a:xfrm>
          <a:prstGeom prst="rect">
            <a:avLst/>
          </a:prstGeom>
          <a:noFill/>
        </p:spPr>
        <p:txBody>
          <a:bodyPr wrap="none" rtlCol="0">
            <a:spAutoFit/>
          </a:bodyPr>
          <a:lstStyle/>
          <a:p>
            <a:r>
              <a:rPr lang="en-US" dirty="0" smtClean="0"/>
              <a:t>Banker</a:t>
            </a:r>
            <a:endParaRPr lang="en-US" dirty="0"/>
          </a:p>
        </p:txBody>
      </p:sp>
      <p:sp>
        <p:nvSpPr>
          <p:cNvPr id="74" name="TextBox 73"/>
          <p:cNvSpPr txBox="1"/>
          <p:nvPr/>
        </p:nvSpPr>
        <p:spPr>
          <a:xfrm>
            <a:off x="6100166" y="2846133"/>
            <a:ext cx="1223412" cy="369332"/>
          </a:xfrm>
          <a:prstGeom prst="rect">
            <a:avLst/>
          </a:prstGeom>
          <a:noFill/>
        </p:spPr>
        <p:txBody>
          <a:bodyPr wrap="none" rtlCol="0">
            <a:spAutoFit/>
          </a:bodyPr>
          <a:lstStyle/>
          <a:p>
            <a:r>
              <a:rPr lang="en-US" dirty="0" smtClean="0"/>
              <a:t>Contestant</a:t>
            </a:r>
            <a:endParaRPr lang="en-US" dirty="0"/>
          </a:p>
        </p:txBody>
      </p:sp>
      <p:sp>
        <p:nvSpPr>
          <p:cNvPr id="83" name="TextBox 82"/>
          <p:cNvSpPr txBox="1"/>
          <p:nvPr/>
        </p:nvSpPr>
        <p:spPr>
          <a:xfrm>
            <a:off x="2095904" y="34655"/>
            <a:ext cx="1654983" cy="369332"/>
          </a:xfrm>
          <a:prstGeom prst="rect">
            <a:avLst/>
          </a:prstGeom>
          <a:noFill/>
        </p:spPr>
        <p:txBody>
          <a:bodyPr wrap="none" rtlCol="0">
            <a:spAutoFit/>
          </a:bodyPr>
          <a:lstStyle/>
          <a:p>
            <a:r>
              <a:rPr lang="en-US" dirty="0" smtClean="0"/>
              <a:t>Deal or No Deal</a:t>
            </a:r>
            <a:endParaRPr lang="en-US" dirty="0"/>
          </a:p>
        </p:txBody>
      </p:sp>
      <p:grpSp>
        <p:nvGrpSpPr>
          <p:cNvPr id="72" name="Group 71"/>
          <p:cNvGrpSpPr/>
          <p:nvPr/>
        </p:nvGrpSpPr>
        <p:grpSpPr>
          <a:xfrm>
            <a:off x="5775493" y="4011178"/>
            <a:ext cx="1207464" cy="1207464"/>
            <a:chOff x="6219502" y="5339733"/>
            <a:chExt cx="1207464" cy="1207464"/>
          </a:xfrm>
        </p:grpSpPr>
        <p:pic>
          <p:nvPicPr>
            <p:cNvPr id="75" name="Picture 74"/>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6" name="TextBox 75"/>
            <p:cNvSpPr txBox="1"/>
            <p:nvPr/>
          </p:nvSpPr>
          <p:spPr>
            <a:xfrm>
              <a:off x="6672404" y="5712311"/>
              <a:ext cx="301660" cy="369332"/>
            </a:xfrm>
            <a:prstGeom prst="rect">
              <a:avLst/>
            </a:prstGeom>
            <a:noFill/>
          </p:spPr>
          <p:txBody>
            <a:bodyPr wrap="none" rtlCol="0">
              <a:spAutoFit/>
            </a:bodyPr>
            <a:lstStyle/>
            <a:p>
              <a:pPr algn="ctr"/>
              <a:r>
                <a:rPr lang="en-US" dirty="0" smtClean="0"/>
                <a:t>4</a:t>
              </a:r>
              <a:endParaRPr lang="en-US" dirty="0"/>
            </a:p>
          </p:txBody>
        </p:sp>
      </p:grpSp>
      <p:cxnSp>
        <p:nvCxnSpPr>
          <p:cNvPr id="77" name="Straight Connector 76"/>
          <p:cNvCxnSpPr/>
          <p:nvPr/>
        </p:nvCxnSpPr>
        <p:spPr>
          <a:xfrm flipV="1">
            <a:off x="5740164" y="2294075"/>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5833752" y="2337499"/>
            <a:ext cx="729286" cy="369332"/>
          </a:xfrm>
          <a:prstGeom prst="rect">
            <a:avLst/>
          </a:prstGeom>
          <a:noFill/>
        </p:spPr>
        <p:txBody>
          <a:bodyPr wrap="none" rtlCol="0">
            <a:spAutoFit/>
          </a:bodyPr>
          <a:lstStyle/>
          <a:p>
            <a:r>
              <a:rPr lang="en-US" dirty="0" smtClean="0"/>
              <a:t>Offer:</a:t>
            </a:r>
            <a:endParaRPr lang="en-US" dirty="0"/>
          </a:p>
        </p:txBody>
      </p:sp>
      <p:pic>
        <p:nvPicPr>
          <p:cNvPr id="79" name="Picture 78"/>
          <p:cNvPicPr>
            <a:picLocks noChangeAspect="1"/>
          </p:cNvPicPr>
          <p:nvPr/>
        </p:nvPicPr>
        <p:blipFill>
          <a:blip r:embed="rId4"/>
          <a:stretch>
            <a:fillRect/>
          </a:stretch>
        </p:blipFill>
        <p:spPr>
          <a:xfrm>
            <a:off x="7880215" y="75353"/>
            <a:ext cx="1207906" cy="1722505"/>
          </a:xfrm>
          <a:prstGeom prst="rect">
            <a:avLst/>
          </a:prstGeom>
        </p:spPr>
      </p:pic>
      <p:sp>
        <p:nvSpPr>
          <p:cNvPr id="80" name="TextBox 79"/>
          <p:cNvSpPr txBox="1"/>
          <p:nvPr/>
        </p:nvSpPr>
        <p:spPr>
          <a:xfrm>
            <a:off x="5840158" y="444685"/>
            <a:ext cx="1830052" cy="1477328"/>
          </a:xfrm>
          <a:prstGeom prst="rect">
            <a:avLst/>
          </a:prstGeom>
          <a:noFill/>
        </p:spPr>
        <p:txBody>
          <a:bodyPr wrap="square" rtlCol="0">
            <a:spAutoFit/>
          </a:bodyPr>
          <a:lstStyle/>
          <a:p>
            <a:r>
              <a:rPr lang="en-US" i="1" dirty="0" smtClean="0"/>
              <a:t>I’ll use the information I know to make an offer that I think you’ll find useful.</a:t>
            </a:r>
            <a:endParaRPr lang="en-US" i="1" dirty="0"/>
          </a:p>
        </p:txBody>
      </p:sp>
      <p:sp>
        <p:nvSpPr>
          <p:cNvPr id="82" name="TextBox 81"/>
          <p:cNvSpPr txBox="1"/>
          <p:nvPr/>
        </p:nvSpPr>
        <p:spPr>
          <a:xfrm>
            <a:off x="6942501" y="3090708"/>
            <a:ext cx="2145620" cy="1477328"/>
          </a:xfrm>
          <a:prstGeom prst="rect">
            <a:avLst/>
          </a:prstGeom>
          <a:noFill/>
        </p:spPr>
        <p:txBody>
          <a:bodyPr wrap="square" rtlCol="0">
            <a:spAutoFit/>
          </a:bodyPr>
          <a:lstStyle/>
          <a:p>
            <a:r>
              <a:rPr lang="en-US" i="1" dirty="0" smtClean="0"/>
              <a:t>I’ll use the information I know, combined with your offer, to make an informed decision.</a:t>
            </a:r>
            <a:endParaRPr lang="en-US" i="1" dirty="0"/>
          </a:p>
        </p:txBody>
      </p:sp>
      <p:pic>
        <p:nvPicPr>
          <p:cNvPr id="84" name="Picture 83"/>
          <p:cNvPicPr>
            <a:picLocks noChangeAspect="1"/>
          </p:cNvPicPr>
          <p:nvPr/>
        </p:nvPicPr>
        <p:blipFill>
          <a:blip r:embed="rId5"/>
          <a:stretch>
            <a:fillRect/>
          </a:stretch>
        </p:blipFill>
        <p:spPr>
          <a:xfrm>
            <a:off x="7535771" y="4568035"/>
            <a:ext cx="1543049" cy="2242803"/>
          </a:xfrm>
          <a:prstGeom prst="rect">
            <a:avLst/>
          </a:prstGeom>
        </p:spPr>
      </p:pic>
      <p:graphicFrame>
        <p:nvGraphicFramePr>
          <p:cNvPr id="85" name="Table 84"/>
          <p:cNvGraphicFramePr>
            <a:graphicFrameLocks noGrp="1"/>
          </p:cNvGraphicFramePr>
          <p:nvPr>
            <p:extLst>
              <p:ext uri="{D42A27DB-BD31-4B8C-83A1-F6EECF244321}">
                <p14:modId xmlns:p14="http://schemas.microsoft.com/office/powerpoint/2010/main" val="1735070315"/>
              </p:ext>
            </p:extLst>
          </p:nvPr>
        </p:nvGraphicFramePr>
        <p:xfrm>
          <a:off x="10001" y="5919242"/>
          <a:ext cx="5704527" cy="721242"/>
        </p:xfrm>
        <a:graphic>
          <a:graphicData uri="http://schemas.openxmlformats.org/drawingml/2006/table">
            <a:tbl>
              <a:tblPr/>
              <a:tblGrid>
                <a:gridCol w="425711"/>
                <a:gridCol w="425711"/>
                <a:gridCol w="425711"/>
                <a:gridCol w="425711"/>
                <a:gridCol w="425711"/>
                <a:gridCol w="425711"/>
                <a:gridCol w="425711"/>
                <a:gridCol w="425711"/>
                <a:gridCol w="425711"/>
                <a:gridCol w="425711"/>
                <a:gridCol w="425711"/>
                <a:gridCol w="425711"/>
                <a:gridCol w="595995"/>
              </a:tblGrid>
              <a:tr h="360621">
                <a:tc>
                  <a:txBody>
                    <a:bodyPr/>
                    <a:lstStyle/>
                    <a:p>
                      <a:pPr algn="ctr" fontAlgn="b"/>
                      <a:r>
                        <a:rPr lang="en-US" sz="1000" b="0" i="0" u="none" strike="noStrike">
                          <a:solidFill>
                            <a:srgbClr val="000000"/>
                          </a:solidFill>
                          <a:effectLst/>
                          <a:latin typeface="Arial"/>
                        </a:rPr>
                        <a:t>$0.01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$300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$400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0621">
                <a:tc>
                  <a:txBody>
                    <a:bodyPr/>
                    <a:lstStyle/>
                    <a:p>
                      <a:pPr algn="ctr" fontAlgn="b"/>
                      <a:r>
                        <a:rPr lang="en-US" sz="1000" b="0" i="0" u="none" strike="noStrike" dirty="0" smtClean="0">
                          <a:solidFill>
                            <a:srgbClr val="000000"/>
                          </a:solidFill>
                          <a:effectLst/>
                          <a:latin typeface="Arial"/>
                        </a:rPr>
                        <a:t>$1K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300K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400K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1M</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622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Round 1</a:t>
            </a:r>
            <a:endParaRPr lang="en-US" dirty="0"/>
          </a:p>
        </p:txBody>
      </p:sp>
      <p:sp>
        <p:nvSpPr>
          <p:cNvPr id="2" name="Content Placeholder 1"/>
          <p:cNvSpPr>
            <a:spLocks noGrp="1"/>
          </p:cNvSpPr>
          <p:nvPr>
            <p:ph idx="1"/>
          </p:nvPr>
        </p:nvSpPr>
        <p:spPr/>
        <p:txBody>
          <a:bodyPr>
            <a:normAutofit lnSpcReduction="10000"/>
          </a:bodyPr>
          <a:lstStyle/>
          <a:p>
            <a:r>
              <a:rPr lang="en-US" dirty="0" smtClean="0"/>
              <a:t>There is some information to begin making an educated assessment of where the contestant will end up</a:t>
            </a:r>
          </a:p>
          <a:p>
            <a:r>
              <a:rPr lang="en-US" dirty="0" smtClean="0"/>
              <a:t>A range of possibilities is known ($0.01 to $1M)</a:t>
            </a:r>
          </a:p>
          <a:p>
            <a:r>
              <a:rPr lang="en-US" dirty="0" smtClean="0"/>
              <a:t>Lots of uncertainty in the final outcome</a:t>
            </a:r>
          </a:p>
          <a:p>
            <a:r>
              <a:rPr lang="en-US" dirty="0" smtClean="0"/>
              <a:t>As the rounds progress, we have more information on where the contestant will end up</a:t>
            </a:r>
            <a:endParaRPr lang="en-US" dirty="0"/>
          </a:p>
        </p:txBody>
      </p:sp>
    </p:spTree>
    <p:extLst>
      <p:ext uri="{BB962C8B-B14F-4D97-AF65-F5344CB8AC3E}">
        <p14:creationId xmlns:p14="http://schemas.microsoft.com/office/powerpoint/2010/main" val="294584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3270823"/>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5384155"/>
            <a:chOff x="130003" y="0"/>
            <a:chExt cx="1207464" cy="5384155"/>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grpSp>
      <p:grpSp>
        <p:nvGrpSpPr>
          <p:cNvPr id="15" name="Group 14"/>
          <p:cNvGrpSpPr/>
          <p:nvPr/>
        </p:nvGrpSpPr>
        <p:grpSpPr>
          <a:xfrm>
            <a:off x="1127467" y="521309"/>
            <a:ext cx="1207464" cy="5384155"/>
            <a:chOff x="130003" y="0"/>
            <a:chExt cx="1207464" cy="5384155"/>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grpSp>
      <p:grpSp>
        <p:nvGrpSpPr>
          <p:cNvPr id="22" name="Group 21"/>
          <p:cNvGrpSpPr/>
          <p:nvPr/>
        </p:nvGrpSpPr>
        <p:grpSpPr>
          <a:xfrm>
            <a:off x="2227331" y="520052"/>
            <a:ext cx="1207464" cy="5384155"/>
            <a:chOff x="130003" y="0"/>
            <a:chExt cx="1207464" cy="5384155"/>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grpSp>
      <p:grpSp>
        <p:nvGrpSpPr>
          <p:cNvPr id="29" name="Group 28"/>
          <p:cNvGrpSpPr/>
          <p:nvPr/>
        </p:nvGrpSpPr>
        <p:grpSpPr>
          <a:xfrm>
            <a:off x="3357195" y="1559373"/>
            <a:ext cx="1207464" cy="4344834"/>
            <a:chOff x="130003" y="1039321"/>
            <a:chExt cx="1207464" cy="4344834"/>
          </a:xfrm>
        </p:grpSpPr>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grpSp>
      <p:grpSp>
        <p:nvGrpSpPr>
          <p:cNvPr id="36" name="Group 35"/>
          <p:cNvGrpSpPr/>
          <p:nvPr/>
        </p:nvGrpSpPr>
        <p:grpSpPr>
          <a:xfrm>
            <a:off x="4497059" y="520052"/>
            <a:ext cx="1207464" cy="5384155"/>
            <a:chOff x="130003" y="0"/>
            <a:chExt cx="1207464" cy="5384155"/>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grpSp>
      <p:sp>
        <p:nvSpPr>
          <p:cNvPr id="43" name="TextBox 42"/>
          <p:cNvSpPr txBox="1"/>
          <p:nvPr/>
        </p:nvSpPr>
        <p:spPr>
          <a:xfrm>
            <a:off x="277414" y="914400"/>
            <a:ext cx="301660"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277414" y="1955722"/>
            <a:ext cx="301660" cy="369332"/>
          </a:xfrm>
          <a:prstGeom prst="rect">
            <a:avLst/>
          </a:prstGeom>
          <a:noFill/>
        </p:spPr>
        <p:txBody>
          <a:bodyPr wrap="none" rtlCol="0">
            <a:spAutoFit/>
          </a:bodyPr>
          <a:lstStyle/>
          <a:p>
            <a:r>
              <a:rPr lang="en-US" dirty="0" smtClean="0"/>
              <a:t>6</a:t>
            </a:r>
            <a:endParaRPr lang="en-US" dirty="0"/>
          </a:p>
        </p:txBody>
      </p:sp>
      <p:sp>
        <p:nvSpPr>
          <p:cNvPr id="45" name="TextBox 44"/>
          <p:cNvSpPr txBox="1"/>
          <p:nvPr/>
        </p:nvSpPr>
        <p:spPr>
          <a:xfrm>
            <a:off x="277414" y="3030799"/>
            <a:ext cx="418654" cy="369332"/>
          </a:xfrm>
          <a:prstGeom prst="rect">
            <a:avLst/>
          </a:prstGeom>
          <a:noFill/>
        </p:spPr>
        <p:txBody>
          <a:bodyPr wrap="none" rtlCol="0">
            <a:spAutoFit/>
          </a:bodyPr>
          <a:lstStyle/>
          <a:p>
            <a:r>
              <a:rPr lang="en-US" dirty="0" smtClean="0"/>
              <a:t>11</a:t>
            </a:r>
            <a:endParaRPr lang="en-US" dirty="0"/>
          </a:p>
        </p:txBody>
      </p:sp>
      <p:sp>
        <p:nvSpPr>
          <p:cNvPr id="46" name="TextBox 45"/>
          <p:cNvSpPr txBox="1"/>
          <p:nvPr/>
        </p:nvSpPr>
        <p:spPr>
          <a:xfrm>
            <a:off x="277414" y="4083835"/>
            <a:ext cx="418654" cy="369332"/>
          </a:xfrm>
          <a:prstGeom prst="rect">
            <a:avLst/>
          </a:prstGeom>
          <a:noFill/>
        </p:spPr>
        <p:txBody>
          <a:bodyPr wrap="none" rtlCol="0">
            <a:spAutoFit/>
          </a:bodyPr>
          <a:lstStyle/>
          <a:p>
            <a:r>
              <a:rPr lang="en-US" dirty="0" smtClean="0"/>
              <a:t>16</a:t>
            </a:r>
            <a:endParaRPr lang="en-US" dirty="0"/>
          </a:p>
        </p:txBody>
      </p:sp>
      <p:sp>
        <p:nvSpPr>
          <p:cNvPr id="47" name="TextBox 46"/>
          <p:cNvSpPr txBox="1"/>
          <p:nvPr/>
        </p:nvSpPr>
        <p:spPr>
          <a:xfrm>
            <a:off x="277414" y="5083748"/>
            <a:ext cx="418654" cy="369332"/>
          </a:xfrm>
          <a:prstGeom prst="rect">
            <a:avLst/>
          </a:prstGeom>
          <a:noFill/>
        </p:spPr>
        <p:txBody>
          <a:bodyPr wrap="none" rtlCol="0">
            <a:spAutoFit/>
          </a:bodyPr>
          <a:lstStyle/>
          <a:p>
            <a:r>
              <a:rPr lang="en-US" dirty="0" smtClean="0"/>
              <a:t>21</a:t>
            </a:r>
            <a:endParaRPr lang="en-US" dirty="0"/>
          </a:p>
        </p:txBody>
      </p:sp>
      <p:sp>
        <p:nvSpPr>
          <p:cNvPr id="50" name="TextBox 49"/>
          <p:cNvSpPr txBox="1"/>
          <p:nvPr/>
        </p:nvSpPr>
        <p:spPr>
          <a:xfrm>
            <a:off x="1404878" y="5083748"/>
            <a:ext cx="418654" cy="369332"/>
          </a:xfrm>
          <a:prstGeom prst="rect">
            <a:avLst/>
          </a:prstGeom>
          <a:noFill/>
        </p:spPr>
        <p:txBody>
          <a:bodyPr wrap="none" rtlCol="0">
            <a:spAutoFit/>
          </a:bodyPr>
          <a:lstStyle/>
          <a:p>
            <a:r>
              <a:rPr lang="en-US" dirty="0" smtClean="0"/>
              <a:t>22</a:t>
            </a:r>
            <a:endParaRPr lang="en-US" dirty="0"/>
          </a:p>
        </p:txBody>
      </p:sp>
      <p:sp>
        <p:nvSpPr>
          <p:cNvPr id="51" name="TextBox 50"/>
          <p:cNvSpPr txBox="1"/>
          <p:nvPr/>
        </p:nvSpPr>
        <p:spPr>
          <a:xfrm>
            <a:off x="1404878" y="4083835"/>
            <a:ext cx="418654" cy="369332"/>
          </a:xfrm>
          <a:prstGeom prst="rect">
            <a:avLst/>
          </a:prstGeom>
          <a:noFill/>
        </p:spPr>
        <p:txBody>
          <a:bodyPr wrap="none" rtlCol="0">
            <a:spAutoFit/>
          </a:bodyPr>
          <a:lstStyle/>
          <a:p>
            <a:r>
              <a:rPr lang="en-US" dirty="0" smtClean="0"/>
              <a:t>17</a:t>
            </a:r>
            <a:endParaRPr lang="en-US" dirty="0"/>
          </a:p>
        </p:txBody>
      </p:sp>
      <p:sp>
        <p:nvSpPr>
          <p:cNvPr id="52" name="TextBox 51"/>
          <p:cNvSpPr txBox="1"/>
          <p:nvPr/>
        </p:nvSpPr>
        <p:spPr>
          <a:xfrm>
            <a:off x="1404878" y="3030799"/>
            <a:ext cx="418654" cy="369332"/>
          </a:xfrm>
          <a:prstGeom prst="rect">
            <a:avLst/>
          </a:prstGeom>
          <a:noFill/>
        </p:spPr>
        <p:txBody>
          <a:bodyPr wrap="none" rtlCol="0">
            <a:spAutoFit/>
          </a:bodyPr>
          <a:lstStyle/>
          <a:p>
            <a:r>
              <a:rPr lang="en-US" dirty="0" smtClean="0"/>
              <a:t>12</a:t>
            </a:r>
            <a:endParaRPr lang="en-US" dirty="0"/>
          </a:p>
        </p:txBody>
      </p:sp>
      <p:sp>
        <p:nvSpPr>
          <p:cNvPr id="53" name="TextBox 52"/>
          <p:cNvSpPr txBox="1"/>
          <p:nvPr/>
        </p:nvSpPr>
        <p:spPr>
          <a:xfrm>
            <a:off x="1404878" y="1955722"/>
            <a:ext cx="301660" cy="369332"/>
          </a:xfrm>
          <a:prstGeom prst="rect">
            <a:avLst/>
          </a:prstGeom>
          <a:noFill/>
        </p:spPr>
        <p:txBody>
          <a:bodyPr wrap="none" rtlCol="0">
            <a:spAutoFit/>
          </a:bodyPr>
          <a:lstStyle/>
          <a:p>
            <a:r>
              <a:rPr lang="en-US" dirty="0" smtClean="0"/>
              <a:t>7</a:t>
            </a:r>
            <a:endParaRPr lang="en-US" dirty="0"/>
          </a:p>
        </p:txBody>
      </p:sp>
      <p:sp>
        <p:nvSpPr>
          <p:cNvPr id="54" name="TextBox 53"/>
          <p:cNvSpPr txBox="1"/>
          <p:nvPr/>
        </p:nvSpPr>
        <p:spPr>
          <a:xfrm>
            <a:off x="1404878" y="914400"/>
            <a:ext cx="301660" cy="369332"/>
          </a:xfrm>
          <a:prstGeom prst="rect">
            <a:avLst/>
          </a:prstGeom>
          <a:noFill/>
        </p:spPr>
        <p:txBody>
          <a:bodyPr wrap="none" rtlCol="0">
            <a:spAutoFit/>
          </a:bodyPr>
          <a:lstStyle/>
          <a:p>
            <a:r>
              <a:rPr lang="en-US" dirty="0" smtClean="0"/>
              <a:t>2</a:t>
            </a:r>
            <a:endParaRPr lang="en-US" dirty="0"/>
          </a:p>
        </p:txBody>
      </p:sp>
      <p:sp>
        <p:nvSpPr>
          <p:cNvPr id="55" name="TextBox 54"/>
          <p:cNvSpPr txBox="1"/>
          <p:nvPr/>
        </p:nvSpPr>
        <p:spPr>
          <a:xfrm>
            <a:off x="2504742" y="914400"/>
            <a:ext cx="301660"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2504742" y="1955722"/>
            <a:ext cx="301660" cy="369332"/>
          </a:xfrm>
          <a:prstGeom prst="rect">
            <a:avLst/>
          </a:prstGeom>
          <a:noFill/>
        </p:spPr>
        <p:txBody>
          <a:bodyPr wrap="none" rtlCol="0">
            <a:spAutoFit/>
          </a:bodyPr>
          <a:lstStyle/>
          <a:p>
            <a:r>
              <a:rPr lang="en-US" dirty="0" smtClean="0"/>
              <a:t>8</a:t>
            </a:r>
            <a:endParaRPr lang="en-US" dirty="0"/>
          </a:p>
        </p:txBody>
      </p:sp>
      <p:sp>
        <p:nvSpPr>
          <p:cNvPr id="57" name="TextBox 56"/>
          <p:cNvSpPr txBox="1"/>
          <p:nvPr/>
        </p:nvSpPr>
        <p:spPr>
          <a:xfrm>
            <a:off x="2504742" y="3030799"/>
            <a:ext cx="418654" cy="369332"/>
          </a:xfrm>
          <a:prstGeom prst="rect">
            <a:avLst/>
          </a:prstGeom>
          <a:noFill/>
        </p:spPr>
        <p:txBody>
          <a:bodyPr wrap="none" rtlCol="0">
            <a:spAutoFit/>
          </a:bodyPr>
          <a:lstStyle/>
          <a:p>
            <a:r>
              <a:rPr lang="en-US" dirty="0" smtClean="0"/>
              <a:t>13</a:t>
            </a:r>
            <a:endParaRPr lang="en-US" dirty="0"/>
          </a:p>
        </p:txBody>
      </p:sp>
      <p:sp>
        <p:nvSpPr>
          <p:cNvPr id="58" name="TextBox 57"/>
          <p:cNvSpPr txBox="1"/>
          <p:nvPr/>
        </p:nvSpPr>
        <p:spPr>
          <a:xfrm>
            <a:off x="2504742" y="4083835"/>
            <a:ext cx="418654" cy="369332"/>
          </a:xfrm>
          <a:prstGeom prst="rect">
            <a:avLst/>
          </a:prstGeom>
          <a:noFill/>
        </p:spPr>
        <p:txBody>
          <a:bodyPr wrap="none" rtlCol="0">
            <a:spAutoFit/>
          </a:bodyPr>
          <a:lstStyle/>
          <a:p>
            <a:r>
              <a:rPr lang="en-US" dirty="0" smtClean="0"/>
              <a:t>18</a:t>
            </a:r>
            <a:endParaRPr lang="en-US" dirty="0"/>
          </a:p>
        </p:txBody>
      </p:sp>
      <p:sp>
        <p:nvSpPr>
          <p:cNvPr id="59" name="TextBox 58"/>
          <p:cNvSpPr txBox="1"/>
          <p:nvPr/>
        </p:nvSpPr>
        <p:spPr>
          <a:xfrm>
            <a:off x="2504742" y="5083748"/>
            <a:ext cx="418654" cy="369332"/>
          </a:xfrm>
          <a:prstGeom prst="rect">
            <a:avLst/>
          </a:prstGeom>
          <a:noFill/>
        </p:spPr>
        <p:txBody>
          <a:bodyPr wrap="none" rtlCol="0">
            <a:spAutoFit/>
          </a:bodyPr>
          <a:lstStyle/>
          <a:p>
            <a:r>
              <a:rPr lang="en-US" dirty="0" smtClean="0"/>
              <a:t>23</a:t>
            </a:r>
            <a:endParaRPr lang="en-US" dirty="0"/>
          </a:p>
        </p:txBody>
      </p:sp>
      <p:sp>
        <p:nvSpPr>
          <p:cNvPr id="62" name="TextBox 61"/>
          <p:cNvSpPr txBox="1"/>
          <p:nvPr/>
        </p:nvSpPr>
        <p:spPr>
          <a:xfrm>
            <a:off x="3634606" y="5083748"/>
            <a:ext cx="418654" cy="369332"/>
          </a:xfrm>
          <a:prstGeom prst="rect">
            <a:avLst/>
          </a:prstGeom>
          <a:noFill/>
        </p:spPr>
        <p:txBody>
          <a:bodyPr wrap="none" rtlCol="0">
            <a:spAutoFit/>
          </a:bodyPr>
          <a:lstStyle/>
          <a:p>
            <a:r>
              <a:rPr lang="en-US" dirty="0" smtClean="0"/>
              <a:t>24</a:t>
            </a:r>
            <a:endParaRPr lang="en-US" dirty="0"/>
          </a:p>
        </p:txBody>
      </p:sp>
      <p:sp>
        <p:nvSpPr>
          <p:cNvPr id="63" name="TextBox 62"/>
          <p:cNvSpPr txBox="1"/>
          <p:nvPr/>
        </p:nvSpPr>
        <p:spPr>
          <a:xfrm>
            <a:off x="3634606" y="4083835"/>
            <a:ext cx="418654" cy="369332"/>
          </a:xfrm>
          <a:prstGeom prst="rect">
            <a:avLst/>
          </a:prstGeom>
          <a:noFill/>
        </p:spPr>
        <p:txBody>
          <a:bodyPr wrap="none" rtlCol="0">
            <a:spAutoFit/>
          </a:bodyPr>
          <a:lstStyle/>
          <a:p>
            <a:r>
              <a:rPr lang="en-US" dirty="0" smtClean="0"/>
              <a:t>19</a:t>
            </a:r>
            <a:endParaRPr lang="en-US" dirty="0"/>
          </a:p>
        </p:txBody>
      </p:sp>
      <p:sp>
        <p:nvSpPr>
          <p:cNvPr id="64" name="TextBox 63"/>
          <p:cNvSpPr txBox="1"/>
          <p:nvPr/>
        </p:nvSpPr>
        <p:spPr>
          <a:xfrm>
            <a:off x="3634606" y="3030799"/>
            <a:ext cx="418654" cy="369332"/>
          </a:xfrm>
          <a:prstGeom prst="rect">
            <a:avLst/>
          </a:prstGeom>
          <a:noFill/>
        </p:spPr>
        <p:txBody>
          <a:bodyPr wrap="none" rtlCol="0">
            <a:spAutoFit/>
          </a:bodyPr>
          <a:lstStyle/>
          <a:p>
            <a:r>
              <a:rPr lang="en-US" dirty="0" smtClean="0"/>
              <a:t>14</a:t>
            </a:r>
            <a:endParaRPr lang="en-US" dirty="0"/>
          </a:p>
        </p:txBody>
      </p:sp>
      <p:sp>
        <p:nvSpPr>
          <p:cNvPr id="65" name="TextBox 64"/>
          <p:cNvSpPr txBox="1"/>
          <p:nvPr/>
        </p:nvSpPr>
        <p:spPr>
          <a:xfrm>
            <a:off x="3634606" y="1955722"/>
            <a:ext cx="301660" cy="369332"/>
          </a:xfrm>
          <a:prstGeom prst="rect">
            <a:avLst/>
          </a:prstGeom>
          <a:noFill/>
        </p:spPr>
        <p:txBody>
          <a:bodyPr wrap="none" rtlCol="0">
            <a:spAutoFit/>
          </a:bodyPr>
          <a:lstStyle/>
          <a:p>
            <a:r>
              <a:rPr lang="en-US" dirty="0" smtClean="0"/>
              <a:t>9</a:t>
            </a:r>
            <a:endParaRPr lang="en-US" dirty="0"/>
          </a:p>
        </p:txBody>
      </p:sp>
      <p:sp>
        <p:nvSpPr>
          <p:cNvPr id="67" name="TextBox 66"/>
          <p:cNvSpPr txBox="1"/>
          <p:nvPr/>
        </p:nvSpPr>
        <p:spPr>
          <a:xfrm>
            <a:off x="4774470" y="914400"/>
            <a:ext cx="301660" cy="369332"/>
          </a:xfrm>
          <a:prstGeom prst="rect">
            <a:avLst/>
          </a:prstGeom>
          <a:noFill/>
        </p:spPr>
        <p:txBody>
          <a:bodyPr wrap="none" rtlCol="0">
            <a:spAutoFit/>
          </a:bodyPr>
          <a:lstStyle/>
          <a:p>
            <a:r>
              <a:rPr lang="en-US" dirty="0" smtClean="0"/>
              <a:t>5</a:t>
            </a:r>
            <a:endParaRPr lang="en-US" dirty="0"/>
          </a:p>
        </p:txBody>
      </p:sp>
      <p:sp>
        <p:nvSpPr>
          <p:cNvPr id="68" name="TextBox 67"/>
          <p:cNvSpPr txBox="1"/>
          <p:nvPr/>
        </p:nvSpPr>
        <p:spPr>
          <a:xfrm>
            <a:off x="4774470" y="1955722"/>
            <a:ext cx="418654" cy="369332"/>
          </a:xfrm>
          <a:prstGeom prst="rect">
            <a:avLst/>
          </a:prstGeom>
          <a:noFill/>
        </p:spPr>
        <p:txBody>
          <a:bodyPr wrap="none" rtlCol="0">
            <a:spAutoFit/>
          </a:bodyPr>
          <a:lstStyle/>
          <a:p>
            <a:r>
              <a:rPr lang="en-US" dirty="0" smtClean="0"/>
              <a:t>10</a:t>
            </a:r>
            <a:endParaRPr lang="en-US" dirty="0"/>
          </a:p>
        </p:txBody>
      </p:sp>
      <p:sp>
        <p:nvSpPr>
          <p:cNvPr id="69" name="TextBox 68"/>
          <p:cNvSpPr txBox="1"/>
          <p:nvPr/>
        </p:nvSpPr>
        <p:spPr>
          <a:xfrm>
            <a:off x="4774470" y="3030799"/>
            <a:ext cx="418654" cy="369332"/>
          </a:xfrm>
          <a:prstGeom prst="rect">
            <a:avLst/>
          </a:prstGeom>
          <a:noFill/>
        </p:spPr>
        <p:txBody>
          <a:bodyPr wrap="none" rtlCol="0">
            <a:spAutoFit/>
          </a:bodyPr>
          <a:lstStyle/>
          <a:p>
            <a:r>
              <a:rPr lang="en-US" dirty="0" smtClean="0"/>
              <a:t>15</a:t>
            </a:r>
            <a:endParaRPr lang="en-US" dirty="0"/>
          </a:p>
        </p:txBody>
      </p:sp>
      <p:sp>
        <p:nvSpPr>
          <p:cNvPr id="70" name="TextBox 69"/>
          <p:cNvSpPr txBox="1"/>
          <p:nvPr/>
        </p:nvSpPr>
        <p:spPr>
          <a:xfrm>
            <a:off x="4774470" y="4083835"/>
            <a:ext cx="418654" cy="369332"/>
          </a:xfrm>
          <a:prstGeom prst="rect">
            <a:avLst/>
          </a:prstGeom>
          <a:noFill/>
        </p:spPr>
        <p:txBody>
          <a:bodyPr wrap="none" rtlCol="0">
            <a:spAutoFit/>
          </a:bodyPr>
          <a:lstStyle/>
          <a:p>
            <a:r>
              <a:rPr lang="en-US" dirty="0" smtClean="0"/>
              <a:t>20</a:t>
            </a:r>
            <a:endParaRPr lang="en-US" dirty="0"/>
          </a:p>
        </p:txBody>
      </p:sp>
      <p:sp>
        <p:nvSpPr>
          <p:cNvPr id="71" name="TextBox 70"/>
          <p:cNvSpPr txBox="1"/>
          <p:nvPr/>
        </p:nvSpPr>
        <p:spPr>
          <a:xfrm>
            <a:off x="4774470" y="5083748"/>
            <a:ext cx="418654" cy="369332"/>
          </a:xfrm>
          <a:prstGeom prst="rect">
            <a:avLst/>
          </a:prstGeom>
          <a:noFill/>
        </p:spPr>
        <p:txBody>
          <a:bodyPr wrap="none" rtlCol="0">
            <a:spAutoFit/>
          </a:bodyPr>
          <a:lstStyle/>
          <a:p>
            <a:r>
              <a:rPr lang="en-US" dirty="0" smtClean="0"/>
              <a:t>25</a:t>
            </a:r>
            <a:endParaRPr lang="en-US" dirty="0"/>
          </a:p>
        </p:txBody>
      </p:sp>
      <p:sp>
        <p:nvSpPr>
          <p:cNvPr id="73" name="TextBox 72"/>
          <p:cNvSpPr txBox="1"/>
          <p:nvPr/>
        </p:nvSpPr>
        <p:spPr>
          <a:xfrm>
            <a:off x="6100166" y="75353"/>
            <a:ext cx="842335" cy="369332"/>
          </a:xfrm>
          <a:prstGeom prst="rect">
            <a:avLst/>
          </a:prstGeom>
          <a:noFill/>
        </p:spPr>
        <p:txBody>
          <a:bodyPr wrap="none" rtlCol="0">
            <a:spAutoFit/>
          </a:bodyPr>
          <a:lstStyle/>
          <a:p>
            <a:r>
              <a:rPr lang="en-US" dirty="0" smtClean="0"/>
              <a:t>Banker</a:t>
            </a:r>
            <a:endParaRPr lang="en-US" dirty="0"/>
          </a:p>
        </p:txBody>
      </p:sp>
      <p:sp>
        <p:nvSpPr>
          <p:cNvPr id="74" name="TextBox 73"/>
          <p:cNvSpPr txBox="1"/>
          <p:nvPr/>
        </p:nvSpPr>
        <p:spPr>
          <a:xfrm>
            <a:off x="6100166" y="3395952"/>
            <a:ext cx="1223412" cy="369332"/>
          </a:xfrm>
          <a:prstGeom prst="rect">
            <a:avLst/>
          </a:prstGeom>
          <a:noFill/>
        </p:spPr>
        <p:txBody>
          <a:bodyPr wrap="none" rtlCol="0">
            <a:spAutoFit/>
          </a:bodyPr>
          <a:lstStyle/>
          <a:p>
            <a:r>
              <a:rPr lang="en-US" dirty="0" smtClean="0"/>
              <a:t>Contestant</a:t>
            </a:r>
            <a:endParaRPr lang="en-US" dirty="0"/>
          </a:p>
        </p:txBody>
      </p:sp>
      <p:sp>
        <p:nvSpPr>
          <p:cNvPr id="83" name="TextBox 82"/>
          <p:cNvSpPr txBox="1"/>
          <p:nvPr/>
        </p:nvSpPr>
        <p:spPr>
          <a:xfrm>
            <a:off x="2095904" y="34655"/>
            <a:ext cx="1654983" cy="369332"/>
          </a:xfrm>
          <a:prstGeom prst="rect">
            <a:avLst/>
          </a:prstGeom>
          <a:noFill/>
        </p:spPr>
        <p:txBody>
          <a:bodyPr wrap="none" rtlCol="0">
            <a:spAutoFit/>
          </a:bodyPr>
          <a:lstStyle/>
          <a:p>
            <a:r>
              <a:rPr lang="en-US" dirty="0" smtClean="0"/>
              <a:t>Deal or No Deal</a:t>
            </a:r>
            <a:endParaRPr lang="en-US" dirty="0"/>
          </a:p>
        </p:txBody>
      </p:sp>
      <p:grpSp>
        <p:nvGrpSpPr>
          <p:cNvPr id="72" name="Group 71"/>
          <p:cNvGrpSpPr/>
          <p:nvPr/>
        </p:nvGrpSpPr>
        <p:grpSpPr>
          <a:xfrm>
            <a:off x="5775493" y="4011178"/>
            <a:ext cx="1207464" cy="1207464"/>
            <a:chOff x="6219502" y="5339733"/>
            <a:chExt cx="1207464" cy="1207464"/>
          </a:xfrm>
        </p:grpSpPr>
        <p:pic>
          <p:nvPicPr>
            <p:cNvPr id="75" name="Picture 74"/>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6" name="TextBox 75"/>
            <p:cNvSpPr txBox="1"/>
            <p:nvPr/>
          </p:nvSpPr>
          <p:spPr>
            <a:xfrm>
              <a:off x="6672404" y="5712311"/>
              <a:ext cx="301660" cy="369332"/>
            </a:xfrm>
            <a:prstGeom prst="rect">
              <a:avLst/>
            </a:prstGeom>
            <a:noFill/>
          </p:spPr>
          <p:txBody>
            <a:bodyPr wrap="none" rtlCol="0">
              <a:spAutoFit/>
            </a:bodyPr>
            <a:lstStyle/>
            <a:p>
              <a:pPr algn="ctr"/>
              <a:r>
                <a:rPr lang="en-US" dirty="0" smtClean="0"/>
                <a:t>4</a:t>
              </a:r>
              <a:endParaRPr lang="en-US" dirty="0"/>
            </a:p>
          </p:txBody>
        </p:sp>
      </p:grpSp>
      <p:sp>
        <p:nvSpPr>
          <p:cNvPr id="2" name="&quot;No&quot; Symbol 1"/>
          <p:cNvSpPr/>
          <p:nvPr/>
        </p:nvSpPr>
        <p:spPr>
          <a:xfrm>
            <a:off x="4410121" y="521309"/>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quot;No&quot; Symbol 65"/>
          <p:cNvSpPr/>
          <p:nvPr/>
        </p:nvSpPr>
        <p:spPr>
          <a:xfrm>
            <a:off x="2159201" y="1539371"/>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quot;No&quot; Symbol 76"/>
          <p:cNvSpPr/>
          <p:nvPr/>
        </p:nvSpPr>
        <p:spPr>
          <a:xfrm>
            <a:off x="3289065" y="2656169"/>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8" name="&quot;No&quot; Symbol 77"/>
          <p:cNvSpPr/>
          <p:nvPr/>
        </p:nvSpPr>
        <p:spPr>
          <a:xfrm>
            <a:off x="1045036" y="369028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9" name="&quot;No&quot; Symbol 78"/>
          <p:cNvSpPr/>
          <p:nvPr/>
        </p:nvSpPr>
        <p:spPr>
          <a:xfrm>
            <a:off x="-68127" y="4694400"/>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8747102" y="75354"/>
            <a:ext cx="341019" cy="486302"/>
          </a:xfrm>
          <a:prstGeom prst="rect">
            <a:avLst/>
          </a:prstGeom>
        </p:spPr>
      </p:pic>
      <p:sp>
        <p:nvSpPr>
          <p:cNvPr id="4" name="TextBox 3"/>
          <p:cNvSpPr txBox="1"/>
          <p:nvPr/>
        </p:nvSpPr>
        <p:spPr>
          <a:xfrm>
            <a:off x="5760517" y="276091"/>
            <a:ext cx="3237605" cy="2585323"/>
          </a:xfrm>
          <a:prstGeom prst="rect">
            <a:avLst/>
          </a:prstGeom>
          <a:noFill/>
        </p:spPr>
        <p:txBody>
          <a:bodyPr wrap="square" rtlCol="0">
            <a:spAutoFit/>
          </a:bodyPr>
          <a:lstStyle/>
          <a:p>
            <a:r>
              <a:rPr lang="en-US" i="1" dirty="0" smtClean="0"/>
              <a:t>Based on what was eliminated, and what I know is still available for you to win, I will provide you an offer, which is less than the most extreme amount you can win, and more than the least amount you could win, but is useful to help you make a decision. </a:t>
            </a:r>
            <a:endParaRPr lang="en-US" i="1" dirty="0"/>
          </a:p>
        </p:txBody>
      </p:sp>
      <p:cxnSp>
        <p:nvCxnSpPr>
          <p:cNvPr id="80" name="Straight Connector 79"/>
          <p:cNvCxnSpPr/>
          <p:nvPr/>
        </p:nvCxnSpPr>
        <p:spPr>
          <a:xfrm flipV="1">
            <a:off x="5740164" y="2807466"/>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5833752" y="2850890"/>
            <a:ext cx="1424038" cy="369332"/>
          </a:xfrm>
          <a:prstGeom prst="rect">
            <a:avLst/>
          </a:prstGeom>
          <a:noFill/>
        </p:spPr>
        <p:txBody>
          <a:bodyPr wrap="none" rtlCol="0">
            <a:spAutoFit/>
          </a:bodyPr>
          <a:lstStyle/>
          <a:p>
            <a:r>
              <a:rPr lang="en-US" dirty="0" smtClean="0"/>
              <a:t>Offer: $3,000</a:t>
            </a:r>
            <a:endParaRPr lang="en-US" dirty="0"/>
          </a:p>
        </p:txBody>
      </p:sp>
      <p:sp>
        <p:nvSpPr>
          <p:cNvPr id="84" name="TextBox 83"/>
          <p:cNvSpPr txBox="1"/>
          <p:nvPr/>
        </p:nvSpPr>
        <p:spPr>
          <a:xfrm>
            <a:off x="6862499" y="3768879"/>
            <a:ext cx="2395270" cy="1754327"/>
          </a:xfrm>
          <a:prstGeom prst="rect">
            <a:avLst/>
          </a:prstGeom>
          <a:noFill/>
        </p:spPr>
        <p:txBody>
          <a:bodyPr wrap="square" rtlCol="0">
            <a:spAutoFit/>
          </a:bodyPr>
          <a:lstStyle/>
          <a:p>
            <a:r>
              <a:rPr lang="en-US" i="1" dirty="0" smtClean="0"/>
              <a:t>Based on the range of outcomes provided, and your offer, I can evaluate the best way for me to manage the possible outcome.</a:t>
            </a:r>
            <a:endParaRPr lang="en-US" i="1" dirty="0"/>
          </a:p>
        </p:txBody>
      </p:sp>
      <p:pic>
        <p:nvPicPr>
          <p:cNvPr id="85" name="Picture 84"/>
          <p:cNvPicPr>
            <a:picLocks noChangeAspect="1"/>
          </p:cNvPicPr>
          <p:nvPr/>
        </p:nvPicPr>
        <p:blipFill>
          <a:blip r:embed="rId5"/>
          <a:stretch>
            <a:fillRect/>
          </a:stretch>
        </p:blipFill>
        <p:spPr>
          <a:xfrm>
            <a:off x="8192929" y="5523206"/>
            <a:ext cx="885891" cy="1287632"/>
          </a:xfrm>
          <a:prstGeom prst="rect">
            <a:avLst/>
          </a:prstGeom>
        </p:spPr>
      </p:pic>
      <p:graphicFrame>
        <p:nvGraphicFramePr>
          <p:cNvPr id="86" name="Table 85"/>
          <p:cNvGraphicFramePr>
            <a:graphicFrameLocks noGrp="1"/>
          </p:cNvGraphicFramePr>
          <p:nvPr>
            <p:extLst>
              <p:ext uri="{D42A27DB-BD31-4B8C-83A1-F6EECF244321}">
                <p14:modId xmlns:p14="http://schemas.microsoft.com/office/powerpoint/2010/main" val="1735070315"/>
              </p:ext>
            </p:extLst>
          </p:nvPr>
        </p:nvGraphicFramePr>
        <p:xfrm>
          <a:off x="10001" y="5919242"/>
          <a:ext cx="5704527" cy="721242"/>
        </p:xfrm>
        <a:graphic>
          <a:graphicData uri="http://schemas.openxmlformats.org/drawingml/2006/table">
            <a:tbl>
              <a:tblPr/>
              <a:tblGrid>
                <a:gridCol w="425711"/>
                <a:gridCol w="425711"/>
                <a:gridCol w="425711"/>
                <a:gridCol w="425711"/>
                <a:gridCol w="425711"/>
                <a:gridCol w="425711"/>
                <a:gridCol w="425711"/>
                <a:gridCol w="425711"/>
                <a:gridCol w="425711"/>
                <a:gridCol w="425711"/>
                <a:gridCol w="425711"/>
                <a:gridCol w="425711"/>
                <a:gridCol w="595995"/>
              </a:tblGrid>
              <a:tr h="360621">
                <a:tc>
                  <a:txBody>
                    <a:bodyPr/>
                    <a:lstStyle/>
                    <a:p>
                      <a:pPr algn="ctr" fontAlgn="b"/>
                      <a:r>
                        <a:rPr lang="en-US" sz="1000" b="0" i="0" u="none" strike="noStrike">
                          <a:solidFill>
                            <a:srgbClr val="000000"/>
                          </a:solidFill>
                          <a:effectLst/>
                          <a:latin typeface="Arial"/>
                        </a:rPr>
                        <a:t>$0.01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$300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$400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0621">
                <a:tc>
                  <a:txBody>
                    <a:bodyPr/>
                    <a:lstStyle/>
                    <a:p>
                      <a:pPr algn="ctr" fontAlgn="b"/>
                      <a:r>
                        <a:rPr lang="en-US" sz="1000" b="0" i="0" u="none" strike="noStrike" dirty="0" smtClean="0">
                          <a:solidFill>
                            <a:srgbClr val="000000"/>
                          </a:solidFill>
                          <a:effectLst/>
                          <a:latin typeface="Arial"/>
                        </a:rPr>
                        <a:t>$1K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300K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400K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1M</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7" name="&quot;No&quot; Symbol 86"/>
          <p:cNvSpPr/>
          <p:nvPr/>
        </p:nvSpPr>
        <p:spPr>
          <a:xfrm>
            <a:off x="2201546" y="595663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quot;No&quot; Symbol 87"/>
          <p:cNvSpPr/>
          <p:nvPr/>
        </p:nvSpPr>
        <p:spPr>
          <a:xfrm>
            <a:off x="4363674"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quot;No&quot; Symbol 88"/>
          <p:cNvSpPr/>
          <p:nvPr/>
        </p:nvSpPr>
        <p:spPr>
          <a:xfrm>
            <a:off x="144029"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quot;No&quot; Symbol 89"/>
          <p:cNvSpPr/>
          <p:nvPr/>
        </p:nvSpPr>
        <p:spPr>
          <a:xfrm>
            <a:off x="1404878" y="595663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quot;No&quot; Symbol 90"/>
          <p:cNvSpPr/>
          <p:nvPr/>
        </p:nvSpPr>
        <p:spPr>
          <a:xfrm>
            <a:off x="2656626"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677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0159" y="971415"/>
            <a:ext cx="3088656" cy="4489325"/>
          </a:xfrm>
          <a:prstGeom prst="rect">
            <a:avLst/>
          </a:prstGeom>
        </p:spPr>
      </p:pic>
      <p:sp>
        <p:nvSpPr>
          <p:cNvPr id="5" name="TextBox 4"/>
          <p:cNvSpPr txBox="1"/>
          <p:nvPr/>
        </p:nvSpPr>
        <p:spPr>
          <a:xfrm>
            <a:off x="280007" y="1120082"/>
            <a:ext cx="5322645" cy="4247317"/>
          </a:xfrm>
          <a:prstGeom prst="rect">
            <a:avLst/>
          </a:prstGeom>
          <a:noFill/>
        </p:spPr>
        <p:txBody>
          <a:bodyPr wrap="square" rtlCol="0">
            <a:spAutoFit/>
          </a:bodyPr>
          <a:lstStyle/>
          <a:p>
            <a:r>
              <a:rPr lang="en-US" dirty="0" smtClean="0"/>
              <a:t>Hmm, I have a 50/50 chance of winning more or less than the banker’s offer.  Some things I should consider:</a:t>
            </a:r>
          </a:p>
          <a:p>
            <a:endParaRPr lang="en-US" dirty="0"/>
          </a:p>
          <a:p>
            <a:r>
              <a:rPr lang="en-US" dirty="0" smtClean="0"/>
              <a:t>I have a 5% chance of only get $0.01.</a:t>
            </a:r>
          </a:p>
          <a:p>
            <a:endParaRPr lang="en-US" dirty="0"/>
          </a:p>
          <a:p>
            <a:r>
              <a:rPr lang="en-US" dirty="0" smtClean="0"/>
              <a:t>I have a 5% chance of getting  $1M!</a:t>
            </a:r>
          </a:p>
          <a:p>
            <a:endParaRPr lang="en-US" dirty="0" smtClean="0"/>
          </a:p>
          <a:p>
            <a:r>
              <a:rPr lang="en-US" dirty="0" smtClean="0"/>
              <a:t>I have a 75% chance of seeing somewhere between $100 and $400K.</a:t>
            </a:r>
          </a:p>
          <a:p>
            <a:endParaRPr lang="en-US" dirty="0"/>
          </a:p>
          <a:p>
            <a:r>
              <a:rPr lang="en-US" dirty="0" smtClean="0"/>
              <a:t>Maybe I can start to make some initial decisions now, since I know the risk is low that I’ll see something really low or high, but maybe I’ll go another round to get more information…</a:t>
            </a:r>
            <a:endParaRPr lang="en-US" dirty="0"/>
          </a:p>
          <a:p>
            <a:endParaRPr lang="en-US" dirty="0"/>
          </a:p>
        </p:txBody>
      </p:sp>
    </p:spTree>
    <p:extLst>
      <p:ext uri="{BB962C8B-B14F-4D97-AF65-F5344CB8AC3E}">
        <p14:creationId xmlns:p14="http://schemas.microsoft.com/office/powerpoint/2010/main" val="154546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Many Rounds Later</a:t>
            </a:r>
            <a:endParaRPr lang="en-US" dirty="0"/>
          </a:p>
        </p:txBody>
      </p:sp>
      <p:sp>
        <p:nvSpPr>
          <p:cNvPr id="2" name="Content Placeholder 1"/>
          <p:cNvSpPr>
            <a:spLocks noGrp="1"/>
          </p:cNvSpPr>
          <p:nvPr>
            <p:ph idx="1"/>
          </p:nvPr>
        </p:nvSpPr>
        <p:spPr/>
        <p:txBody>
          <a:bodyPr/>
          <a:lstStyle/>
          <a:p>
            <a:r>
              <a:rPr lang="en-US" dirty="0" smtClean="0"/>
              <a:t>We have more information to make an educated assessment of where the contestant will end up</a:t>
            </a:r>
          </a:p>
          <a:p>
            <a:r>
              <a:rPr lang="en-US" dirty="0" smtClean="0"/>
              <a:t>Uncertainty is decreased, but is still present</a:t>
            </a:r>
          </a:p>
          <a:p>
            <a:r>
              <a:rPr lang="en-US" dirty="0" smtClean="0"/>
              <a:t>We’re closer to the point where the contestant needs to take action and make critical decisions</a:t>
            </a:r>
            <a:endParaRPr lang="en-US" dirty="0"/>
          </a:p>
        </p:txBody>
      </p:sp>
    </p:spTree>
    <p:extLst>
      <p:ext uri="{BB962C8B-B14F-4D97-AF65-F5344CB8AC3E}">
        <p14:creationId xmlns:p14="http://schemas.microsoft.com/office/powerpoint/2010/main" val="20266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5394523" y="4970278"/>
            <a:ext cx="1870371" cy="1870371"/>
          </a:xfrm>
          <a:prstGeom prst="rect">
            <a:avLst/>
          </a:prstGeom>
        </p:spPr>
      </p:pic>
      <p:cxnSp>
        <p:nvCxnSpPr>
          <p:cNvPr id="5" name="Straight Connector 4"/>
          <p:cNvCxnSpPr/>
          <p:nvPr/>
        </p:nvCxnSpPr>
        <p:spPr>
          <a:xfrm>
            <a:off x="5740164" y="0"/>
            <a:ext cx="0"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740164" y="3270823"/>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 y="520052"/>
            <a:ext cx="1207464" cy="5384155"/>
            <a:chOff x="130003" y="0"/>
            <a:chExt cx="1207464" cy="5384155"/>
          </a:xfrm>
        </p:grpSpPr>
        <p:pic>
          <p:nvPicPr>
            <p:cNvPr id="8" name="Picture 7"/>
            <p:cNvPicPr>
              <a:picLocks noChangeAspect="1"/>
            </p:cNvPicPr>
            <p:nvPr/>
          </p:nvPicPr>
          <p:blipFill>
            <a:blip r:embed="rId3"/>
            <a:stretch>
              <a:fillRect/>
            </a:stretch>
          </p:blipFill>
          <p:spPr>
            <a:xfrm>
              <a:off x="130003" y="0"/>
              <a:ext cx="1207464" cy="1207464"/>
            </a:xfrm>
            <a:prstGeom prst="rect">
              <a:avLst/>
            </a:prstGeom>
          </p:spPr>
        </p:pic>
        <p:pic>
          <p:nvPicPr>
            <p:cNvPr id="9" name="Picture 8"/>
            <p:cNvPicPr>
              <a:picLocks noChangeAspect="1"/>
            </p:cNvPicPr>
            <p:nvPr/>
          </p:nvPicPr>
          <p:blipFill>
            <a:blip r:embed="rId3"/>
            <a:stretch>
              <a:fillRect/>
            </a:stretch>
          </p:blipFill>
          <p:spPr>
            <a:xfrm>
              <a:off x="130003" y="1039321"/>
              <a:ext cx="1207464" cy="1207464"/>
            </a:xfrm>
            <a:prstGeom prst="rect">
              <a:avLst/>
            </a:prstGeom>
          </p:spPr>
        </p:pic>
        <p:pic>
          <p:nvPicPr>
            <p:cNvPr id="10" name="Picture 9"/>
            <p:cNvPicPr>
              <a:picLocks noChangeAspect="1"/>
            </p:cNvPicPr>
            <p:nvPr/>
          </p:nvPicPr>
          <p:blipFill>
            <a:blip r:embed="rId3"/>
            <a:stretch>
              <a:fillRect/>
            </a:stretch>
          </p:blipFill>
          <p:spPr>
            <a:xfrm>
              <a:off x="130003" y="2123088"/>
              <a:ext cx="1207464" cy="1207464"/>
            </a:xfrm>
            <a:prstGeom prst="rect">
              <a:avLst/>
            </a:prstGeom>
          </p:spPr>
        </p:pic>
        <p:pic>
          <p:nvPicPr>
            <p:cNvPr id="11" name="Picture 10"/>
            <p:cNvPicPr>
              <a:picLocks noChangeAspect="1"/>
            </p:cNvPicPr>
            <p:nvPr/>
          </p:nvPicPr>
          <p:blipFill>
            <a:blip r:embed="rId3"/>
            <a:stretch>
              <a:fillRect/>
            </a:stretch>
          </p:blipFill>
          <p:spPr>
            <a:xfrm>
              <a:off x="130003" y="3170231"/>
              <a:ext cx="1207464" cy="1207464"/>
            </a:xfrm>
            <a:prstGeom prst="rect">
              <a:avLst/>
            </a:prstGeom>
          </p:spPr>
        </p:pic>
        <p:pic>
          <p:nvPicPr>
            <p:cNvPr id="12" name="Picture 11"/>
            <p:cNvPicPr>
              <a:picLocks noChangeAspect="1"/>
            </p:cNvPicPr>
            <p:nvPr/>
          </p:nvPicPr>
          <p:blipFill>
            <a:blip r:embed="rId3"/>
            <a:stretch>
              <a:fillRect/>
            </a:stretch>
          </p:blipFill>
          <p:spPr>
            <a:xfrm>
              <a:off x="130003" y="4176691"/>
              <a:ext cx="1207464" cy="1207464"/>
            </a:xfrm>
            <a:prstGeom prst="rect">
              <a:avLst/>
            </a:prstGeom>
          </p:spPr>
        </p:pic>
      </p:grpSp>
      <p:grpSp>
        <p:nvGrpSpPr>
          <p:cNvPr id="15" name="Group 14"/>
          <p:cNvGrpSpPr/>
          <p:nvPr/>
        </p:nvGrpSpPr>
        <p:grpSpPr>
          <a:xfrm>
            <a:off x="1127467" y="521309"/>
            <a:ext cx="1207464" cy="5384155"/>
            <a:chOff x="130003" y="0"/>
            <a:chExt cx="1207464" cy="5384155"/>
          </a:xfrm>
        </p:grpSpPr>
        <p:pic>
          <p:nvPicPr>
            <p:cNvPr id="16" name="Picture 15"/>
            <p:cNvPicPr>
              <a:picLocks noChangeAspect="1"/>
            </p:cNvPicPr>
            <p:nvPr/>
          </p:nvPicPr>
          <p:blipFill>
            <a:blip r:embed="rId3"/>
            <a:stretch>
              <a:fillRect/>
            </a:stretch>
          </p:blipFill>
          <p:spPr>
            <a:xfrm>
              <a:off x="130003" y="0"/>
              <a:ext cx="1207464" cy="1207464"/>
            </a:xfrm>
            <a:prstGeom prst="rect">
              <a:avLst/>
            </a:prstGeom>
          </p:spPr>
        </p:pic>
        <p:pic>
          <p:nvPicPr>
            <p:cNvPr id="17" name="Picture 16"/>
            <p:cNvPicPr>
              <a:picLocks noChangeAspect="1"/>
            </p:cNvPicPr>
            <p:nvPr/>
          </p:nvPicPr>
          <p:blipFill>
            <a:blip r:embed="rId3"/>
            <a:stretch>
              <a:fillRect/>
            </a:stretch>
          </p:blipFill>
          <p:spPr>
            <a:xfrm>
              <a:off x="130003" y="1039321"/>
              <a:ext cx="1207464" cy="1207464"/>
            </a:xfrm>
            <a:prstGeom prst="rect">
              <a:avLst/>
            </a:prstGeom>
          </p:spPr>
        </p:pic>
        <p:pic>
          <p:nvPicPr>
            <p:cNvPr id="18" name="Picture 17"/>
            <p:cNvPicPr>
              <a:picLocks noChangeAspect="1"/>
            </p:cNvPicPr>
            <p:nvPr/>
          </p:nvPicPr>
          <p:blipFill>
            <a:blip r:embed="rId3"/>
            <a:stretch>
              <a:fillRect/>
            </a:stretch>
          </p:blipFill>
          <p:spPr>
            <a:xfrm>
              <a:off x="130003" y="2123088"/>
              <a:ext cx="1207464" cy="1207464"/>
            </a:xfrm>
            <a:prstGeom prst="rect">
              <a:avLst/>
            </a:prstGeom>
          </p:spPr>
        </p:pic>
        <p:pic>
          <p:nvPicPr>
            <p:cNvPr id="19" name="Picture 18"/>
            <p:cNvPicPr>
              <a:picLocks noChangeAspect="1"/>
            </p:cNvPicPr>
            <p:nvPr/>
          </p:nvPicPr>
          <p:blipFill>
            <a:blip r:embed="rId3"/>
            <a:stretch>
              <a:fillRect/>
            </a:stretch>
          </p:blipFill>
          <p:spPr>
            <a:xfrm>
              <a:off x="130003" y="3170231"/>
              <a:ext cx="1207464" cy="1207464"/>
            </a:xfrm>
            <a:prstGeom prst="rect">
              <a:avLst/>
            </a:prstGeom>
          </p:spPr>
        </p:pic>
        <p:pic>
          <p:nvPicPr>
            <p:cNvPr id="20" name="Picture 19"/>
            <p:cNvPicPr>
              <a:picLocks noChangeAspect="1"/>
            </p:cNvPicPr>
            <p:nvPr/>
          </p:nvPicPr>
          <p:blipFill>
            <a:blip r:embed="rId3"/>
            <a:stretch>
              <a:fillRect/>
            </a:stretch>
          </p:blipFill>
          <p:spPr>
            <a:xfrm>
              <a:off x="130003" y="4176691"/>
              <a:ext cx="1207464" cy="1207464"/>
            </a:xfrm>
            <a:prstGeom prst="rect">
              <a:avLst/>
            </a:prstGeom>
          </p:spPr>
        </p:pic>
      </p:grpSp>
      <p:grpSp>
        <p:nvGrpSpPr>
          <p:cNvPr id="22" name="Group 21"/>
          <p:cNvGrpSpPr/>
          <p:nvPr/>
        </p:nvGrpSpPr>
        <p:grpSpPr>
          <a:xfrm>
            <a:off x="2227331" y="520052"/>
            <a:ext cx="1207464" cy="5384155"/>
            <a:chOff x="130003" y="0"/>
            <a:chExt cx="1207464" cy="5384155"/>
          </a:xfrm>
        </p:grpSpPr>
        <p:pic>
          <p:nvPicPr>
            <p:cNvPr id="23" name="Picture 22"/>
            <p:cNvPicPr>
              <a:picLocks noChangeAspect="1"/>
            </p:cNvPicPr>
            <p:nvPr/>
          </p:nvPicPr>
          <p:blipFill>
            <a:blip r:embed="rId3"/>
            <a:stretch>
              <a:fillRect/>
            </a:stretch>
          </p:blipFill>
          <p:spPr>
            <a:xfrm>
              <a:off x="130003" y="0"/>
              <a:ext cx="1207464" cy="1207464"/>
            </a:xfrm>
            <a:prstGeom prst="rect">
              <a:avLst/>
            </a:prstGeom>
          </p:spPr>
        </p:pic>
        <p:pic>
          <p:nvPicPr>
            <p:cNvPr id="24" name="Picture 23"/>
            <p:cNvPicPr>
              <a:picLocks noChangeAspect="1"/>
            </p:cNvPicPr>
            <p:nvPr/>
          </p:nvPicPr>
          <p:blipFill>
            <a:blip r:embed="rId3"/>
            <a:stretch>
              <a:fillRect/>
            </a:stretch>
          </p:blipFill>
          <p:spPr>
            <a:xfrm>
              <a:off x="130003" y="1039321"/>
              <a:ext cx="1207464" cy="1207464"/>
            </a:xfrm>
            <a:prstGeom prst="rect">
              <a:avLst/>
            </a:prstGeom>
          </p:spPr>
        </p:pic>
        <p:pic>
          <p:nvPicPr>
            <p:cNvPr id="25" name="Picture 24"/>
            <p:cNvPicPr>
              <a:picLocks noChangeAspect="1"/>
            </p:cNvPicPr>
            <p:nvPr/>
          </p:nvPicPr>
          <p:blipFill>
            <a:blip r:embed="rId3"/>
            <a:stretch>
              <a:fillRect/>
            </a:stretch>
          </p:blipFill>
          <p:spPr>
            <a:xfrm>
              <a:off x="130003" y="2123088"/>
              <a:ext cx="1207464" cy="1207464"/>
            </a:xfrm>
            <a:prstGeom prst="rect">
              <a:avLst/>
            </a:prstGeom>
          </p:spPr>
        </p:pic>
        <p:pic>
          <p:nvPicPr>
            <p:cNvPr id="26" name="Picture 25"/>
            <p:cNvPicPr>
              <a:picLocks noChangeAspect="1"/>
            </p:cNvPicPr>
            <p:nvPr/>
          </p:nvPicPr>
          <p:blipFill>
            <a:blip r:embed="rId3"/>
            <a:stretch>
              <a:fillRect/>
            </a:stretch>
          </p:blipFill>
          <p:spPr>
            <a:xfrm>
              <a:off x="130003" y="3170231"/>
              <a:ext cx="1207464" cy="1207464"/>
            </a:xfrm>
            <a:prstGeom prst="rect">
              <a:avLst/>
            </a:prstGeom>
          </p:spPr>
        </p:pic>
        <p:pic>
          <p:nvPicPr>
            <p:cNvPr id="27" name="Picture 26"/>
            <p:cNvPicPr>
              <a:picLocks noChangeAspect="1"/>
            </p:cNvPicPr>
            <p:nvPr/>
          </p:nvPicPr>
          <p:blipFill>
            <a:blip r:embed="rId3"/>
            <a:stretch>
              <a:fillRect/>
            </a:stretch>
          </p:blipFill>
          <p:spPr>
            <a:xfrm>
              <a:off x="130003" y="4176691"/>
              <a:ext cx="1207464" cy="1207464"/>
            </a:xfrm>
            <a:prstGeom prst="rect">
              <a:avLst/>
            </a:prstGeom>
          </p:spPr>
        </p:pic>
      </p:grpSp>
      <p:grpSp>
        <p:nvGrpSpPr>
          <p:cNvPr id="29" name="Group 28"/>
          <p:cNvGrpSpPr/>
          <p:nvPr/>
        </p:nvGrpSpPr>
        <p:grpSpPr>
          <a:xfrm>
            <a:off x="3357195" y="1559373"/>
            <a:ext cx="1207464" cy="4344834"/>
            <a:chOff x="130003" y="1039321"/>
            <a:chExt cx="1207464" cy="4344834"/>
          </a:xfrm>
        </p:grpSpPr>
        <p:pic>
          <p:nvPicPr>
            <p:cNvPr id="31" name="Picture 30"/>
            <p:cNvPicPr>
              <a:picLocks noChangeAspect="1"/>
            </p:cNvPicPr>
            <p:nvPr/>
          </p:nvPicPr>
          <p:blipFill>
            <a:blip r:embed="rId3"/>
            <a:stretch>
              <a:fillRect/>
            </a:stretch>
          </p:blipFill>
          <p:spPr>
            <a:xfrm>
              <a:off x="130003" y="1039321"/>
              <a:ext cx="1207464" cy="1207464"/>
            </a:xfrm>
            <a:prstGeom prst="rect">
              <a:avLst/>
            </a:prstGeom>
          </p:spPr>
        </p:pic>
        <p:pic>
          <p:nvPicPr>
            <p:cNvPr id="32" name="Picture 31"/>
            <p:cNvPicPr>
              <a:picLocks noChangeAspect="1"/>
            </p:cNvPicPr>
            <p:nvPr/>
          </p:nvPicPr>
          <p:blipFill>
            <a:blip r:embed="rId3"/>
            <a:stretch>
              <a:fillRect/>
            </a:stretch>
          </p:blipFill>
          <p:spPr>
            <a:xfrm>
              <a:off x="130003" y="2123088"/>
              <a:ext cx="1207464" cy="1207464"/>
            </a:xfrm>
            <a:prstGeom prst="rect">
              <a:avLst/>
            </a:prstGeom>
          </p:spPr>
        </p:pic>
        <p:pic>
          <p:nvPicPr>
            <p:cNvPr id="33" name="Picture 32"/>
            <p:cNvPicPr>
              <a:picLocks noChangeAspect="1"/>
            </p:cNvPicPr>
            <p:nvPr/>
          </p:nvPicPr>
          <p:blipFill>
            <a:blip r:embed="rId3"/>
            <a:stretch>
              <a:fillRect/>
            </a:stretch>
          </p:blipFill>
          <p:spPr>
            <a:xfrm>
              <a:off x="130003" y="3170231"/>
              <a:ext cx="1207464" cy="1207464"/>
            </a:xfrm>
            <a:prstGeom prst="rect">
              <a:avLst/>
            </a:prstGeom>
          </p:spPr>
        </p:pic>
        <p:pic>
          <p:nvPicPr>
            <p:cNvPr id="34" name="Picture 33"/>
            <p:cNvPicPr>
              <a:picLocks noChangeAspect="1"/>
            </p:cNvPicPr>
            <p:nvPr/>
          </p:nvPicPr>
          <p:blipFill>
            <a:blip r:embed="rId3"/>
            <a:stretch>
              <a:fillRect/>
            </a:stretch>
          </p:blipFill>
          <p:spPr>
            <a:xfrm>
              <a:off x="130003" y="4176691"/>
              <a:ext cx="1207464" cy="1207464"/>
            </a:xfrm>
            <a:prstGeom prst="rect">
              <a:avLst/>
            </a:prstGeom>
          </p:spPr>
        </p:pic>
      </p:grpSp>
      <p:grpSp>
        <p:nvGrpSpPr>
          <p:cNvPr id="36" name="Group 35"/>
          <p:cNvGrpSpPr/>
          <p:nvPr/>
        </p:nvGrpSpPr>
        <p:grpSpPr>
          <a:xfrm>
            <a:off x="4497059" y="520052"/>
            <a:ext cx="1207464" cy="5384155"/>
            <a:chOff x="130003" y="0"/>
            <a:chExt cx="1207464" cy="5384155"/>
          </a:xfrm>
        </p:grpSpPr>
        <p:pic>
          <p:nvPicPr>
            <p:cNvPr id="37" name="Picture 36"/>
            <p:cNvPicPr>
              <a:picLocks noChangeAspect="1"/>
            </p:cNvPicPr>
            <p:nvPr/>
          </p:nvPicPr>
          <p:blipFill>
            <a:blip r:embed="rId3"/>
            <a:stretch>
              <a:fillRect/>
            </a:stretch>
          </p:blipFill>
          <p:spPr>
            <a:xfrm>
              <a:off x="130003" y="0"/>
              <a:ext cx="1207464" cy="1207464"/>
            </a:xfrm>
            <a:prstGeom prst="rect">
              <a:avLst/>
            </a:prstGeom>
          </p:spPr>
        </p:pic>
        <p:pic>
          <p:nvPicPr>
            <p:cNvPr id="38" name="Picture 37"/>
            <p:cNvPicPr>
              <a:picLocks noChangeAspect="1"/>
            </p:cNvPicPr>
            <p:nvPr/>
          </p:nvPicPr>
          <p:blipFill>
            <a:blip r:embed="rId3"/>
            <a:stretch>
              <a:fillRect/>
            </a:stretch>
          </p:blipFill>
          <p:spPr>
            <a:xfrm>
              <a:off x="130003" y="1039321"/>
              <a:ext cx="1207464" cy="1207464"/>
            </a:xfrm>
            <a:prstGeom prst="rect">
              <a:avLst/>
            </a:prstGeom>
          </p:spPr>
        </p:pic>
        <p:pic>
          <p:nvPicPr>
            <p:cNvPr id="39" name="Picture 38"/>
            <p:cNvPicPr>
              <a:picLocks noChangeAspect="1"/>
            </p:cNvPicPr>
            <p:nvPr/>
          </p:nvPicPr>
          <p:blipFill>
            <a:blip r:embed="rId3"/>
            <a:stretch>
              <a:fillRect/>
            </a:stretch>
          </p:blipFill>
          <p:spPr>
            <a:xfrm>
              <a:off x="130003" y="2123088"/>
              <a:ext cx="1207464" cy="1207464"/>
            </a:xfrm>
            <a:prstGeom prst="rect">
              <a:avLst/>
            </a:prstGeom>
          </p:spPr>
        </p:pic>
        <p:pic>
          <p:nvPicPr>
            <p:cNvPr id="40" name="Picture 39"/>
            <p:cNvPicPr>
              <a:picLocks noChangeAspect="1"/>
            </p:cNvPicPr>
            <p:nvPr/>
          </p:nvPicPr>
          <p:blipFill>
            <a:blip r:embed="rId3"/>
            <a:stretch>
              <a:fillRect/>
            </a:stretch>
          </p:blipFill>
          <p:spPr>
            <a:xfrm>
              <a:off x="130003" y="3170231"/>
              <a:ext cx="1207464" cy="1207464"/>
            </a:xfrm>
            <a:prstGeom prst="rect">
              <a:avLst/>
            </a:prstGeom>
          </p:spPr>
        </p:pic>
        <p:pic>
          <p:nvPicPr>
            <p:cNvPr id="41" name="Picture 40"/>
            <p:cNvPicPr>
              <a:picLocks noChangeAspect="1"/>
            </p:cNvPicPr>
            <p:nvPr/>
          </p:nvPicPr>
          <p:blipFill>
            <a:blip r:embed="rId3"/>
            <a:stretch>
              <a:fillRect/>
            </a:stretch>
          </p:blipFill>
          <p:spPr>
            <a:xfrm>
              <a:off x="130003" y="4176691"/>
              <a:ext cx="1207464" cy="1207464"/>
            </a:xfrm>
            <a:prstGeom prst="rect">
              <a:avLst/>
            </a:prstGeom>
          </p:spPr>
        </p:pic>
      </p:grpSp>
      <p:sp>
        <p:nvSpPr>
          <p:cNvPr id="43" name="TextBox 42"/>
          <p:cNvSpPr txBox="1"/>
          <p:nvPr/>
        </p:nvSpPr>
        <p:spPr>
          <a:xfrm>
            <a:off x="277414" y="914400"/>
            <a:ext cx="301660" cy="369332"/>
          </a:xfrm>
          <a:prstGeom prst="rect">
            <a:avLst/>
          </a:prstGeom>
          <a:noFill/>
        </p:spPr>
        <p:txBody>
          <a:bodyPr wrap="none" rtlCol="0">
            <a:spAutoFit/>
          </a:bodyPr>
          <a:lstStyle/>
          <a:p>
            <a:r>
              <a:rPr lang="en-US" dirty="0" smtClean="0"/>
              <a:t>1</a:t>
            </a:r>
            <a:endParaRPr lang="en-US" dirty="0"/>
          </a:p>
        </p:txBody>
      </p:sp>
      <p:sp>
        <p:nvSpPr>
          <p:cNvPr id="44" name="TextBox 43"/>
          <p:cNvSpPr txBox="1"/>
          <p:nvPr/>
        </p:nvSpPr>
        <p:spPr>
          <a:xfrm>
            <a:off x="277414" y="1955722"/>
            <a:ext cx="301660" cy="369332"/>
          </a:xfrm>
          <a:prstGeom prst="rect">
            <a:avLst/>
          </a:prstGeom>
          <a:noFill/>
        </p:spPr>
        <p:txBody>
          <a:bodyPr wrap="none" rtlCol="0">
            <a:spAutoFit/>
          </a:bodyPr>
          <a:lstStyle/>
          <a:p>
            <a:r>
              <a:rPr lang="en-US" dirty="0" smtClean="0"/>
              <a:t>6</a:t>
            </a:r>
            <a:endParaRPr lang="en-US" dirty="0"/>
          </a:p>
        </p:txBody>
      </p:sp>
      <p:sp>
        <p:nvSpPr>
          <p:cNvPr id="45" name="TextBox 44"/>
          <p:cNvSpPr txBox="1"/>
          <p:nvPr/>
        </p:nvSpPr>
        <p:spPr>
          <a:xfrm>
            <a:off x="277414" y="3030799"/>
            <a:ext cx="418654" cy="369332"/>
          </a:xfrm>
          <a:prstGeom prst="rect">
            <a:avLst/>
          </a:prstGeom>
          <a:noFill/>
        </p:spPr>
        <p:txBody>
          <a:bodyPr wrap="none" rtlCol="0">
            <a:spAutoFit/>
          </a:bodyPr>
          <a:lstStyle/>
          <a:p>
            <a:r>
              <a:rPr lang="en-US" dirty="0" smtClean="0"/>
              <a:t>11</a:t>
            </a:r>
            <a:endParaRPr lang="en-US" dirty="0"/>
          </a:p>
        </p:txBody>
      </p:sp>
      <p:sp>
        <p:nvSpPr>
          <p:cNvPr id="46" name="TextBox 45"/>
          <p:cNvSpPr txBox="1"/>
          <p:nvPr/>
        </p:nvSpPr>
        <p:spPr>
          <a:xfrm>
            <a:off x="277414" y="4083835"/>
            <a:ext cx="418654" cy="369332"/>
          </a:xfrm>
          <a:prstGeom prst="rect">
            <a:avLst/>
          </a:prstGeom>
          <a:noFill/>
        </p:spPr>
        <p:txBody>
          <a:bodyPr wrap="none" rtlCol="0">
            <a:spAutoFit/>
          </a:bodyPr>
          <a:lstStyle/>
          <a:p>
            <a:r>
              <a:rPr lang="en-US" dirty="0" smtClean="0"/>
              <a:t>16</a:t>
            </a:r>
            <a:endParaRPr lang="en-US" dirty="0"/>
          </a:p>
        </p:txBody>
      </p:sp>
      <p:sp>
        <p:nvSpPr>
          <p:cNvPr id="47" name="TextBox 46"/>
          <p:cNvSpPr txBox="1"/>
          <p:nvPr/>
        </p:nvSpPr>
        <p:spPr>
          <a:xfrm>
            <a:off x="277414" y="5083748"/>
            <a:ext cx="418654" cy="369332"/>
          </a:xfrm>
          <a:prstGeom prst="rect">
            <a:avLst/>
          </a:prstGeom>
          <a:noFill/>
        </p:spPr>
        <p:txBody>
          <a:bodyPr wrap="none" rtlCol="0">
            <a:spAutoFit/>
          </a:bodyPr>
          <a:lstStyle/>
          <a:p>
            <a:r>
              <a:rPr lang="en-US" dirty="0" smtClean="0"/>
              <a:t>21</a:t>
            </a:r>
            <a:endParaRPr lang="en-US" dirty="0"/>
          </a:p>
        </p:txBody>
      </p:sp>
      <p:sp>
        <p:nvSpPr>
          <p:cNvPr id="50" name="TextBox 49"/>
          <p:cNvSpPr txBox="1"/>
          <p:nvPr/>
        </p:nvSpPr>
        <p:spPr>
          <a:xfrm>
            <a:off x="1404878" y="5083748"/>
            <a:ext cx="418654" cy="369332"/>
          </a:xfrm>
          <a:prstGeom prst="rect">
            <a:avLst/>
          </a:prstGeom>
          <a:noFill/>
        </p:spPr>
        <p:txBody>
          <a:bodyPr wrap="none" rtlCol="0">
            <a:spAutoFit/>
          </a:bodyPr>
          <a:lstStyle/>
          <a:p>
            <a:r>
              <a:rPr lang="en-US" dirty="0" smtClean="0"/>
              <a:t>22</a:t>
            </a:r>
            <a:endParaRPr lang="en-US" dirty="0"/>
          </a:p>
        </p:txBody>
      </p:sp>
      <p:sp>
        <p:nvSpPr>
          <p:cNvPr id="51" name="TextBox 50"/>
          <p:cNvSpPr txBox="1"/>
          <p:nvPr/>
        </p:nvSpPr>
        <p:spPr>
          <a:xfrm>
            <a:off x="1404878" y="4083835"/>
            <a:ext cx="418654" cy="369332"/>
          </a:xfrm>
          <a:prstGeom prst="rect">
            <a:avLst/>
          </a:prstGeom>
          <a:noFill/>
        </p:spPr>
        <p:txBody>
          <a:bodyPr wrap="none" rtlCol="0">
            <a:spAutoFit/>
          </a:bodyPr>
          <a:lstStyle/>
          <a:p>
            <a:r>
              <a:rPr lang="en-US" dirty="0" smtClean="0"/>
              <a:t>17</a:t>
            </a:r>
            <a:endParaRPr lang="en-US" dirty="0"/>
          </a:p>
        </p:txBody>
      </p:sp>
      <p:sp>
        <p:nvSpPr>
          <p:cNvPr id="52" name="TextBox 51"/>
          <p:cNvSpPr txBox="1"/>
          <p:nvPr/>
        </p:nvSpPr>
        <p:spPr>
          <a:xfrm>
            <a:off x="1404878" y="3030799"/>
            <a:ext cx="418654" cy="369332"/>
          </a:xfrm>
          <a:prstGeom prst="rect">
            <a:avLst/>
          </a:prstGeom>
          <a:noFill/>
        </p:spPr>
        <p:txBody>
          <a:bodyPr wrap="none" rtlCol="0">
            <a:spAutoFit/>
          </a:bodyPr>
          <a:lstStyle/>
          <a:p>
            <a:r>
              <a:rPr lang="en-US" dirty="0" smtClean="0"/>
              <a:t>12</a:t>
            </a:r>
            <a:endParaRPr lang="en-US" dirty="0"/>
          </a:p>
        </p:txBody>
      </p:sp>
      <p:sp>
        <p:nvSpPr>
          <p:cNvPr id="53" name="TextBox 52"/>
          <p:cNvSpPr txBox="1"/>
          <p:nvPr/>
        </p:nvSpPr>
        <p:spPr>
          <a:xfrm>
            <a:off x="1404878" y="1955722"/>
            <a:ext cx="301660" cy="369332"/>
          </a:xfrm>
          <a:prstGeom prst="rect">
            <a:avLst/>
          </a:prstGeom>
          <a:noFill/>
        </p:spPr>
        <p:txBody>
          <a:bodyPr wrap="none" rtlCol="0">
            <a:spAutoFit/>
          </a:bodyPr>
          <a:lstStyle/>
          <a:p>
            <a:r>
              <a:rPr lang="en-US" dirty="0" smtClean="0"/>
              <a:t>7</a:t>
            </a:r>
            <a:endParaRPr lang="en-US" dirty="0"/>
          </a:p>
        </p:txBody>
      </p:sp>
      <p:sp>
        <p:nvSpPr>
          <p:cNvPr id="54" name="TextBox 53"/>
          <p:cNvSpPr txBox="1"/>
          <p:nvPr/>
        </p:nvSpPr>
        <p:spPr>
          <a:xfrm>
            <a:off x="1404878" y="914400"/>
            <a:ext cx="301660" cy="369332"/>
          </a:xfrm>
          <a:prstGeom prst="rect">
            <a:avLst/>
          </a:prstGeom>
          <a:noFill/>
        </p:spPr>
        <p:txBody>
          <a:bodyPr wrap="none" rtlCol="0">
            <a:spAutoFit/>
          </a:bodyPr>
          <a:lstStyle/>
          <a:p>
            <a:r>
              <a:rPr lang="en-US" dirty="0" smtClean="0"/>
              <a:t>2</a:t>
            </a:r>
            <a:endParaRPr lang="en-US" dirty="0"/>
          </a:p>
        </p:txBody>
      </p:sp>
      <p:sp>
        <p:nvSpPr>
          <p:cNvPr id="55" name="TextBox 54"/>
          <p:cNvSpPr txBox="1"/>
          <p:nvPr/>
        </p:nvSpPr>
        <p:spPr>
          <a:xfrm>
            <a:off x="2504742" y="914400"/>
            <a:ext cx="301660"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2504742" y="1955722"/>
            <a:ext cx="301660" cy="369332"/>
          </a:xfrm>
          <a:prstGeom prst="rect">
            <a:avLst/>
          </a:prstGeom>
          <a:noFill/>
        </p:spPr>
        <p:txBody>
          <a:bodyPr wrap="none" rtlCol="0">
            <a:spAutoFit/>
          </a:bodyPr>
          <a:lstStyle/>
          <a:p>
            <a:r>
              <a:rPr lang="en-US" dirty="0" smtClean="0"/>
              <a:t>8</a:t>
            </a:r>
            <a:endParaRPr lang="en-US" dirty="0"/>
          </a:p>
        </p:txBody>
      </p:sp>
      <p:sp>
        <p:nvSpPr>
          <p:cNvPr id="57" name="TextBox 56"/>
          <p:cNvSpPr txBox="1"/>
          <p:nvPr/>
        </p:nvSpPr>
        <p:spPr>
          <a:xfrm>
            <a:off x="2504742" y="3030799"/>
            <a:ext cx="418654" cy="369332"/>
          </a:xfrm>
          <a:prstGeom prst="rect">
            <a:avLst/>
          </a:prstGeom>
          <a:noFill/>
        </p:spPr>
        <p:txBody>
          <a:bodyPr wrap="none" rtlCol="0">
            <a:spAutoFit/>
          </a:bodyPr>
          <a:lstStyle/>
          <a:p>
            <a:r>
              <a:rPr lang="en-US" dirty="0" smtClean="0"/>
              <a:t>13</a:t>
            </a:r>
            <a:endParaRPr lang="en-US" dirty="0"/>
          </a:p>
        </p:txBody>
      </p:sp>
      <p:sp>
        <p:nvSpPr>
          <p:cNvPr id="58" name="TextBox 57"/>
          <p:cNvSpPr txBox="1"/>
          <p:nvPr/>
        </p:nvSpPr>
        <p:spPr>
          <a:xfrm>
            <a:off x="2504742" y="4083835"/>
            <a:ext cx="418654" cy="369332"/>
          </a:xfrm>
          <a:prstGeom prst="rect">
            <a:avLst/>
          </a:prstGeom>
          <a:noFill/>
        </p:spPr>
        <p:txBody>
          <a:bodyPr wrap="none" rtlCol="0">
            <a:spAutoFit/>
          </a:bodyPr>
          <a:lstStyle/>
          <a:p>
            <a:r>
              <a:rPr lang="en-US" dirty="0" smtClean="0"/>
              <a:t>18</a:t>
            </a:r>
            <a:endParaRPr lang="en-US" dirty="0"/>
          </a:p>
        </p:txBody>
      </p:sp>
      <p:sp>
        <p:nvSpPr>
          <p:cNvPr id="59" name="TextBox 58"/>
          <p:cNvSpPr txBox="1"/>
          <p:nvPr/>
        </p:nvSpPr>
        <p:spPr>
          <a:xfrm>
            <a:off x="2504742" y="5083748"/>
            <a:ext cx="418654" cy="369332"/>
          </a:xfrm>
          <a:prstGeom prst="rect">
            <a:avLst/>
          </a:prstGeom>
          <a:noFill/>
        </p:spPr>
        <p:txBody>
          <a:bodyPr wrap="none" rtlCol="0">
            <a:spAutoFit/>
          </a:bodyPr>
          <a:lstStyle/>
          <a:p>
            <a:r>
              <a:rPr lang="en-US" dirty="0" smtClean="0"/>
              <a:t>23</a:t>
            </a:r>
            <a:endParaRPr lang="en-US" dirty="0"/>
          </a:p>
        </p:txBody>
      </p:sp>
      <p:sp>
        <p:nvSpPr>
          <p:cNvPr id="62" name="TextBox 61"/>
          <p:cNvSpPr txBox="1"/>
          <p:nvPr/>
        </p:nvSpPr>
        <p:spPr>
          <a:xfrm>
            <a:off x="3634606" y="5083748"/>
            <a:ext cx="418654" cy="369332"/>
          </a:xfrm>
          <a:prstGeom prst="rect">
            <a:avLst/>
          </a:prstGeom>
          <a:noFill/>
        </p:spPr>
        <p:txBody>
          <a:bodyPr wrap="none" rtlCol="0">
            <a:spAutoFit/>
          </a:bodyPr>
          <a:lstStyle/>
          <a:p>
            <a:r>
              <a:rPr lang="en-US" dirty="0" smtClean="0"/>
              <a:t>24</a:t>
            </a:r>
            <a:endParaRPr lang="en-US" dirty="0"/>
          </a:p>
        </p:txBody>
      </p:sp>
      <p:sp>
        <p:nvSpPr>
          <p:cNvPr id="63" name="TextBox 62"/>
          <p:cNvSpPr txBox="1"/>
          <p:nvPr/>
        </p:nvSpPr>
        <p:spPr>
          <a:xfrm>
            <a:off x="3634606" y="4083835"/>
            <a:ext cx="418654" cy="369332"/>
          </a:xfrm>
          <a:prstGeom prst="rect">
            <a:avLst/>
          </a:prstGeom>
          <a:noFill/>
        </p:spPr>
        <p:txBody>
          <a:bodyPr wrap="none" rtlCol="0">
            <a:spAutoFit/>
          </a:bodyPr>
          <a:lstStyle/>
          <a:p>
            <a:r>
              <a:rPr lang="en-US" dirty="0" smtClean="0"/>
              <a:t>19</a:t>
            </a:r>
            <a:endParaRPr lang="en-US" dirty="0"/>
          </a:p>
        </p:txBody>
      </p:sp>
      <p:sp>
        <p:nvSpPr>
          <p:cNvPr id="64" name="TextBox 63"/>
          <p:cNvSpPr txBox="1"/>
          <p:nvPr/>
        </p:nvSpPr>
        <p:spPr>
          <a:xfrm>
            <a:off x="3634606" y="3030799"/>
            <a:ext cx="418654" cy="369332"/>
          </a:xfrm>
          <a:prstGeom prst="rect">
            <a:avLst/>
          </a:prstGeom>
          <a:noFill/>
        </p:spPr>
        <p:txBody>
          <a:bodyPr wrap="none" rtlCol="0">
            <a:spAutoFit/>
          </a:bodyPr>
          <a:lstStyle/>
          <a:p>
            <a:r>
              <a:rPr lang="en-US" dirty="0" smtClean="0"/>
              <a:t>14</a:t>
            </a:r>
            <a:endParaRPr lang="en-US" dirty="0"/>
          </a:p>
        </p:txBody>
      </p:sp>
      <p:sp>
        <p:nvSpPr>
          <p:cNvPr id="65" name="TextBox 64"/>
          <p:cNvSpPr txBox="1"/>
          <p:nvPr/>
        </p:nvSpPr>
        <p:spPr>
          <a:xfrm>
            <a:off x="3634606" y="1955722"/>
            <a:ext cx="301660" cy="369332"/>
          </a:xfrm>
          <a:prstGeom prst="rect">
            <a:avLst/>
          </a:prstGeom>
          <a:noFill/>
        </p:spPr>
        <p:txBody>
          <a:bodyPr wrap="none" rtlCol="0">
            <a:spAutoFit/>
          </a:bodyPr>
          <a:lstStyle/>
          <a:p>
            <a:r>
              <a:rPr lang="en-US" dirty="0" smtClean="0"/>
              <a:t>9</a:t>
            </a:r>
            <a:endParaRPr lang="en-US" dirty="0"/>
          </a:p>
        </p:txBody>
      </p:sp>
      <p:sp>
        <p:nvSpPr>
          <p:cNvPr id="67" name="TextBox 66"/>
          <p:cNvSpPr txBox="1"/>
          <p:nvPr/>
        </p:nvSpPr>
        <p:spPr>
          <a:xfrm>
            <a:off x="4774470" y="914400"/>
            <a:ext cx="301660" cy="369332"/>
          </a:xfrm>
          <a:prstGeom prst="rect">
            <a:avLst/>
          </a:prstGeom>
          <a:noFill/>
        </p:spPr>
        <p:txBody>
          <a:bodyPr wrap="none" rtlCol="0">
            <a:spAutoFit/>
          </a:bodyPr>
          <a:lstStyle/>
          <a:p>
            <a:r>
              <a:rPr lang="en-US" dirty="0" smtClean="0"/>
              <a:t>5</a:t>
            </a:r>
            <a:endParaRPr lang="en-US" dirty="0"/>
          </a:p>
        </p:txBody>
      </p:sp>
      <p:sp>
        <p:nvSpPr>
          <p:cNvPr id="68" name="TextBox 67"/>
          <p:cNvSpPr txBox="1"/>
          <p:nvPr/>
        </p:nvSpPr>
        <p:spPr>
          <a:xfrm>
            <a:off x="4774470" y="1955722"/>
            <a:ext cx="418654" cy="369332"/>
          </a:xfrm>
          <a:prstGeom prst="rect">
            <a:avLst/>
          </a:prstGeom>
          <a:noFill/>
        </p:spPr>
        <p:txBody>
          <a:bodyPr wrap="none" rtlCol="0">
            <a:spAutoFit/>
          </a:bodyPr>
          <a:lstStyle/>
          <a:p>
            <a:r>
              <a:rPr lang="en-US" dirty="0" smtClean="0"/>
              <a:t>10</a:t>
            </a:r>
            <a:endParaRPr lang="en-US" dirty="0"/>
          </a:p>
        </p:txBody>
      </p:sp>
      <p:sp>
        <p:nvSpPr>
          <p:cNvPr id="69" name="TextBox 68"/>
          <p:cNvSpPr txBox="1"/>
          <p:nvPr/>
        </p:nvSpPr>
        <p:spPr>
          <a:xfrm>
            <a:off x="4774470" y="3030799"/>
            <a:ext cx="418654" cy="369332"/>
          </a:xfrm>
          <a:prstGeom prst="rect">
            <a:avLst/>
          </a:prstGeom>
          <a:noFill/>
        </p:spPr>
        <p:txBody>
          <a:bodyPr wrap="none" rtlCol="0">
            <a:spAutoFit/>
          </a:bodyPr>
          <a:lstStyle/>
          <a:p>
            <a:r>
              <a:rPr lang="en-US" dirty="0" smtClean="0"/>
              <a:t>15</a:t>
            </a:r>
            <a:endParaRPr lang="en-US" dirty="0"/>
          </a:p>
        </p:txBody>
      </p:sp>
      <p:sp>
        <p:nvSpPr>
          <p:cNvPr id="70" name="TextBox 69"/>
          <p:cNvSpPr txBox="1"/>
          <p:nvPr/>
        </p:nvSpPr>
        <p:spPr>
          <a:xfrm>
            <a:off x="4774470" y="4083835"/>
            <a:ext cx="418654" cy="369332"/>
          </a:xfrm>
          <a:prstGeom prst="rect">
            <a:avLst/>
          </a:prstGeom>
          <a:noFill/>
        </p:spPr>
        <p:txBody>
          <a:bodyPr wrap="none" rtlCol="0">
            <a:spAutoFit/>
          </a:bodyPr>
          <a:lstStyle/>
          <a:p>
            <a:r>
              <a:rPr lang="en-US" dirty="0" smtClean="0"/>
              <a:t>20</a:t>
            </a:r>
            <a:endParaRPr lang="en-US" dirty="0"/>
          </a:p>
        </p:txBody>
      </p:sp>
      <p:sp>
        <p:nvSpPr>
          <p:cNvPr id="71" name="TextBox 70"/>
          <p:cNvSpPr txBox="1"/>
          <p:nvPr/>
        </p:nvSpPr>
        <p:spPr>
          <a:xfrm>
            <a:off x="4774470" y="5083748"/>
            <a:ext cx="418654" cy="369332"/>
          </a:xfrm>
          <a:prstGeom prst="rect">
            <a:avLst/>
          </a:prstGeom>
          <a:noFill/>
        </p:spPr>
        <p:txBody>
          <a:bodyPr wrap="none" rtlCol="0">
            <a:spAutoFit/>
          </a:bodyPr>
          <a:lstStyle/>
          <a:p>
            <a:r>
              <a:rPr lang="en-US" dirty="0" smtClean="0"/>
              <a:t>25</a:t>
            </a:r>
            <a:endParaRPr lang="en-US" dirty="0"/>
          </a:p>
        </p:txBody>
      </p:sp>
      <p:sp>
        <p:nvSpPr>
          <p:cNvPr id="73" name="TextBox 72"/>
          <p:cNvSpPr txBox="1"/>
          <p:nvPr/>
        </p:nvSpPr>
        <p:spPr>
          <a:xfrm>
            <a:off x="6100166" y="75353"/>
            <a:ext cx="842335" cy="369332"/>
          </a:xfrm>
          <a:prstGeom prst="rect">
            <a:avLst/>
          </a:prstGeom>
          <a:noFill/>
        </p:spPr>
        <p:txBody>
          <a:bodyPr wrap="none" rtlCol="0">
            <a:spAutoFit/>
          </a:bodyPr>
          <a:lstStyle/>
          <a:p>
            <a:r>
              <a:rPr lang="en-US" dirty="0" smtClean="0"/>
              <a:t>Banker</a:t>
            </a:r>
            <a:endParaRPr lang="en-US" dirty="0"/>
          </a:p>
        </p:txBody>
      </p:sp>
      <p:sp>
        <p:nvSpPr>
          <p:cNvPr id="74" name="TextBox 73"/>
          <p:cNvSpPr txBox="1"/>
          <p:nvPr/>
        </p:nvSpPr>
        <p:spPr>
          <a:xfrm>
            <a:off x="6100166" y="3395952"/>
            <a:ext cx="1223412" cy="369332"/>
          </a:xfrm>
          <a:prstGeom prst="rect">
            <a:avLst/>
          </a:prstGeom>
          <a:noFill/>
        </p:spPr>
        <p:txBody>
          <a:bodyPr wrap="none" rtlCol="0">
            <a:spAutoFit/>
          </a:bodyPr>
          <a:lstStyle/>
          <a:p>
            <a:r>
              <a:rPr lang="en-US" dirty="0" smtClean="0"/>
              <a:t>Contestant</a:t>
            </a:r>
            <a:endParaRPr lang="en-US" dirty="0"/>
          </a:p>
        </p:txBody>
      </p:sp>
      <p:sp>
        <p:nvSpPr>
          <p:cNvPr id="83" name="TextBox 82"/>
          <p:cNvSpPr txBox="1"/>
          <p:nvPr/>
        </p:nvSpPr>
        <p:spPr>
          <a:xfrm>
            <a:off x="2095904" y="34655"/>
            <a:ext cx="1654983" cy="369332"/>
          </a:xfrm>
          <a:prstGeom prst="rect">
            <a:avLst/>
          </a:prstGeom>
          <a:noFill/>
        </p:spPr>
        <p:txBody>
          <a:bodyPr wrap="none" rtlCol="0">
            <a:spAutoFit/>
          </a:bodyPr>
          <a:lstStyle/>
          <a:p>
            <a:r>
              <a:rPr lang="en-US" dirty="0" smtClean="0"/>
              <a:t>Deal or No Deal</a:t>
            </a:r>
            <a:endParaRPr lang="en-US" dirty="0"/>
          </a:p>
        </p:txBody>
      </p:sp>
      <p:grpSp>
        <p:nvGrpSpPr>
          <p:cNvPr id="72" name="Group 71"/>
          <p:cNvGrpSpPr/>
          <p:nvPr/>
        </p:nvGrpSpPr>
        <p:grpSpPr>
          <a:xfrm>
            <a:off x="5775493" y="4011178"/>
            <a:ext cx="1207464" cy="1207464"/>
            <a:chOff x="6219502" y="5339733"/>
            <a:chExt cx="1207464" cy="1207464"/>
          </a:xfrm>
        </p:grpSpPr>
        <p:pic>
          <p:nvPicPr>
            <p:cNvPr id="75" name="Picture 74"/>
            <p:cNvPicPr>
              <a:picLocks noChangeAspect="1"/>
            </p:cNvPicPr>
            <p:nvPr/>
          </p:nvPicPr>
          <p:blipFill>
            <a:blip r:embed="rId3">
              <a:clrChange>
                <a:clrFrom>
                  <a:srgbClr val="FEFAFA"/>
                </a:clrFrom>
                <a:clrTo>
                  <a:srgbClr val="FEFAFA">
                    <a:alpha val="0"/>
                  </a:srgbClr>
                </a:clrTo>
              </a:clrChange>
            </a:blip>
            <a:stretch>
              <a:fillRect/>
            </a:stretch>
          </p:blipFill>
          <p:spPr>
            <a:xfrm>
              <a:off x="6219502" y="5339733"/>
              <a:ext cx="1207464" cy="1207464"/>
            </a:xfrm>
            <a:prstGeom prst="rect">
              <a:avLst/>
            </a:prstGeom>
          </p:spPr>
        </p:pic>
        <p:sp>
          <p:nvSpPr>
            <p:cNvPr id="76" name="TextBox 75"/>
            <p:cNvSpPr txBox="1"/>
            <p:nvPr/>
          </p:nvSpPr>
          <p:spPr>
            <a:xfrm>
              <a:off x="6672404" y="5712311"/>
              <a:ext cx="301660" cy="369332"/>
            </a:xfrm>
            <a:prstGeom prst="rect">
              <a:avLst/>
            </a:prstGeom>
            <a:noFill/>
          </p:spPr>
          <p:txBody>
            <a:bodyPr wrap="none" rtlCol="0">
              <a:spAutoFit/>
            </a:bodyPr>
            <a:lstStyle/>
            <a:p>
              <a:pPr algn="ctr"/>
              <a:r>
                <a:rPr lang="en-US" dirty="0" smtClean="0"/>
                <a:t>4</a:t>
              </a:r>
              <a:endParaRPr lang="en-US" dirty="0"/>
            </a:p>
          </p:txBody>
        </p:sp>
      </p:grpSp>
      <p:sp>
        <p:nvSpPr>
          <p:cNvPr id="2" name="&quot;No&quot; Symbol 1"/>
          <p:cNvSpPr/>
          <p:nvPr/>
        </p:nvSpPr>
        <p:spPr>
          <a:xfrm>
            <a:off x="4410121" y="521309"/>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quot;No&quot; Symbol 65"/>
          <p:cNvSpPr/>
          <p:nvPr/>
        </p:nvSpPr>
        <p:spPr>
          <a:xfrm>
            <a:off x="2159201" y="1539371"/>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quot;No&quot; Symbol 76"/>
          <p:cNvSpPr/>
          <p:nvPr/>
        </p:nvSpPr>
        <p:spPr>
          <a:xfrm>
            <a:off x="3289065" y="2656169"/>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8" name="&quot;No&quot; Symbol 77"/>
          <p:cNvSpPr/>
          <p:nvPr/>
        </p:nvSpPr>
        <p:spPr>
          <a:xfrm>
            <a:off x="1045036" y="369028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9" name="&quot;No&quot; Symbol 78"/>
          <p:cNvSpPr/>
          <p:nvPr/>
        </p:nvSpPr>
        <p:spPr>
          <a:xfrm>
            <a:off x="-68127" y="4694400"/>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8747102" y="75354"/>
            <a:ext cx="341019" cy="486302"/>
          </a:xfrm>
          <a:prstGeom prst="rect">
            <a:avLst/>
          </a:prstGeom>
        </p:spPr>
      </p:pic>
      <p:sp>
        <p:nvSpPr>
          <p:cNvPr id="4" name="TextBox 3"/>
          <p:cNvSpPr txBox="1"/>
          <p:nvPr/>
        </p:nvSpPr>
        <p:spPr>
          <a:xfrm>
            <a:off x="5760517" y="276091"/>
            <a:ext cx="3237605" cy="2585323"/>
          </a:xfrm>
          <a:prstGeom prst="rect">
            <a:avLst/>
          </a:prstGeom>
          <a:noFill/>
        </p:spPr>
        <p:txBody>
          <a:bodyPr wrap="square" rtlCol="0">
            <a:spAutoFit/>
          </a:bodyPr>
          <a:lstStyle/>
          <a:p>
            <a:r>
              <a:rPr lang="en-US" i="1" dirty="0" smtClean="0"/>
              <a:t>Based on what was eliminated, and what I know is still available for you to win, I will provide you an offer, which is less than the most extreme amount you can win, and more than the least amount you could win, but is useful to help you make a decision. </a:t>
            </a:r>
            <a:endParaRPr lang="en-US" i="1" dirty="0"/>
          </a:p>
        </p:txBody>
      </p:sp>
      <p:cxnSp>
        <p:nvCxnSpPr>
          <p:cNvPr id="80" name="Straight Connector 79"/>
          <p:cNvCxnSpPr/>
          <p:nvPr/>
        </p:nvCxnSpPr>
        <p:spPr>
          <a:xfrm flipV="1">
            <a:off x="5740164" y="2807466"/>
            <a:ext cx="3403836" cy="200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5833752" y="2850890"/>
            <a:ext cx="1658026" cy="369332"/>
          </a:xfrm>
          <a:prstGeom prst="rect">
            <a:avLst/>
          </a:prstGeom>
          <a:noFill/>
        </p:spPr>
        <p:txBody>
          <a:bodyPr wrap="none" rtlCol="0">
            <a:spAutoFit/>
          </a:bodyPr>
          <a:lstStyle/>
          <a:p>
            <a:r>
              <a:rPr lang="en-US" dirty="0" smtClean="0"/>
              <a:t>Offer: $210,000</a:t>
            </a:r>
            <a:endParaRPr lang="en-US" dirty="0"/>
          </a:p>
        </p:txBody>
      </p:sp>
      <p:sp>
        <p:nvSpPr>
          <p:cNvPr id="84" name="TextBox 83"/>
          <p:cNvSpPr txBox="1"/>
          <p:nvPr/>
        </p:nvSpPr>
        <p:spPr>
          <a:xfrm>
            <a:off x="6862499" y="3768879"/>
            <a:ext cx="2395270" cy="1754327"/>
          </a:xfrm>
          <a:prstGeom prst="rect">
            <a:avLst/>
          </a:prstGeom>
          <a:noFill/>
        </p:spPr>
        <p:txBody>
          <a:bodyPr wrap="square" rtlCol="0">
            <a:spAutoFit/>
          </a:bodyPr>
          <a:lstStyle/>
          <a:p>
            <a:r>
              <a:rPr lang="en-US" i="1" dirty="0" smtClean="0"/>
              <a:t>Based on the range of outcomes provided, and your offer, I can evaluate the best way for me to manage the possible outcome.</a:t>
            </a:r>
            <a:endParaRPr lang="en-US" i="1" dirty="0"/>
          </a:p>
        </p:txBody>
      </p:sp>
      <p:pic>
        <p:nvPicPr>
          <p:cNvPr id="85" name="Picture 84"/>
          <p:cNvPicPr>
            <a:picLocks noChangeAspect="1"/>
          </p:cNvPicPr>
          <p:nvPr/>
        </p:nvPicPr>
        <p:blipFill>
          <a:blip r:embed="rId5"/>
          <a:stretch>
            <a:fillRect/>
          </a:stretch>
        </p:blipFill>
        <p:spPr>
          <a:xfrm>
            <a:off x="8192929" y="5523206"/>
            <a:ext cx="885891" cy="1287632"/>
          </a:xfrm>
          <a:prstGeom prst="rect">
            <a:avLst/>
          </a:prstGeom>
        </p:spPr>
      </p:pic>
      <p:graphicFrame>
        <p:nvGraphicFramePr>
          <p:cNvPr id="86" name="Table 85"/>
          <p:cNvGraphicFramePr>
            <a:graphicFrameLocks noGrp="1"/>
          </p:cNvGraphicFramePr>
          <p:nvPr>
            <p:extLst>
              <p:ext uri="{D42A27DB-BD31-4B8C-83A1-F6EECF244321}">
                <p14:modId xmlns:p14="http://schemas.microsoft.com/office/powerpoint/2010/main" val="269634135"/>
              </p:ext>
            </p:extLst>
          </p:nvPr>
        </p:nvGraphicFramePr>
        <p:xfrm>
          <a:off x="10001" y="5919242"/>
          <a:ext cx="5704527" cy="721242"/>
        </p:xfrm>
        <a:graphic>
          <a:graphicData uri="http://schemas.openxmlformats.org/drawingml/2006/table">
            <a:tbl>
              <a:tblPr/>
              <a:tblGrid>
                <a:gridCol w="425711"/>
                <a:gridCol w="425711"/>
                <a:gridCol w="425711"/>
                <a:gridCol w="425711"/>
                <a:gridCol w="425711"/>
                <a:gridCol w="425711"/>
                <a:gridCol w="425711"/>
                <a:gridCol w="425711"/>
                <a:gridCol w="425711"/>
                <a:gridCol w="425711"/>
                <a:gridCol w="425711"/>
                <a:gridCol w="425711"/>
                <a:gridCol w="595995"/>
              </a:tblGrid>
              <a:tr h="360621">
                <a:tc>
                  <a:txBody>
                    <a:bodyPr/>
                    <a:lstStyle/>
                    <a:p>
                      <a:pPr algn="ctr" fontAlgn="b"/>
                      <a:r>
                        <a:rPr lang="en-US" sz="1000" b="0" i="0" u="none" strike="noStrike">
                          <a:solidFill>
                            <a:srgbClr val="000000"/>
                          </a:solidFill>
                          <a:effectLst/>
                          <a:latin typeface="Arial"/>
                        </a:rPr>
                        <a:t>$0.01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$100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$200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$300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$400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$500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a:rPr>
                        <a:t>$750</a:t>
                      </a: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0621">
                <a:tc>
                  <a:txBody>
                    <a:bodyPr/>
                    <a:lstStyle/>
                    <a:p>
                      <a:pPr algn="ctr" fontAlgn="b"/>
                      <a:r>
                        <a:rPr lang="en-US" sz="1000" b="0" i="0" u="none" strike="noStrike" dirty="0" smtClean="0">
                          <a:solidFill>
                            <a:srgbClr val="000000"/>
                          </a:solidFill>
                          <a:effectLst/>
                          <a:latin typeface="Arial"/>
                        </a:rPr>
                        <a:t>$1K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200K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300K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400K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500K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750K</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a:t>
                      </a:r>
                      <a:r>
                        <a:rPr lang="en-US" sz="1000" b="0" i="0" u="none" strike="noStrike" dirty="0" smtClean="0">
                          <a:solidFill>
                            <a:srgbClr val="000000"/>
                          </a:solidFill>
                          <a:effectLst/>
                          <a:latin typeface="Arial"/>
                        </a:rPr>
                        <a:t>1M</a:t>
                      </a:r>
                      <a:endParaRPr lang="en-US" sz="1000" b="0" i="0" u="none" strike="noStrike" dirty="0">
                        <a:solidFill>
                          <a:srgbClr val="000000"/>
                        </a:solidFill>
                        <a:effectLst/>
                        <a:latin typeface="Arial"/>
                      </a:endParaRPr>
                    </a:p>
                  </a:txBody>
                  <a:tcPr marL="9448" marR="9448" marT="9448"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7" name="&quot;No&quot; Symbol 86"/>
          <p:cNvSpPr/>
          <p:nvPr/>
        </p:nvSpPr>
        <p:spPr>
          <a:xfrm>
            <a:off x="2201546" y="595663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quot;No&quot; Symbol 87"/>
          <p:cNvSpPr/>
          <p:nvPr/>
        </p:nvSpPr>
        <p:spPr>
          <a:xfrm>
            <a:off x="4363674"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quot;No&quot; Symbol 88"/>
          <p:cNvSpPr/>
          <p:nvPr/>
        </p:nvSpPr>
        <p:spPr>
          <a:xfrm>
            <a:off x="144029"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quot;No&quot; Symbol 89"/>
          <p:cNvSpPr/>
          <p:nvPr/>
        </p:nvSpPr>
        <p:spPr>
          <a:xfrm>
            <a:off x="1404878" y="595663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quot;No&quot; Symbol 90"/>
          <p:cNvSpPr/>
          <p:nvPr/>
        </p:nvSpPr>
        <p:spPr>
          <a:xfrm>
            <a:off x="2656626"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quot;No&quot; Symbol 91"/>
          <p:cNvSpPr/>
          <p:nvPr/>
        </p:nvSpPr>
        <p:spPr>
          <a:xfrm>
            <a:off x="-68127" y="520052"/>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quot;No&quot; Symbol 92"/>
          <p:cNvSpPr/>
          <p:nvPr/>
        </p:nvSpPr>
        <p:spPr>
          <a:xfrm>
            <a:off x="1059337" y="510051"/>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quot;No&quot; Symbol 93"/>
          <p:cNvSpPr/>
          <p:nvPr/>
        </p:nvSpPr>
        <p:spPr>
          <a:xfrm>
            <a:off x="2166240" y="531654"/>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quot;No&quot; Symbol 94"/>
          <p:cNvSpPr/>
          <p:nvPr/>
        </p:nvSpPr>
        <p:spPr>
          <a:xfrm>
            <a:off x="1108313" y="155937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quot;No&quot; Symbol 95"/>
          <p:cNvSpPr/>
          <p:nvPr/>
        </p:nvSpPr>
        <p:spPr>
          <a:xfrm>
            <a:off x="3289065" y="1560630"/>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quot;No&quot; Symbol 96"/>
          <p:cNvSpPr/>
          <p:nvPr/>
        </p:nvSpPr>
        <p:spPr>
          <a:xfrm>
            <a:off x="4445762" y="1560630"/>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quot;No&quot; Symbol 97"/>
          <p:cNvSpPr/>
          <p:nvPr/>
        </p:nvSpPr>
        <p:spPr>
          <a:xfrm>
            <a:off x="-86935" y="2615716"/>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quot;No&quot; Symbol 98"/>
          <p:cNvSpPr/>
          <p:nvPr/>
        </p:nvSpPr>
        <p:spPr>
          <a:xfrm>
            <a:off x="1103320" y="263647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0" name="&quot;No&quot; Symbol 99"/>
          <p:cNvSpPr/>
          <p:nvPr/>
        </p:nvSpPr>
        <p:spPr>
          <a:xfrm>
            <a:off x="4370944" y="2672886"/>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quot;No&quot; Symbol 100"/>
          <p:cNvSpPr/>
          <p:nvPr/>
        </p:nvSpPr>
        <p:spPr>
          <a:xfrm>
            <a:off x="3202657" y="369186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quot;No&quot; Symbol 101"/>
          <p:cNvSpPr/>
          <p:nvPr/>
        </p:nvSpPr>
        <p:spPr>
          <a:xfrm>
            <a:off x="2140393" y="3691863"/>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3" name="&quot;No&quot; Symbol 102"/>
          <p:cNvSpPr/>
          <p:nvPr/>
        </p:nvSpPr>
        <p:spPr>
          <a:xfrm>
            <a:off x="3" y="3680605"/>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quot;No&quot; Symbol 103"/>
          <p:cNvSpPr/>
          <p:nvPr/>
        </p:nvSpPr>
        <p:spPr>
          <a:xfrm>
            <a:off x="1059337" y="4753088"/>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5" name="&quot;No&quot; Symbol 104"/>
          <p:cNvSpPr/>
          <p:nvPr/>
        </p:nvSpPr>
        <p:spPr>
          <a:xfrm>
            <a:off x="4428929" y="4753088"/>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quot;No&quot; Symbol 105"/>
          <p:cNvSpPr/>
          <p:nvPr/>
        </p:nvSpPr>
        <p:spPr>
          <a:xfrm>
            <a:off x="2166240" y="4748180"/>
            <a:ext cx="1294402" cy="1128811"/>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quot;No&quot; Symbol 106"/>
          <p:cNvSpPr/>
          <p:nvPr/>
        </p:nvSpPr>
        <p:spPr>
          <a:xfrm>
            <a:off x="144029"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quot;No&quot; Symbol 107"/>
          <p:cNvSpPr/>
          <p:nvPr/>
        </p:nvSpPr>
        <p:spPr>
          <a:xfrm>
            <a:off x="472483"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quot;No&quot; Symbol 108"/>
          <p:cNvSpPr/>
          <p:nvPr/>
        </p:nvSpPr>
        <p:spPr>
          <a:xfrm>
            <a:off x="911651"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0" name="&quot;No&quot; Symbol 109"/>
          <p:cNvSpPr/>
          <p:nvPr/>
        </p:nvSpPr>
        <p:spPr>
          <a:xfrm>
            <a:off x="1823532"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1" name="&quot;No&quot; Symbol 110"/>
          <p:cNvSpPr/>
          <p:nvPr/>
        </p:nvSpPr>
        <p:spPr>
          <a:xfrm>
            <a:off x="3069272"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2" name="&quot;No&quot; Symbol 111"/>
          <p:cNvSpPr/>
          <p:nvPr/>
        </p:nvSpPr>
        <p:spPr>
          <a:xfrm>
            <a:off x="3501221"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3" name="&quot;No&quot; Symbol 112"/>
          <p:cNvSpPr/>
          <p:nvPr/>
        </p:nvSpPr>
        <p:spPr>
          <a:xfrm>
            <a:off x="3970676"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4" name="&quot;No&quot; Symbol 113"/>
          <p:cNvSpPr/>
          <p:nvPr/>
        </p:nvSpPr>
        <p:spPr>
          <a:xfrm>
            <a:off x="4320252"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5" name="&quot;No&quot; Symbol 114"/>
          <p:cNvSpPr/>
          <p:nvPr/>
        </p:nvSpPr>
        <p:spPr>
          <a:xfrm>
            <a:off x="4774470" y="5988090"/>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quot;No&quot; Symbol 115"/>
          <p:cNvSpPr/>
          <p:nvPr/>
        </p:nvSpPr>
        <p:spPr>
          <a:xfrm>
            <a:off x="5261138" y="595663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7" name="&quot;No&quot; Symbol 116"/>
          <p:cNvSpPr/>
          <p:nvPr/>
        </p:nvSpPr>
        <p:spPr>
          <a:xfrm>
            <a:off x="5280153" y="635092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8" name="&quot;No&quot; Symbol 117"/>
          <p:cNvSpPr/>
          <p:nvPr/>
        </p:nvSpPr>
        <p:spPr>
          <a:xfrm>
            <a:off x="3936266" y="635092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9" name="&quot;No&quot; Symbol 118"/>
          <p:cNvSpPr/>
          <p:nvPr/>
        </p:nvSpPr>
        <p:spPr>
          <a:xfrm>
            <a:off x="502618"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0" name="&quot;No&quot; Symbol 119"/>
          <p:cNvSpPr/>
          <p:nvPr/>
        </p:nvSpPr>
        <p:spPr>
          <a:xfrm>
            <a:off x="952323" y="6338997"/>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1" name="&quot;No&quot; Symbol 120"/>
          <p:cNvSpPr/>
          <p:nvPr/>
        </p:nvSpPr>
        <p:spPr>
          <a:xfrm>
            <a:off x="1372949" y="6370452"/>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2" name="&quot;No&quot; Symbol 121"/>
          <p:cNvSpPr/>
          <p:nvPr/>
        </p:nvSpPr>
        <p:spPr>
          <a:xfrm>
            <a:off x="2227331" y="6350925"/>
            <a:ext cx="266770" cy="24189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973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0159" y="971415"/>
            <a:ext cx="3088656" cy="4489325"/>
          </a:xfrm>
          <a:prstGeom prst="rect">
            <a:avLst/>
          </a:prstGeom>
        </p:spPr>
      </p:pic>
      <p:sp>
        <p:nvSpPr>
          <p:cNvPr id="5" name="TextBox 4"/>
          <p:cNvSpPr txBox="1"/>
          <p:nvPr/>
        </p:nvSpPr>
        <p:spPr>
          <a:xfrm>
            <a:off x="280007" y="870063"/>
            <a:ext cx="5322645" cy="5355313"/>
          </a:xfrm>
          <a:prstGeom prst="rect">
            <a:avLst/>
          </a:prstGeom>
          <a:noFill/>
        </p:spPr>
        <p:txBody>
          <a:bodyPr wrap="square" rtlCol="0">
            <a:spAutoFit/>
          </a:bodyPr>
          <a:lstStyle/>
          <a:p>
            <a:r>
              <a:rPr lang="en-US" dirty="0" smtClean="0"/>
              <a:t>Hmm, I still have about 50/50 chance of winning more or less than the banker’s offer.  Some things I should consider:</a:t>
            </a:r>
          </a:p>
          <a:p>
            <a:endParaRPr lang="en-US" dirty="0"/>
          </a:p>
          <a:p>
            <a:r>
              <a:rPr lang="en-US" dirty="0" smtClean="0"/>
              <a:t>I’m glad I’m out of the woods of only getting a few bucks, but there’s still a 20% chance I only walk away with $50K.  But there’s also a 20% chance I get $750K!</a:t>
            </a:r>
          </a:p>
          <a:p>
            <a:endParaRPr lang="en-US" dirty="0"/>
          </a:p>
          <a:p>
            <a:r>
              <a:rPr lang="en-US" dirty="0" smtClean="0"/>
              <a:t>I have a 60% chance of seeing at least $200K.  It costs $200K to send each of my 2 kids to college, so it’s a critical decision point for me.  I could manage conservatively and for sure send 1 to college, or be more aggressive and maybe meet both goals (I could miss both goals too!).</a:t>
            </a:r>
          </a:p>
          <a:p>
            <a:endParaRPr lang="en-US" dirty="0"/>
          </a:p>
          <a:p>
            <a:r>
              <a:rPr lang="en-US" dirty="0" smtClean="0"/>
              <a:t>Now that I have lots of information available to me, I can make an informed decision with risk that I’m comfortable with.</a:t>
            </a:r>
            <a:endParaRPr lang="en-US" dirty="0"/>
          </a:p>
          <a:p>
            <a:endParaRPr lang="en-US" dirty="0"/>
          </a:p>
        </p:txBody>
      </p:sp>
    </p:spTree>
    <p:extLst>
      <p:ext uri="{BB962C8B-B14F-4D97-AF65-F5344CB8AC3E}">
        <p14:creationId xmlns:p14="http://schemas.microsoft.com/office/powerpoint/2010/main" val="63877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589</TotalTime>
  <Words>1946</Words>
  <Application>Microsoft Macintosh PowerPoint</Application>
  <PresentationFormat>On-screen Show (4:3)</PresentationFormat>
  <Paragraphs>440</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Round 1</vt:lpstr>
      <vt:lpstr>PowerPoint Presentation</vt:lpstr>
      <vt:lpstr>PowerPoint Presentation</vt:lpstr>
      <vt:lpstr>Many Rounds Later</vt:lpstr>
      <vt:lpstr>PowerPoint Presentation</vt:lpstr>
      <vt:lpstr>PowerPoint Presentation</vt:lpstr>
      <vt:lpstr>CBRFC Forecasts</vt:lpstr>
      <vt:lpstr>PowerPoint Presentation</vt:lpstr>
      <vt:lpstr>PowerPoint Presentation</vt:lpstr>
      <vt:lpstr>PowerPoint Presentation</vt:lpstr>
      <vt:lpstr>Round 1 January</vt:lpstr>
      <vt:lpstr>PowerPoint Presentation</vt:lpstr>
      <vt:lpstr>PowerPoint Presentation</vt:lpstr>
      <vt:lpstr>Many Rounds Later April</vt:lpstr>
      <vt:lpstr>PowerPoint Presentation</vt:lpstr>
      <vt:lpstr>PowerPoint Presentation</vt:lpstr>
    </vt:vector>
  </TitlesOfParts>
  <Company>NOAA - CBRFC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Paul Miller</dc:creator>
  <cp:lastModifiedBy>Greg Smith</cp:lastModifiedBy>
  <cp:revision>23</cp:revision>
  <dcterms:created xsi:type="dcterms:W3CDTF">2015-10-13T14:55:09Z</dcterms:created>
  <dcterms:modified xsi:type="dcterms:W3CDTF">2015-10-22T16:39:23Z</dcterms:modified>
</cp:coreProperties>
</file>