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5" r:id="rId3"/>
    <p:sldMasterId id="2147483668" r:id="rId4"/>
    <p:sldMasterId id="2147483671" r:id="rId5"/>
    <p:sldMasterId id="2147483674" r:id="rId6"/>
    <p:sldMasterId id="2147483677" r:id="rId7"/>
    <p:sldMasterId id="2147483678" r:id="rId8"/>
    <p:sldMasterId id="2147483681" r:id="rId9"/>
    <p:sldMasterId id="2147483684" r:id="rId10"/>
  </p:sldMasterIdLst>
  <p:notesMasterIdLst>
    <p:notesMasterId r:id="rId25"/>
  </p:notesMasterIdLst>
  <p:handoutMasterIdLst>
    <p:handoutMasterId r:id="rId26"/>
  </p:handoutMasterIdLst>
  <p:sldIdLst>
    <p:sldId id="256" r:id="rId11"/>
    <p:sldId id="484" r:id="rId12"/>
    <p:sldId id="491" r:id="rId13"/>
    <p:sldId id="469" r:id="rId14"/>
    <p:sldId id="480" r:id="rId15"/>
    <p:sldId id="487" r:id="rId16"/>
    <p:sldId id="490" r:id="rId17"/>
    <p:sldId id="488" r:id="rId18"/>
    <p:sldId id="477" r:id="rId19"/>
    <p:sldId id="483" r:id="rId20"/>
    <p:sldId id="478" r:id="rId21"/>
    <p:sldId id="481" r:id="rId22"/>
    <p:sldId id="479" r:id="rId23"/>
    <p:sldId id="489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b" initials="s" lastIdx="5" clrIdx="0"/>
  <p:cmAuthor id="1" name="W. Paul Miller" initials="WPM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FFFF66"/>
    <a:srgbClr val="800000"/>
    <a:srgbClr val="474747"/>
    <a:srgbClr val="0000FF"/>
    <a:srgbClr val="FFFF00"/>
    <a:srgbClr val="FF00FF"/>
    <a:srgbClr val="C9F9FF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3136" autoAdjust="0"/>
    <p:restoredTop sz="98953" autoAdjust="0"/>
  </p:normalViewPr>
  <p:slideViewPr>
    <p:cSldViewPr>
      <p:cViewPr>
        <p:scale>
          <a:sx n="116" d="100"/>
          <a:sy n="116" d="100"/>
        </p:scale>
        <p:origin x="-208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0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E92C-D658-4153-BE8C-08D48ED851AC}" type="datetimeFigureOut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5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F90B6-BB55-49A0-BD4B-775D5BFFA3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464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0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CEAF6-9B95-BC4C-96B1-D2D550BAE892}" type="datetimeFigureOut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16426"/>
            <a:ext cx="560832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75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E32EA-A946-394A-AAD5-7A77B09F4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355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4DB10-3303-2642-9FE9-70E5C6F99539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461D-F8E2-4941-9E5D-142497B07690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54AC41F9-8E58-4A82-A566-E1BC09C920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8B6D-486E-5D48-AF6F-391BAE640E19}" type="datetime1">
              <a:rPr lang="en-US" smtClean="0"/>
              <a:pPr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FB8A2-7F3B-E847-BCAD-5EEEBAD9F2E9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078-FC54-A94F-945A-44FB30AD6644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60059-DD6F-E644-BDFC-34D27C5A4402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461D-F8E2-4941-9E5D-142497B07690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3608-B7F8-974C-B42F-E8277A0BE097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54AC41F9-8E58-4A82-A566-E1BC09C920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8B6D-486E-5D48-AF6F-391BAE640E19}" type="datetime1">
              <a:rPr lang="en-US" smtClean="0"/>
              <a:pPr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FB8A2-7F3B-E847-BCAD-5EEEBAD9F2E9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078-FC54-A94F-945A-44FB30AD6644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60059-DD6F-E644-BDFC-34D27C5A4402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461D-F8E2-4941-9E5D-142497B07690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60059-DD6F-E644-BDFC-34D27C5A4402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62D40714-68EC-244E-AEC1-E658D7264C12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5" name="Picture 10" descr="noa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857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  <a:ln w="76200" cap="flat" cmpd="sng" algn="ctr">
            <a:gradFill flip="none" rotWithShape="1">
              <a:gsLst>
                <a:gs pos="0">
                  <a:srgbClr val="0050B4"/>
                </a:gs>
                <a:gs pos="100000">
                  <a:srgbClr val="000069"/>
                </a:gs>
                <a:gs pos="50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Logo - CBRF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6836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A3A0B345-F64F-FD42-92FD-1DCE1A111D17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5" name="Picture 10" descr="noa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857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  <a:ln w="76200" cap="flat" cmpd="sng" algn="ctr">
            <a:gradFill flip="none" rotWithShape="1">
              <a:gsLst>
                <a:gs pos="0">
                  <a:srgbClr val="0050B4"/>
                </a:gs>
                <a:gs pos="100000">
                  <a:srgbClr val="000069"/>
                </a:gs>
                <a:gs pos="50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Logo - CBRF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6836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fld id="{3BB8AB3A-98EF-FD48-B0B3-AF2601F1515B}" type="datetime1">
              <a:rPr lang="en-US" smtClean="0"/>
              <a:pPr>
                <a:defRPr/>
              </a:pPr>
              <a:t>10/22/15</a:t>
            </a:fld>
            <a:endParaRPr lang="en-US" dirty="0"/>
          </a:p>
        </p:txBody>
      </p:sp>
      <p:sp>
        <p:nvSpPr>
          <p:cNvPr id="66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6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81A8EB7-3DB7-425A-B09E-EDDD2A3DCB1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50" grpId="0"/>
    </p:bld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9" charset="-128"/>
          <a:cs typeface="ＭＳ Ｐゴシック" pitchFamily="-10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9" charset="-128"/>
          <a:cs typeface="ＭＳ Ｐゴシック" pitchFamily="-10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9" charset="-128"/>
          <a:cs typeface="ＭＳ Ｐゴシック" pitchFamily="-10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9" charset="-128"/>
          <a:cs typeface="ＭＳ Ｐゴシック" pitchFamily="-10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2F7F80B-BBD1-9E4C-9524-A60729406738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E311EF0-BA49-4B9A-BE5D-462ECFA4905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26" charset="-128"/>
          <a:cs typeface="ＭＳ Ｐゴシック" pitchFamily="26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26" charset="-128"/>
          <a:cs typeface="ＭＳ Ｐゴシック" pitchFamily="26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C1A29D8D-729A-C340-A288-6CE2F8369827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5" name="Picture 10" descr="noa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857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  <a:ln w="76200" cap="flat" cmpd="sng" algn="ctr">
            <a:gradFill flip="none" rotWithShape="1">
              <a:gsLst>
                <a:gs pos="0">
                  <a:srgbClr val="0050B4"/>
                </a:gs>
                <a:gs pos="100000">
                  <a:srgbClr val="000069"/>
                </a:gs>
                <a:gs pos="50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Logo - CBRF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6836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A3A0B345-F64F-FD42-92FD-1DCE1A111D17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5" name="Picture 10" descr="noa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857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  <a:ln w="76200" cap="flat" cmpd="sng" algn="ctr">
            <a:gradFill flip="none" rotWithShape="1">
              <a:gsLst>
                <a:gs pos="0">
                  <a:srgbClr val="0050B4"/>
                </a:gs>
                <a:gs pos="100000">
                  <a:srgbClr val="000069"/>
                </a:gs>
                <a:gs pos="50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Logo - CBRF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6836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62D40714-68EC-244E-AEC1-E658D7264C12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5" name="Picture 10" descr="noa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857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  <a:ln w="76200" cap="flat" cmpd="sng" algn="ctr">
            <a:gradFill flip="none" rotWithShape="1">
              <a:gsLst>
                <a:gs pos="0">
                  <a:srgbClr val="0050B4"/>
                </a:gs>
                <a:gs pos="100000">
                  <a:srgbClr val="000069"/>
                </a:gs>
                <a:gs pos="50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Logo - CBRF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6836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fld id="{3BB8AB3A-98EF-FD48-B0B3-AF2601F1515B}" type="datetime1">
              <a:rPr lang="en-US" smtClean="0"/>
              <a:pPr>
                <a:defRPr/>
              </a:pPr>
              <a:t>10/22/15</a:t>
            </a:fld>
            <a:endParaRPr lang="en-US" dirty="0"/>
          </a:p>
        </p:txBody>
      </p:sp>
      <p:sp>
        <p:nvSpPr>
          <p:cNvPr id="66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6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81A8EB7-3DB7-425A-B09E-EDDD2A3DCB1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50" grpId="0"/>
    </p:bld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9" charset="-128"/>
          <a:cs typeface="ＭＳ Ｐゴシック" pitchFamily="-10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9" charset="-128"/>
          <a:cs typeface="ＭＳ Ｐゴシック" pitchFamily="-10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9" charset="-128"/>
          <a:cs typeface="ＭＳ Ｐゴシック" pitchFamily="-10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9" charset="-128"/>
          <a:cs typeface="ＭＳ Ｐゴシック" pitchFamily="-10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2F7F80B-BBD1-9E4C-9524-A60729406738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E311EF0-BA49-4B9A-BE5D-462ECFA4905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26" charset="-128"/>
          <a:cs typeface="ＭＳ Ｐゴシック" pitchFamily="26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  <a:cs typeface="ＭＳ Ｐゴシック" pitchFamily="2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26" charset="-128"/>
          <a:cs typeface="ＭＳ Ｐゴシック" pitchFamily="26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C1A29D8D-729A-C340-A288-6CE2F8369827}" type="datetime1">
              <a:rPr lang="en-US" smtClean="0"/>
              <a:pPr/>
              <a:t>10/22/15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8BFD31D-E62F-4BE1-B253-B23E143140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5" name="Picture 10" descr="noa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857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  <a:ln w="76200" cap="flat" cmpd="sng" algn="ctr">
            <a:gradFill flip="none" rotWithShape="1">
              <a:gsLst>
                <a:gs pos="0">
                  <a:srgbClr val="0050B4"/>
                </a:gs>
                <a:gs pos="100000">
                  <a:srgbClr val="000069"/>
                </a:gs>
                <a:gs pos="50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Logo - CBRF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6836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C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87630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>Snow Model Adjustment Methods at NOAA/CBRFC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28800"/>
            <a:ext cx="3962400" cy="5029200"/>
          </a:xfrm>
        </p:spPr>
        <p:txBody>
          <a:bodyPr/>
          <a:lstStyle/>
          <a:p>
            <a:endParaRPr lang="en-US" sz="2400" b="1" dirty="0" smtClean="0">
              <a:solidFill>
                <a:srgbClr val="474747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solidFill>
                  <a:srgbClr val="474747"/>
                </a:solidFill>
                <a:latin typeface="Calibri" pitchFamily="34" charset="0"/>
                <a:cs typeface="Calibri" pitchFamily="34" charset="0"/>
              </a:rPr>
              <a:t>CBRFC Stakeholder Forum</a:t>
            </a:r>
          </a:p>
          <a:p>
            <a:endParaRPr lang="en-US" sz="1100" b="1" dirty="0" smtClean="0">
              <a:solidFill>
                <a:srgbClr val="474747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solidFill>
                  <a:srgbClr val="474747"/>
                </a:solidFill>
                <a:latin typeface="Calibri" pitchFamily="34" charset="0"/>
                <a:cs typeface="Calibri" pitchFamily="34" charset="0"/>
              </a:rPr>
              <a:t>Salt Lake City</a:t>
            </a:r>
          </a:p>
          <a:p>
            <a:endParaRPr lang="en-US" sz="1100" dirty="0">
              <a:solidFill>
                <a:srgbClr val="474747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solidFill>
                  <a:srgbClr val="474747"/>
                </a:solidFill>
                <a:latin typeface="Calibri" pitchFamily="34" charset="0"/>
                <a:cs typeface="Calibri" pitchFamily="34" charset="0"/>
              </a:rPr>
              <a:t>October 20, 2015</a:t>
            </a:r>
          </a:p>
          <a:p>
            <a:endParaRPr lang="en-US" sz="1000" dirty="0" smtClean="0">
              <a:solidFill>
                <a:srgbClr val="474747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19" y="1752600"/>
            <a:ext cx="3502581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743200"/>
            <a:ext cx="2057400" cy="24164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r="40000"/>
          <a:stretch/>
        </p:blipFill>
        <p:spPr>
          <a:xfrm>
            <a:off x="6019800" y="5257800"/>
            <a:ext cx="1828800" cy="157716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52400" y="4091145"/>
            <a:ext cx="1676400" cy="2766855"/>
          </a:xfrm>
          <a:prstGeom prst="rect">
            <a:avLst/>
          </a:prstGeom>
        </p:spPr>
      </p:pic>
      <p:pic>
        <p:nvPicPr>
          <p:cNvPr id="13" name="Picture 12" descr="20150312_1032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200650"/>
            <a:ext cx="2209800" cy="1657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" r="21192"/>
          <a:stretch/>
        </p:blipFill>
        <p:spPr>
          <a:xfrm>
            <a:off x="1752600" y="4150589"/>
            <a:ext cx="2133600" cy="27074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848600" y="5029200"/>
            <a:ext cx="1981200" cy="1816767"/>
            <a:chOff x="7848600" y="5104277"/>
            <a:chExt cx="1981200" cy="181676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8600" y="5104277"/>
              <a:ext cx="1295400" cy="18142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7848600" y="6705600"/>
              <a:ext cx="1981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Credit</a:t>
              </a:r>
              <a:r>
                <a:rPr lang="en-US" sz="800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: Bryant-Burgess, 2014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81800" y="1981200"/>
            <a:ext cx="1676400" cy="1815644"/>
            <a:chOff x="7467600" y="1905000"/>
            <a:chExt cx="1905000" cy="20442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67600" y="1905000"/>
              <a:ext cx="1524000" cy="2032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 bwMode="auto">
            <a:xfrm>
              <a:off x="7467600" y="3733800"/>
              <a:ext cx="1905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Credit: CSAS/CODOS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476250"/>
          </a:xfrm>
        </p:spPr>
        <p:txBody>
          <a:bodyPr/>
          <a:lstStyle/>
          <a:p>
            <a:fld id="{08BFD31D-E62F-4BE1-B253-B23E143140E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219200" y="838200"/>
            <a:ext cx="7848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alibri"/>
                <a:ea typeface="Cambria"/>
                <a:cs typeface="Times New Roman"/>
                <a:sym typeface="Wingdings"/>
              </a:rPr>
              <a:t>Where to start experiments w/ “dust on snow”-informed SNOW17 input-temperature-adjustment method?</a:t>
            </a:r>
            <a:endParaRPr lang="en-US" sz="2400" dirty="0" smtClean="0">
              <a:latin typeface="Calibri"/>
              <a:ea typeface="Cambria"/>
              <a:cs typeface="Times New Roman"/>
              <a:sym typeface="Wingdings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en-US" sz="1800" dirty="0">
              <a:solidFill>
                <a:schemeClr val="tx1"/>
              </a:solidFill>
              <a:latin typeface="Calibri"/>
              <a:ea typeface="Cambria"/>
              <a:cs typeface="Times New Roman"/>
              <a:sym typeface="Wingdings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latin typeface="Calibri"/>
              <a:ea typeface="Cambria"/>
              <a:cs typeface="Times New Roman"/>
              <a:sym typeface="Wingding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19200" y="1752600"/>
            <a:ext cx="3124200" cy="3808512"/>
            <a:chOff x="1219200" y="1447800"/>
            <a:chExt cx="3124200" cy="3808512"/>
          </a:xfrm>
        </p:grpSpPr>
        <p:pic>
          <p:nvPicPr>
            <p:cNvPr id="6" name="Picture 5" descr="colorado_river_basi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980" y="1447800"/>
              <a:ext cx="2780620" cy="36242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1219200" y="4856202"/>
              <a:ext cx="3124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 smtClean="0">
                  <a:latin typeface="Calibri"/>
                  <a:ea typeface="Cambria"/>
                  <a:cs typeface="Times New Roman"/>
                </a:rPr>
                <a:t>Map credit: </a:t>
              </a:r>
              <a:r>
                <a:rPr lang="en-US" sz="1000" dirty="0" smtClean="0">
                  <a:latin typeface="Calibri"/>
                  <a:ea typeface="Cambria"/>
                  <a:cs typeface="Times New Roman"/>
                </a:rPr>
                <a:t>Colorado River Commission of NV, available via http</a:t>
              </a:r>
              <a:r>
                <a:rPr lang="en-US" sz="1000" dirty="0">
                  <a:latin typeface="Calibri"/>
                  <a:ea typeface="Cambria"/>
                  <a:cs typeface="Times New Roman"/>
                </a:rPr>
                <a:t>://crc.nv.gov/images/</a:t>
              </a:r>
              <a:r>
                <a:rPr lang="en-US" sz="1000" dirty="0" smtClean="0">
                  <a:latin typeface="Calibri"/>
                  <a:ea typeface="Cambria"/>
                  <a:cs typeface="Times New Roman"/>
                </a:rPr>
                <a:t>colorado_river_basin.gif)</a:t>
              </a:r>
              <a:endParaRPr lang="en-US" sz="10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86000" y="1828800"/>
            <a:ext cx="6705600" cy="3810000"/>
            <a:chOff x="2286000" y="1600200"/>
            <a:chExt cx="6705600" cy="3810000"/>
          </a:xfrm>
        </p:grpSpPr>
        <p:grpSp>
          <p:nvGrpSpPr>
            <p:cNvPr id="12" name="Group 11"/>
            <p:cNvGrpSpPr/>
            <p:nvPr/>
          </p:nvGrpSpPr>
          <p:grpSpPr>
            <a:xfrm>
              <a:off x="4366151" y="1600200"/>
              <a:ext cx="4625449" cy="3810000"/>
              <a:chOff x="4366151" y="1371600"/>
              <a:chExt cx="4625449" cy="38100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66151" y="1371600"/>
                <a:ext cx="2720449" cy="381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/>
              <p:cNvSpPr txBox="1"/>
              <p:nvPr/>
            </p:nvSpPr>
            <p:spPr bwMode="auto">
              <a:xfrm>
                <a:off x="7086600" y="1371600"/>
                <a:ext cx="1905000" cy="37856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rtlCol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 smtClean="0">
                    <a:latin typeface="Calibri"/>
                    <a:cs typeface="Calibri"/>
                  </a:rPr>
                  <a:t>Mean 2000</a:t>
                </a:r>
                <a:r>
                  <a:rPr lang="en-US" sz="1600" dirty="0">
                    <a:latin typeface="Calibri"/>
                    <a:cs typeface="Calibri"/>
                  </a:rPr>
                  <a:t>-2010 melt period dust forcing, where colors denote the </a:t>
                </a:r>
                <a:r>
                  <a:rPr lang="en-US" sz="1600" b="1" dirty="0">
                    <a:solidFill>
                      <a:srgbClr val="800000"/>
                    </a:solidFill>
                    <a:latin typeface="Calibri"/>
                    <a:cs typeface="Calibri"/>
                  </a:rPr>
                  <a:t>Central Basin </a:t>
                </a:r>
                <a:r>
                  <a:rPr lang="en-US" sz="1600" dirty="0">
                    <a:latin typeface="Calibri"/>
                    <a:cs typeface="Calibri"/>
                  </a:rPr>
                  <a:t>region, </a:t>
                </a:r>
                <a:r>
                  <a:rPr lang="en-US" sz="1600" b="1" dirty="0">
                    <a:solidFill>
                      <a:schemeClr val="accent3">
                        <a:lumMod val="75000"/>
                      </a:schemeClr>
                    </a:solidFill>
                    <a:latin typeface="Calibri"/>
                    <a:cs typeface="Calibri"/>
                  </a:rPr>
                  <a:t>Eastern Basin </a:t>
                </a:r>
                <a:r>
                  <a:rPr lang="en-US" sz="1600" dirty="0">
                    <a:latin typeface="Calibri"/>
                    <a:cs typeface="Calibri"/>
                  </a:rPr>
                  <a:t>region, and </a:t>
                </a:r>
                <a:r>
                  <a:rPr lang="en-US" sz="1600" b="1" dirty="0">
                    <a:solidFill>
                      <a:schemeClr val="tx2"/>
                    </a:solidFill>
                    <a:latin typeface="Calibri"/>
                    <a:cs typeface="Calibri"/>
                  </a:rPr>
                  <a:t>Northern Basin </a:t>
                </a:r>
                <a:r>
                  <a:rPr lang="en-US" sz="1600" dirty="0" smtClean="0">
                    <a:latin typeface="Calibri"/>
                    <a:cs typeface="Calibri"/>
                  </a:rPr>
                  <a:t>region</a:t>
                </a:r>
                <a:r>
                  <a:rPr lang="en-US" sz="1600" dirty="0">
                    <a:latin typeface="Calibri"/>
                    <a:cs typeface="Calibri"/>
                  </a:rPr>
                  <a:t> </a:t>
                </a:r>
                <a:r>
                  <a:rPr lang="en-US" sz="1600" dirty="0" smtClean="0">
                    <a:latin typeface="Calibri"/>
                    <a:cs typeface="Calibri"/>
                  </a:rPr>
                  <a:t>(Bryant-Burgess, 2014)</a:t>
                </a:r>
              </a:p>
              <a:p>
                <a:endParaRPr lang="en-US" sz="1600" dirty="0">
                  <a:latin typeface="Calibri"/>
                  <a:cs typeface="Calibri"/>
                </a:endParaRPr>
              </a:p>
              <a:p>
                <a:r>
                  <a:rPr lang="en-US" sz="1600" u="sng" dirty="0" smtClean="0">
                    <a:latin typeface="Calibri"/>
                    <a:cs typeface="Calibri"/>
                  </a:rPr>
                  <a:t>Nutshell:</a:t>
                </a:r>
                <a:endParaRPr lang="en-US" sz="1600" dirty="0" smtClean="0">
                  <a:latin typeface="Calibri"/>
                  <a:cs typeface="Calibri"/>
                </a:endParaRPr>
              </a:p>
              <a:p>
                <a:r>
                  <a:rPr lang="en-US" sz="1600" dirty="0" smtClean="0">
                    <a:latin typeface="Calibri"/>
                    <a:cs typeface="Calibri"/>
                  </a:rPr>
                  <a:t>Larger circles indicate more dust, on average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2286000" y="1752600"/>
              <a:ext cx="1371600" cy="2209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3733800" y="1905000"/>
              <a:ext cx="685800" cy="4572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 bwMode="auto">
          <a:xfrm>
            <a:off x="1143001" y="5715000"/>
            <a:ext cx="70865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sz="1600" b="1" dirty="0" smtClean="0">
                <a:solidFill>
                  <a:srgbClr val="800000"/>
                </a:solidFill>
                <a:latin typeface="Calibri"/>
                <a:ea typeface="Cambria"/>
                <a:cs typeface="Times New Roman"/>
              </a:rPr>
              <a:t>Initial focus area = southwestern Colorado (most impacted by dust events)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libri"/>
                <a:ea typeface="Cambria"/>
                <a:cs typeface="Times New Roman"/>
              </a:rPr>
              <a:t>UT and WY are less-impacted by dust events (differences in weather events, dust sources, dust deposition event characteristics…)</a:t>
            </a:r>
            <a:endParaRPr lang="en-US" sz="16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/>
              <a:t>Experimental </a:t>
            </a:r>
            <a:r>
              <a:rPr lang="en-US" sz="2400" dirty="0" smtClean="0"/>
              <a:t>Melt Rate Adjustment </a:t>
            </a:r>
            <a:r>
              <a:rPr lang="en-US" sz="2400" dirty="0"/>
              <a:t>Method:</a:t>
            </a:r>
            <a:br>
              <a:rPr lang="en-US" sz="2400" dirty="0"/>
            </a:br>
            <a:r>
              <a:rPr lang="en-US" sz="2400" dirty="0" smtClean="0"/>
              <a:t>MODDRFS </a:t>
            </a:r>
            <a:r>
              <a:rPr lang="en-US" sz="2400" dirty="0"/>
              <a:t>(satellite-based) </a:t>
            </a:r>
            <a:r>
              <a:rPr lang="en-US" sz="2400" dirty="0" smtClean="0"/>
              <a:t>“dust on snow”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623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219200" y="2438162"/>
            <a:ext cx="7848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latin typeface="Calibri"/>
                <a:ea typeface="Cambria"/>
                <a:cs typeface="Times New Roman"/>
              </a:rPr>
              <a:t>Preliminary Results for Uncompahgre R. in SW CO – NWS id = UCRC2:</a:t>
            </a:r>
            <a:endParaRPr lang="en-US" u="sng" dirty="0" smtClean="0">
              <a:latin typeface="Calibri"/>
              <a:ea typeface="Cambria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Minimal (+/- 3%) impacts on water </a:t>
            </a:r>
            <a:r>
              <a:rPr lang="en-US" dirty="0">
                <a:latin typeface="Calibri"/>
                <a:ea typeface="Cambria"/>
                <a:cs typeface="Times New Roman"/>
              </a:rPr>
              <a:t>year and seasonal runoff </a:t>
            </a:r>
            <a:r>
              <a:rPr lang="en-US" b="1" dirty="0">
                <a:latin typeface="Calibri"/>
                <a:ea typeface="Cambria"/>
                <a:cs typeface="Times New Roman"/>
              </a:rPr>
              <a:t>volumes</a:t>
            </a:r>
            <a:r>
              <a:rPr lang="en-US" dirty="0">
                <a:latin typeface="Calibri"/>
                <a:ea typeface="Cambria"/>
                <a:cs typeface="Times New Roman"/>
              </a:rPr>
              <a:t> (Apr-Jul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)</a:t>
            </a:r>
            <a:endParaRPr lang="en-US" sz="400" dirty="0" smtClean="0">
              <a:latin typeface="Calibri"/>
              <a:ea typeface="Cambria"/>
              <a:cs typeface="Times New Roman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800" b="1" dirty="0" smtClean="0">
              <a:latin typeface="Calibri"/>
              <a:ea typeface="Cambria"/>
              <a:cs typeface="Times New Roman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 smtClean="0">
                <a:latin typeface="Calibri"/>
                <a:ea typeface="Cambria"/>
                <a:cs typeface="Times New Roman"/>
              </a:rPr>
              <a:t>Timing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 of melt (and snowmelt-driven streamflow) </a:t>
            </a:r>
            <a:r>
              <a:rPr lang="en-US" i="1" u="sng" dirty="0" smtClean="0">
                <a:latin typeface="Calibri"/>
                <a:ea typeface="Cambria"/>
                <a:cs typeface="Times New Roman"/>
              </a:rPr>
              <a:t>within the April-July runoff period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 is altered by incorporation of MODDRFS (“dust on snow”) data into SNOW17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 smtClean="0">
              <a:latin typeface="Calibri"/>
              <a:ea typeface="Cambria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211044" y="914400"/>
            <a:ext cx="3055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latin typeface="Calibri"/>
                <a:ea typeface="Cambria"/>
                <a:cs typeface="Times New Roman"/>
              </a:rPr>
              <a:t>Methodology, in a nutshell**</a:t>
            </a:r>
            <a:r>
              <a:rPr lang="en-US" sz="1800" b="1" u="sng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4876800" y="990600"/>
            <a:ext cx="228600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** </a:t>
            </a:r>
            <a:r>
              <a:rPr lang="en-US" sz="12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  <a:sym typeface="Wingdings"/>
              </a:rPr>
              <a:t> </a:t>
            </a:r>
            <a:r>
              <a:rPr lang="en-US" sz="12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If you want details, just ask!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2286000" y="1447800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+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629400" y="5181600"/>
            <a:ext cx="1600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219200" y="4038600"/>
            <a:ext cx="7696200" cy="2677656"/>
            <a:chOff x="1219200" y="4114800"/>
            <a:chExt cx="7696200" cy="2677656"/>
          </a:xfrm>
        </p:grpSpPr>
        <p:grpSp>
          <p:nvGrpSpPr>
            <p:cNvPr id="13" name="Group 12"/>
            <p:cNvGrpSpPr/>
            <p:nvPr/>
          </p:nvGrpSpPr>
          <p:grpSpPr>
            <a:xfrm>
              <a:off x="4191000" y="4114800"/>
              <a:ext cx="4724400" cy="2677656"/>
              <a:chOff x="4191000" y="4772292"/>
              <a:chExt cx="4724400" cy="2677656"/>
            </a:xfrm>
          </p:grpSpPr>
          <p:sp>
            <p:nvSpPr>
              <p:cNvPr id="28" name="TextBox 27"/>
              <p:cNvSpPr txBox="1"/>
              <p:nvPr/>
            </p:nvSpPr>
            <p:spPr bwMode="auto">
              <a:xfrm>
                <a:off x="4191000" y="4772292"/>
                <a:ext cx="4724400" cy="267765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u="sng" dirty="0" smtClean="0">
                    <a:latin typeface="Calibri"/>
                    <a:ea typeface="Cambria"/>
                    <a:cs typeface="Times New Roman"/>
                  </a:rPr>
                  <a:t>2009 Dust: </a:t>
                </a:r>
              </a:p>
              <a:p>
                <a:pPr marL="285750" marR="0" indent="-285750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Char char="à"/>
                </a:pPr>
                <a:r>
                  <a:rPr lang="en-US" sz="2000" dirty="0" smtClean="0">
                    <a:latin typeface="Calibri"/>
                    <a:ea typeface="Cambria"/>
                    <a:cs typeface="Times New Roman"/>
                  </a:rPr>
                  <a:t>Heavier, more than </a:t>
                </a: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latin typeface="Calibri"/>
                    <a:ea typeface="Cambria"/>
                    <a:cs typeface="Times New Roman"/>
                  </a:rPr>
                  <a:t> </a:t>
                </a:r>
                <a:r>
                  <a:rPr lang="en-US" sz="2000" dirty="0" smtClean="0">
                    <a:latin typeface="Calibri"/>
                    <a:ea typeface="Cambria"/>
                    <a:cs typeface="Times New Roman"/>
                  </a:rPr>
                  <a:t>    normal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 smtClean="0">
                  <a:latin typeface="Calibri"/>
                  <a:ea typeface="Cambria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u="sng" dirty="0" smtClean="0">
                    <a:latin typeface="Calibri"/>
                    <a:ea typeface="Cambria"/>
                    <a:cs typeface="Times New Roman"/>
                  </a:rPr>
                  <a:t>2009 AMJJ runoff:</a:t>
                </a:r>
              </a:p>
              <a:p>
                <a:pPr marL="285750" marR="0" indent="-285750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Char char="à"/>
                </a:pPr>
                <a:r>
                  <a:rPr lang="en-US" sz="2000" dirty="0" smtClean="0">
                    <a:latin typeface="Calibri"/>
                    <a:ea typeface="Cambria"/>
                    <a:cs typeface="Times New Roman"/>
                  </a:rPr>
                  <a:t>118% average</a:t>
                </a:r>
                <a:endParaRPr lang="en-US" sz="1600" dirty="0">
                  <a:latin typeface="Calibri"/>
                  <a:ea typeface="Cambria"/>
                  <a:cs typeface="Times New Roman"/>
                </a:endParaRPr>
              </a:p>
              <a:p>
                <a:pPr marL="285750" marR="0" indent="-285750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Char char="à"/>
                </a:pPr>
                <a:endParaRPr lang="en-US" sz="1600" dirty="0" smtClean="0">
                  <a:latin typeface="Calibri"/>
                  <a:ea typeface="Cambria"/>
                  <a:cs typeface="Times New Roman"/>
                </a:endParaRPr>
              </a:p>
              <a:p>
                <a:pPr marL="285750" marR="0" indent="-285750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Char char="à"/>
                </a:pPr>
                <a:endParaRPr lang="en-US" sz="1600" dirty="0" smtClean="0">
                  <a:latin typeface="Calibri"/>
                  <a:ea typeface="Cambria"/>
                  <a:cs typeface="Times New Roman"/>
                </a:endParaRP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 smtClean="0">
                  <a:latin typeface="Calibri"/>
                  <a:ea typeface="Cambria"/>
                  <a:cs typeface="Times New Roman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5105400" y="4848492"/>
                <a:ext cx="3733799" cy="2593032"/>
                <a:chOff x="2667000" y="3172092"/>
                <a:chExt cx="3733799" cy="2593032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52036" y="3172092"/>
                  <a:ext cx="1848763" cy="2514600"/>
                </a:xfrm>
                <a:prstGeom prst="rect">
                  <a:avLst/>
                </a:prstGeom>
              </p:spPr>
            </p:pic>
            <p:sp>
              <p:nvSpPr>
                <p:cNvPr id="36" name="TextBox 35"/>
                <p:cNvSpPr txBox="1"/>
                <p:nvPr/>
              </p:nvSpPr>
              <p:spPr bwMode="auto">
                <a:xfrm>
                  <a:off x="2667000" y="5534292"/>
                  <a:ext cx="1828800" cy="230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prstTxWarp prst="textNoShape">
                    <a:avLst/>
                  </a:prstTxWarp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 b="1" dirty="0" smtClean="0">
                      <a:solidFill>
                        <a:schemeClr val="tx1"/>
                      </a:solidFill>
                      <a:latin typeface="Calibri"/>
                      <a:ea typeface="Cambria"/>
                      <a:cs typeface="Times New Roman"/>
                    </a:rPr>
                    <a:t>Map credit</a:t>
                  </a:r>
                  <a:r>
                    <a:rPr lang="en-US" sz="900" dirty="0" smtClean="0">
                      <a:solidFill>
                        <a:schemeClr val="tx1"/>
                      </a:solidFill>
                      <a:latin typeface="Calibri"/>
                      <a:ea typeface="Cambria"/>
                      <a:cs typeface="Times New Roman"/>
                    </a:rPr>
                    <a:t>: Bryant-Burgess, 2014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 bwMode="auto">
            <a:xfrm>
              <a:off x="1219200" y="4334470"/>
              <a:ext cx="26670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Example case for SW CO</a:t>
              </a:r>
              <a:r>
                <a:rPr lang="en-US" b="1" dirty="0">
                  <a:latin typeface="Calibri"/>
                  <a:ea typeface="Cambria"/>
                  <a:cs typeface="Times New Roman"/>
                </a:rPr>
                <a:t> </a:t>
              </a:r>
              <a:r>
                <a:rPr lang="en-US" b="1" dirty="0" smtClean="0">
                  <a:latin typeface="Calibri"/>
                  <a:ea typeface="Cambria"/>
                  <a:cs typeface="Times New Roman"/>
                </a:rPr>
                <a:t>in</a:t>
              </a:r>
              <a:r>
                <a:rPr lang="en-US" sz="1800" b="1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 WY2009 (heavy dust):</a:t>
              </a:r>
              <a:endParaRPr lang="en-US" sz="18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endParaRPr>
            </a:p>
            <a:p>
              <a:pPr marL="285750" marR="0" indent="-285750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</a:pPr>
              <a:endParaRPr lang="en-US" sz="1800" b="1" u="sng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95400" y="1447800"/>
            <a:ext cx="7086600" cy="914400"/>
            <a:chOff x="1295400" y="1447800"/>
            <a:chExt cx="7086600" cy="914400"/>
          </a:xfrm>
        </p:grpSpPr>
        <p:grpSp>
          <p:nvGrpSpPr>
            <p:cNvPr id="5" name="Group 4"/>
            <p:cNvGrpSpPr/>
            <p:nvPr/>
          </p:nvGrpSpPr>
          <p:grpSpPr>
            <a:xfrm>
              <a:off x="1295400" y="1447800"/>
              <a:ext cx="7086600" cy="914400"/>
              <a:chOff x="1066797" y="1295400"/>
              <a:chExt cx="7086600" cy="91440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066797" y="1295400"/>
                <a:ext cx="7086600" cy="914400"/>
                <a:chOff x="1163171" y="3886200"/>
                <a:chExt cx="4099112" cy="914400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1163171" y="3886200"/>
                  <a:ext cx="1763061" cy="914400"/>
                  <a:chOff x="1315571" y="3886200"/>
                  <a:chExt cx="1763061" cy="914400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1315571" y="3886200"/>
                    <a:ext cx="749302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Original, unadjusted input temperatures</a:t>
                    </a: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2153026" y="3886200"/>
                    <a:ext cx="925606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DRFS values 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(remote sensing of dust-on-snow)</a:t>
                    </a: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4" name="Rectangle 43"/>
                <p:cNvSpPr/>
                <p:nvPr/>
              </p:nvSpPr>
              <p:spPr>
                <a:xfrm>
                  <a:off x="4116296" y="3886200"/>
                  <a:ext cx="1145987" cy="9144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/>
                      </a:solidFill>
                    </a:rPr>
                    <a:t>“dust on snow”-informed, adjusted temperatures that can be input to SNOW17</a:t>
                  </a:r>
                </a:p>
              </p:txBody>
            </p:sp>
          </p:grpSp>
          <p:sp>
            <p:nvSpPr>
              <p:cNvPr id="50" name="Rectangle 49"/>
              <p:cNvSpPr/>
              <p:nvPr/>
            </p:nvSpPr>
            <p:spPr>
              <a:xfrm>
                <a:off x="4267200" y="1295400"/>
                <a:ext cx="1600200" cy="9144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Land Cover Info (coniferous veg.)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 bwMode="auto">
              <a:xfrm>
                <a:off x="4038600" y="14478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Calibri"/>
                    <a:ea typeface="Cambria"/>
                    <a:cs typeface="Times New Roman"/>
                  </a:rPr>
                  <a:t>+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 bwMode="auto">
              <a:xfrm>
                <a:off x="5867400" y="14478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Calibri"/>
                    <a:ea typeface="Cambria"/>
                    <a:cs typeface="Times New Roman"/>
                  </a:rPr>
                  <a:t>=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 bwMode="auto">
            <a:xfrm>
              <a:off x="2514600" y="16002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+</a:t>
              </a:r>
            </a:p>
          </p:txBody>
        </p:sp>
      </p:grpSp>
      <p:sp>
        <p:nvSpPr>
          <p:cNvPr id="49" name="TextBox 48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/>
              <a:t>Experimental </a:t>
            </a:r>
            <a:r>
              <a:rPr lang="en-US" sz="2400" dirty="0" smtClean="0"/>
              <a:t>Melt Rate Adjustment </a:t>
            </a:r>
            <a:r>
              <a:rPr lang="en-US" sz="2400" dirty="0"/>
              <a:t>Method:</a:t>
            </a:r>
            <a:br>
              <a:rPr lang="en-US" sz="2400" dirty="0"/>
            </a:br>
            <a:r>
              <a:rPr lang="en-US" sz="2400" dirty="0" smtClean="0"/>
              <a:t>MODDRFS </a:t>
            </a:r>
            <a:r>
              <a:rPr lang="en-US" sz="2400" dirty="0"/>
              <a:t>(satellite-based) </a:t>
            </a:r>
            <a:r>
              <a:rPr lang="en-US" sz="2400" dirty="0" smtClean="0"/>
              <a:t>“dust on snow” data</a:t>
            </a:r>
            <a:endParaRPr lang="en-US" sz="2400" dirty="0"/>
          </a:p>
        </p:txBody>
      </p:sp>
      <p:sp>
        <p:nvSpPr>
          <p:cNvPr id="14" name="Right Arrow 13"/>
          <p:cNvSpPr/>
          <p:nvPr/>
        </p:nvSpPr>
        <p:spPr>
          <a:xfrm>
            <a:off x="2209800" y="4953000"/>
            <a:ext cx="1752600" cy="11430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219200" y="914400"/>
            <a:ext cx="73917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latin typeface="Calibri"/>
                <a:ea typeface="Cambria"/>
                <a:cs typeface="Times New Roman"/>
              </a:rPr>
              <a:t>Let’s look at the hydrographs for WY2009 (more dust than normal in WY09):</a:t>
            </a:r>
            <a:endParaRPr lang="en-US" sz="1800" u="sng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Uncompahgre River in southwestern CO (NWS ID = UCRC2)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WY2009 – “heavy dus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t” year</a:t>
            </a:r>
            <a:endParaRPr lang="en-US" sz="18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54404" y="2060377"/>
            <a:ext cx="3937196" cy="4419600"/>
            <a:chOff x="5054404" y="2438400"/>
            <a:chExt cx="3937196" cy="4419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4404" y="2438400"/>
              <a:ext cx="3937196" cy="4419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5257800" y="5294292"/>
              <a:ext cx="211924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---- Observed Q (cfs)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ea typeface="Cambria"/>
                  <a:cs typeface="Times New Roman"/>
                </a:rPr>
                <a:t>---- Simulated Q (cfs)</a:t>
              </a:r>
              <a:endParaRPr lang="en-US" sz="1800" dirty="0" smtClean="0">
                <a:solidFill>
                  <a:srgbClr val="0000FF"/>
                </a:solidFill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290198" y="2514600"/>
              <a:ext cx="1948802" cy="2862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00FF"/>
                  </a:solidFill>
                  <a:latin typeface="Calibri"/>
                  <a:ea typeface="Cambria"/>
                  <a:cs typeface="Times New Roman"/>
                </a:rPr>
                <a:t>WITH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ea typeface="Cambria"/>
                  <a:cs typeface="Times New Roman"/>
                </a:rPr>
                <a:t> “dust on snow”-informed temperature adjustment </a:t>
              </a:r>
              <a:endParaRPr lang="en-US" dirty="0">
                <a:solidFill>
                  <a:srgbClr val="0000FF"/>
                </a:solidFill>
                <a:latin typeface="Calibri"/>
                <a:ea typeface="Cambria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dirty="0" smtClean="0">
                <a:solidFill>
                  <a:srgbClr val="0000FF"/>
                </a:solidFill>
                <a:latin typeface="Calibri"/>
                <a:ea typeface="Cambria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ea typeface="Cambria"/>
                  <a:cs typeface="Times New Roman"/>
                </a:rPr>
                <a:t>May 2009: snowmelt is earlier and simulated flow</a:t>
              </a:r>
              <a:r>
                <a:rPr lang="en-US" dirty="0">
                  <a:solidFill>
                    <a:srgbClr val="0000FF"/>
                  </a:solidFill>
                  <a:latin typeface="Calibri"/>
                  <a:ea typeface="Cambria"/>
                  <a:cs typeface="Times New Roman"/>
                </a:rPr>
                <a:t> 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ea typeface="Cambria"/>
                  <a:cs typeface="Times New Roman"/>
                </a:rPr>
                <a:t>= much improved!</a:t>
              </a:r>
              <a:endParaRPr lang="en-US" sz="1800" dirty="0" smtClean="0">
                <a:solidFill>
                  <a:srgbClr val="0000FF"/>
                </a:solidFill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162800" y="2590800"/>
              <a:ext cx="685800" cy="2667000"/>
            </a:xfrm>
            <a:prstGeom prst="ellipse">
              <a:avLst/>
            </a:prstGeom>
            <a:noFill/>
            <a:ln w="254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400800" y="3807023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219200" y="2057400"/>
            <a:ext cx="3855974" cy="4401312"/>
            <a:chOff x="1219200" y="2456688"/>
            <a:chExt cx="3855974" cy="44013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2456688"/>
              <a:ext cx="3855974" cy="440131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1371600" y="5315557"/>
              <a:ext cx="211924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---- Observed Q (cfs)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Calibri"/>
                  <a:ea typeface="Cambria"/>
                  <a:cs typeface="Times New Roman"/>
                </a:rPr>
                <a:t>---- Simulated Q (cfs)</a:t>
              </a:r>
              <a:endParaRPr lang="en-US" sz="1800" dirty="0" smtClean="0">
                <a:solidFill>
                  <a:srgbClr val="FF0000"/>
                </a:solidFill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76600" y="2590800"/>
              <a:ext cx="685800" cy="2667000"/>
            </a:xfrm>
            <a:prstGeom prst="ellipse">
              <a:avLst/>
            </a:prstGeom>
            <a:noFill/>
            <a:ln w="254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371601" y="2514600"/>
              <a:ext cx="2057400" cy="230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Calibri"/>
                  <a:ea typeface="Cambria"/>
                  <a:cs typeface="Times New Roman"/>
                </a:rPr>
                <a:t>No “dust on snow”-informed temperature adjustment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0000"/>
                </a:solidFill>
                <a:latin typeface="Calibri"/>
                <a:ea typeface="Cambria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FF0000"/>
                  </a:solidFill>
                  <a:latin typeface="Calibri"/>
                  <a:ea typeface="Cambria"/>
                  <a:cs typeface="Times New Roman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  <a:ea typeface="Cambria"/>
                  <a:cs typeface="Times New Roman"/>
                </a:rPr>
                <a:t>ay 2009: simulated flow = too low!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362200" y="4590288"/>
              <a:ext cx="838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/>
              <a:t>Experimental </a:t>
            </a:r>
            <a:r>
              <a:rPr lang="en-US" sz="2400" dirty="0" smtClean="0"/>
              <a:t>Melt Rate Adjustment </a:t>
            </a:r>
            <a:r>
              <a:rPr lang="en-US" sz="2400" dirty="0"/>
              <a:t>Method:</a:t>
            </a:r>
            <a:br>
              <a:rPr lang="en-US" sz="2400" dirty="0"/>
            </a:br>
            <a:r>
              <a:rPr lang="en-US" sz="2400" dirty="0" smtClean="0"/>
              <a:t>MODDRFS </a:t>
            </a:r>
            <a:r>
              <a:rPr lang="en-US" sz="2400" dirty="0"/>
              <a:t>(satellite-based) </a:t>
            </a:r>
            <a:r>
              <a:rPr lang="en-US" sz="2400" dirty="0" smtClean="0"/>
              <a:t>“dust on snow”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683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 bwMode="auto">
          <a:xfrm>
            <a:off x="1219200" y="1447800"/>
            <a:ext cx="7924800" cy="53922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 tIns="18288" rIns="0" bIns="18288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2009 (heavy dust) UCRC2 Case: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Calibri"/>
                <a:ea typeface="Cambria"/>
                <a:cs typeface="Times New Roman"/>
              </a:rPr>
              <a:t>Including “dust on snow” remote sensing info </a:t>
            </a:r>
            <a:r>
              <a:rPr lang="en-US" sz="2000" dirty="0" smtClean="0">
                <a:latin typeface="Calibri"/>
                <a:ea typeface="Cambria"/>
                <a:cs typeface="Times New Roman"/>
              </a:rPr>
              <a:t>accelerates the simulated snowmelt (what we would expect with a dusty snowpack in real world)</a:t>
            </a:r>
            <a:endParaRPr lang="en-US" sz="2000" u="sng" dirty="0" smtClean="0">
              <a:latin typeface="Calibri"/>
              <a:ea typeface="Cambria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Times New Roman"/>
              </a:rPr>
              <a:t>m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uch more runoff in May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Times New Roman"/>
              </a:rPr>
              <a:t>m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uch less in June and July</a:t>
            </a:r>
          </a:p>
          <a:p>
            <a:pPr marL="742950" lvl="1" indent="-285750">
              <a:buFont typeface="Arial"/>
              <a:buChar char="•"/>
            </a:pPr>
            <a:endParaRPr lang="en-US" b="1" dirty="0" smtClean="0">
              <a:latin typeface="Calibri"/>
              <a:ea typeface="Cambria"/>
              <a:cs typeface="Times New Roman"/>
            </a:endParaRPr>
          </a:p>
          <a:p>
            <a:r>
              <a:rPr lang="en-US" sz="2000" b="1" dirty="0" smtClean="0">
                <a:latin typeface="Calibri"/>
                <a:ea typeface="Cambria"/>
                <a:cs typeface="Times New Roman"/>
              </a:rPr>
              <a:t>Comparing error in </a:t>
            </a:r>
            <a:r>
              <a:rPr lang="en-US" sz="2000" b="1" dirty="0" smtClean="0">
                <a:solidFill>
                  <a:schemeClr val="accent4"/>
                </a:solidFill>
                <a:latin typeface="Calibri"/>
                <a:ea typeface="Cambria"/>
                <a:cs typeface="Times New Roman"/>
              </a:rPr>
              <a:t>control simulation (no “dust on snow” info) </a:t>
            </a:r>
            <a:r>
              <a:rPr lang="en-US" sz="2000" b="1" dirty="0" smtClean="0">
                <a:latin typeface="Calibri"/>
                <a:ea typeface="Cambria"/>
                <a:cs typeface="Times New Roman"/>
              </a:rPr>
              <a:t>with error in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ea typeface="Cambria"/>
                <a:cs typeface="Times New Roman"/>
              </a:rPr>
              <a:t>experimental simulation (WITH “dust on snow” info)</a:t>
            </a:r>
          </a:p>
          <a:p>
            <a:r>
              <a:rPr lang="en-US" b="1" dirty="0" smtClean="0">
                <a:latin typeface="Calibri"/>
                <a:ea typeface="Cambria"/>
                <a:cs typeface="Times New Roman"/>
                <a:sym typeface="Wingdings"/>
              </a:rPr>
              <a:t>  </a:t>
            </a:r>
            <a:r>
              <a:rPr lang="en-US" dirty="0" smtClean="0">
                <a:latin typeface="Calibri"/>
                <a:ea typeface="Cambria"/>
                <a:cs typeface="Times New Roman"/>
                <a:sym typeface="Wingdings"/>
              </a:rPr>
              <a:t>Apr = no change</a:t>
            </a:r>
            <a:endParaRPr lang="en-US" b="1" dirty="0" smtClean="0">
              <a:latin typeface="Calibri"/>
              <a:ea typeface="Cambria"/>
              <a:cs typeface="Times New Roman"/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May </a:t>
            </a:r>
            <a:r>
              <a:rPr lang="en-US" dirty="0">
                <a:latin typeface="Calibri"/>
                <a:ea typeface="Cambria"/>
                <a:cs typeface="Times New Roman"/>
              </a:rPr>
              <a:t>= </a:t>
            </a:r>
            <a:r>
              <a:rPr lang="en-US" b="1" dirty="0">
                <a:latin typeface="Calibri"/>
                <a:ea typeface="Cambria"/>
                <a:cs typeface="Times New Roman"/>
              </a:rPr>
              <a:t>most</a:t>
            </a:r>
            <a:r>
              <a:rPr lang="en-US" dirty="0">
                <a:latin typeface="Calibri"/>
                <a:ea typeface="Cambria"/>
                <a:cs typeface="Times New Roman"/>
              </a:rPr>
              <a:t> improvement 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in error </a:t>
            </a:r>
          </a:p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Jun = small change, exp is a bit worse</a:t>
            </a:r>
          </a:p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Jul = larger change, exp is worse</a:t>
            </a:r>
            <a:endParaRPr lang="en-US" sz="2000" dirty="0">
              <a:latin typeface="Calibri"/>
              <a:ea typeface="Cambria"/>
              <a:cs typeface="Times New Roman"/>
            </a:endParaRPr>
          </a:p>
          <a:p>
            <a:endParaRPr lang="en-US" sz="2000" dirty="0" smtClean="0">
              <a:latin typeface="Calibri"/>
              <a:ea typeface="Cambria"/>
              <a:cs typeface="Times New Roman"/>
            </a:endParaRPr>
          </a:p>
          <a:p>
            <a:endParaRPr lang="en-US" sz="2000" dirty="0" smtClean="0">
              <a:latin typeface="Calibri"/>
              <a:ea typeface="Cambria"/>
              <a:cs typeface="Times New Roman"/>
            </a:endParaRPr>
          </a:p>
          <a:p>
            <a:endParaRPr lang="en-US" sz="2000" dirty="0">
              <a:latin typeface="Calibri"/>
              <a:ea typeface="Cambria"/>
              <a:cs typeface="Times New Roman"/>
            </a:endParaRPr>
          </a:p>
          <a:p>
            <a:endParaRPr lang="en-US" sz="2000" dirty="0" smtClean="0">
              <a:latin typeface="Calibri"/>
              <a:ea typeface="Cambria"/>
              <a:cs typeface="Times New Roman"/>
            </a:endParaRPr>
          </a:p>
          <a:p>
            <a:endParaRPr lang="en-US" sz="2000" dirty="0" smtClean="0">
              <a:latin typeface="Calibri"/>
              <a:ea typeface="Cambria"/>
              <a:cs typeface="Times New Roman"/>
            </a:endParaRPr>
          </a:p>
          <a:p>
            <a:endParaRPr lang="en-US" sz="2000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215442" y="926068"/>
            <a:ext cx="79423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Breaking down results/error statistics </a:t>
            </a:r>
            <a:r>
              <a:rPr lang="en-US" sz="2000" b="1" u="sng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within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 the April-July runoff period: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/>
              <a:t>Experimental </a:t>
            </a:r>
            <a:r>
              <a:rPr lang="en-US" sz="2400" dirty="0" smtClean="0"/>
              <a:t>Melt Rate Adjustment </a:t>
            </a:r>
            <a:r>
              <a:rPr lang="en-US" sz="2400" dirty="0"/>
              <a:t>Method:</a:t>
            </a:r>
            <a:br>
              <a:rPr lang="en-US" sz="2400" dirty="0"/>
            </a:br>
            <a:r>
              <a:rPr lang="en-US" sz="2400" dirty="0" smtClean="0"/>
              <a:t>MODDRFS </a:t>
            </a:r>
            <a:r>
              <a:rPr lang="en-US" sz="2400" dirty="0"/>
              <a:t>(satellite-based) </a:t>
            </a:r>
            <a:r>
              <a:rPr lang="en-US" sz="2400" dirty="0" smtClean="0"/>
              <a:t>“dust on snow” data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5334000" y="3886200"/>
            <a:ext cx="3733800" cy="1994277"/>
            <a:chOff x="7277100" y="5410200"/>
            <a:chExt cx="3733800" cy="1994277"/>
          </a:xfrm>
        </p:grpSpPr>
        <p:grpSp>
          <p:nvGrpSpPr>
            <p:cNvPr id="21" name="Group 20"/>
            <p:cNvGrpSpPr/>
            <p:nvPr/>
          </p:nvGrpSpPr>
          <p:grpSpPr>
            <a:xfrm>
              <a:off x="7277100" y="5410200"/>
              <a:ext cx="3733800" cy="1994277"/>
              <a:chOff x="5334000" y="3657600"/>
              <a:chExt cx="3733800" cy="1994277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334000" y="3657600"/>
                <a:ext cx="3733800" cy="1981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334000" y="3899277"/>
                <a:ext cx="3627908" cy="1752600"/>
                <a:chOff x="5287492" y="5029200"/>
                <a:chExt cx="3627908" cy="1752600"/>
              </a:xfrm>
            </p:grpSpPr>
            <p:grpSp>
              <p:nvGrpSpPr>
                <p:cNvPr id="94" name="Group 93"/>
                <p:cNvGrpSpPr/>
                <p:nvPr/>
              </p:nvGrpSpPr>
              <p:grpSpPr>
                <a:xfrm>
                  <a:off x="5287492" y="5029200"/>
                  <a:ext cx="3627908" cy="1752600"/>
                  <a:chOff x="5287492" y="5029200"/>
                  <a:chExt cx="3627908" cy="1752600"/>
                </a:xfrm>
              </p:grpSpPr>
              <p:grpSp>
                <p:nvGrpSpPr>
                  <p:cNvPr id="92" name="Group 91"/>
                  <p:cNvGrpSpPr/>
                  <p:nvPr/>
                </p:nvGrpSpPr>
                <p:grpSpPr>
                  <a:xfrm>
                    <a:off x="5287492" y="5029200"/>
                    <a:ext cx="3627908" cy="1752600"/>
                    <a:chOff x="5287492" y="5029200"/>
                    <a:chExt cx="3627908" cy="1752600"/>
                  </a:xfrm>
                </p:grpSpPr>
                <p:grpSp>
                  <p:nvGrpSpPr>
                    <p:cNvPr id="85" name="Group 8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287492" y="5029200"/>
                      <a:ext cx="3546190" cy="1752600"/>
                      <a:chOff x="3618396" y="1714500"/>
                      <a:chExt cx="7452140" cy="3683000"/>
                    </a:xfrm>
                  </p:grpSpPr>
                  <p:pic>
                    <p:nvPicPr>
                      <p:cNvPr id="83" name="Picture 82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17435" y="1752599"/>
                        <a:ext cx="5753101" cy="364490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4" name="Picture 83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8396" y="1714500"/>
                        <a:ext cx="2019300" cy="3467099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6096000" y="5105400"/>
                      <a:ext cx="2819400" cy="1524000"/>
                    </a:xfrm>
                    <a:prstGeom prst="rect">
                      <a:avLst/>
                    </a:prstGeom>
                    <a:noFill/>
                    <a:ln w="317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pic>
                <p:nvPicPr>
                  <p:cNvPr id="93" name="Picture 9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534400" y="5181600"/>
                    <a:ext cx="320040" cy="22479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7" name="TextBox 96"/>
                <p:cNvSpPr txBox="1"/>
                <p:nvPr/>
              </p:nvSpPr>
              <p:spPr bwMode="auto">
                <a:xfrm>
                  <a:off x="7268692" y="5191036"/>
                  <a:ext cx="1447800" cy="6001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rIns="0" rtlCol="0">
                  <a:prstTxWarp prst="textNoShape">
                    <a:avLst/>
                  </a:prstTxWarp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latin typeface="Calibri"/>
                      <a:ea typeface="Cambria"/>
                      <a:cs typeface="Times New Roman"/>
                    </a:rPr>
                    <a:t>May </a:t>
                  </a:r>
                  <a:r>
                    <a:rPr lang="en-US" sz="1100" b="1" dirty="0" smtClean="0">
                      <a:solidFill>
                        <a:srgbClr val="0000FF"/>
                      </a:solidFill>
                      <a:latin typeface="Calibri"/>
                      <a:ea typeface="Cambria"/>
                      <a:cs typeface="Times New Roman"/>
                    </a:rPr>
                    <a:t>exp</a:t>
                  </a:r>
                  <a:r>
                    <a:rPr lang="en-US" sz="1100" dirty="0" smtClean="0">
                      <a:solidFill>
                        <a:srgbClr val="0000FF"/>
                      </a:solidFill>
                      <a:latin typeface="Calibri"/>
                      <a:ea typeface="Cambria"/>
                      <a:cs typeface="Times New Roman"/>
                    </a:rPr>
                    <a:t> </a:t>
                  </a:r>
                  <a:r>
                    <a:rPr lang="en-US" sz="1100" dirty="0" smtClean="0">
                      <a:latin typeface="Calibri"/>
                      <a:ea typeface="Cambria"/>
                      <a:cs typeface="Times New Roman"/>
                    </a:rPr>
                    <a:t>= </a:t>
                  </a:r>
                  <a:r>
                    <a:rPr lang="en-US" sz="1100" b="1" dirty="0" smtClean="0">
                      <a:latin typeface="Calibri"/>
                      <a:ea typeface="Cambria"/>
                      <a:cs typeface="Times New Roman"/>
                    </a:rPr>
                    <a:t>much</a:t>
                  </a:r>
                  <a:r>
                    <a:rPr lang="en-US" sz="1100" dirty="0" smtClean="0">
                      <a:latin typeface="Calibri"/>
                      <a:ea typeface="Cambria"/>
                      <a:cs typeface="Times New Roman"/>
                    </a:rPr>
                    <a:t> </a:t>
                  </a:r>
                  <a:r>
                    <a:rPr lang="en-US" sz="1100" b="1" dirty="0" smtClean="0">
                      <a:latin typeface="Calibri"/>
                      <a:ea typeface="Cambria"/>
                      <a:cs typeface="Times New Roman"/>
                    </a:rPr>
                    <a:t>improved</a:t>
                  </a:r>
                  <a:r>
                    <a:rPr lang="en-US" sz="1100" dirty="0" smtClean="0">
                      <a:latin typeface="Calibri"/>
                      <a:ea typeface="Cambria"/>
                      <a:cs typeface="Times New Roman"/>
                    </a:rPr>
                    <a:t> &amp; much less error than </a:t>
                  </a:r>
                  <a:r>
                    <a:rPr lang="en-US" sz="1100" b="1" dirty="0" smtClean="0">
                      <a:solidFill>
                        <a:srgbClr val="FF0000"/>
                      </a:solidFill>
                      <a:latin typeface="Calibri"/>
                      <a:ea typeface="Cambria"/>
                      <a:cs typeface="Times New Roman"/>
                    </a:rPr>
                    <a:t>ctl</a:t>
                  </a:r>
                </a:p>
              </p:txBody>
            </p:sp>
            <p:cxnSp>
              <p:nvCxnSpPr>
                <p:cNvPr id="108" name="Straight Arrow Connector 107"/>
                <p:cNvCxnSpPr/>
                <p:nvPr/>
              </p:nvCxnSpPr>
              <p:spPr>
                <a:xfrm flipH="1">
                  <a:off x="7239000" y="5791200"/>
                  <a:ext cx="105892" cy="533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TextBox 38"/>
            <p:cNvSpPr txBox="1"/>
            <p:nvPr/>
          </p:nvSpPr>
          <p:spPr bwMode="auto">
            <a:xfrm>
              <a:off x="7353260" y="5410200"/>
              <a:ext cx="35814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Daily RMSE, broken down within AMJJ period</a:t>
              </a:r>
            </a:p>
          </p:txBody>
        </p:sp>
      </p:grpSp>
      <p:sp>
        <p:nvSpPr>
          <p:cNvPr id="4" name="TextBox 3"/>
          <p:cNvSpPr txBox="1"/>
          <p:nvPr/>
        </p:nvSpPr>
        <p:spPr bwMode="auto">
          <a:xfrm>
            <a:off x="1295400" y="5934670"/>
            <a:ext cx="6400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b="1" dirty="0" smtClean="0">
                <a:latin typeface="Calibri"/>
                <a:ea typeface="Cambria"/>
                <a:cs typeface="Times New Roman"/>
                <a:sym typeface="Wingdings"/>
              </a:rPr>
              <a:t>It’s a “bargain”!  Answer one question, get 2 more!  </a:t>
            </a:r>
          </a:p>
          <a:p>
            <a:pPr marL="0" lvl="1"/>
            <a:r>
              <a:rPr lang="en-US" b="1" dirty="0" smtClean="0">
                <a:latin typeface="Calibri"/>
                <a:ea typeface="Cambria"/>
                <a:cs typeface="Times New Roman"/>
                <a:sym typeface="Wingdings"/>
              </a:rPr>
              <a:t> </a:t>
            </a:r>
            <a:r>
              <a:rPr lang="en-US" dirty="0" smtClean="0">
                <a:latin typeface="Calibri"/>
                <a:ea typeface="Cambria"/>
                <a:cs typeface="Times New Roman"/>
                <a:sym typeface="Wingdings"/>
              </a:rPr>
              <a:t>need </a:t>
            </a:r>
            <a:r>
              <a:rPr lang="en-US" dirty="0">
                <a:latin typeface="Calibri"/>
                <a:ea typeface="Cambria"/>
                <a:cs typeface="Times New Roman"/>
                <a:sym typeface="Wingdings"/>
              </a:rPr>
              <a:t>to check further into other error </a:t>
            </a:r>
            <a:r>
              <a:rPr lang="en-US" dirty="0" smtClean="0">
                <a:latin typeface="Calibri"/>
                <a:ea typeface="Cambria"/>
                <a:cs typeface="Times New Roman"/>
                <a:sym typeface="Wingdings"/>
              </a:rPr>
              <a:t>sources… as always</a:t>
            </a:r>
            <a:endParaRPr lang="en-US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048000" y="5029200"/>
            <a:ext cx="609600" cy="838200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6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1143000" y="914400"/>
            <a:ext cx="7924800" cy="56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CBRFC: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Cambria"/>
                <a:cs typeface="Calibri"/>
              </a:rPr>
              <a:t>www.cbrfc.noaa.gov 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Stacie Bender –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stacie.bender@noaa.gov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Paul Miller - paul.miller@noaa.gov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Brent Bernard, </a:t>
            </a:r>
            <a:r>
              <a:rPr lang="en-US" dirty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John Lhotak, </a:t>
            </a:r>
            <a:endParaRPr lang="en-US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Craig Peterson, Michelle Stokes</a:t>
            </a:r>
            <a:endParaRPr lang="en-US" sz="1050" b="1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NASA/JPL: 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Cambria"/>
                <a:cs typeface="Calibri"/>
              </a:rPr>
              <a:t>snow.jpl.nasa.gov</a:t>
            </a:r>
            <a:endParaRPr lang="en-US" b="1" dirty="0" smtClean="0">
              <a:solidFill>
                <a:srgbClr val="0000FF"/>
              </a:solidFill>
              <a:latin typeface="Calibri"/>
              <a:ea typeface="Cambria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Thomas Painter - Thomas.Painter@jpl.nasa.gov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Catalina Oaida – Catalina.Oaida@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jpl.nasa.gov</a:t>
            </a:r>
            <a:endParaRPr lang="en-US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Kostas Andreadis –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Konstantinos.M.Andreadis@jpl.nasa.gov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Kat Bormann, Paul Ramirez, Ross Laidlaw, Michael Joyce, Chris Mattmann, 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Ann Bryant Burgess (formerly NASA/JPL and Univ of Utah, now ESIP)</a:t>
            </a:r>
          </a:p>
          <a:p>
            <a:endParaRPr lang="en-US" b="1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NRCS </a:t>
            </a:r>
            <a:r>
              <a:rPr lang="en-US" b="1" dirty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Snow Surveys: 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Cambria"/>
                <a:cs typeface="Calibri"/>
              </a:rPr>
              <a:t>www.wcc.nrcs.usda.gov</a:t>
            </a:r>
            <a:r>
              <a:rPr lang="en-US" dirty="0">
                <a:solidFill>
                  <a:srgbClr val="0000FF"/>
                </a:solidFill>
                <a:latin typeface="Calibri"/>
                <a:ea typeface="Cambria"/>
                <a:cs typeface="Calibri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Cambria"/>
                <a:cs typeface="Calibri"/>
              </a:rPr>
              <a:t>snow</a:t>
            </a:r>
            <a:endParaRPr lang="en-US" dirty="0">
              <a:solidFill>
                <a:srgbClr val="0000FF"/>
              </a:solidFill>
              <a:latin typeface="Calibri"/>
              <a:ea typeface="Cambria"/>
              <a:cs typeface="Calibri"/>
            </a:endParaRPr>
          </a:p>
          <a:p>
            <a:endParaRPr lang="en-US" sz="1000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  <a:p>
            <a:endParaRPr lang="en-US" sz="1000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CSAS/CODOS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Cambria"/>
                <a:cs typeface="Calibri"/>
              </a:rPr>
              <a:t>snowstudies.org, codos.org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Chris Landry </a:t>
            </a:r>
            <a:r>
              <a:rPr lang="en-US" dirty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- clandry@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snowstudies.org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Jeff Derry – incoming director</a:t>
            </a:r>
          </a:p>
          <a:p>
            <a:endParaRPr lang="en-US" sz="1000" b="1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  <a:p>
            <a:endParaRPr lang="en-US" dirty="0" smtClean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Questions, Comments, </a:t>
            </a:r>
            <a:br>
              <a:rPr lang="en-US" sz="3200" dirty="0" smtClean="0"/>
            </a:br>
            <a:r>
              <a:rPr lang="en-US" sz="3200" dirty="0" smtClean="0"/>
              <a:t>and Acknowledgements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 descr="Picture 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7658" y="2667000"/>
            <a:ext cx="3253942" cy="609600"/>
          </a:xfrm>
          <a:prstGeom prst="rect">
            <a:avLst/>
          </a:prstGeom>
        </p:spPr>
      </p:pic>
      <p:pic>
        <p:nvPicPr>
          <p:cNvPr id="10" name="Picture 2" descr="\\lajolla\watersupply\Logos\cbrfc_logo.jpg"/>
          <p:cNvPicPr>
            <a:picLocks noChangeAspect="1" noChangeArrowheads="1"/>
          </p:cNvPicPr>
          <p:nvPr/>
        </p:nvPicPr>
        <p:blipFill>
          <a:blip r:embed="rId3" cstate="print"/>
          <a:srcRect t="6000"/>
          <a:stretch>
            <a:fillRect/>
          </a:stretch>
        </p:blipFill>
        <p:spPr bwMode="auto">
          <a:xfrm>
            <a:off x="5486400" y="1066800"/>
            <a:ext cx="1219200" cy="114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5410200"/>
            <a:ext cx="2048933" cy="6187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419600"/>
            <a:ext cx="1943652" cy="76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244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Operational CBRFC Snow Model</a:t>
            </a:r>
            <a:endParaRPr lang="en-US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460" y="5257800"/>
            <a:ext cx="1711339" cy="1507295"/>
          </a:xfrm>
          <a:prstGeom prst="rect">
            <a:avLst/>
          </a:prstGeom>
        </p:spPr>
      </p:pic>
      <p:pic>
        <p:nvPicPr>
          <p:cNvPr id="7" name="Picture 6" descr="New Picture (3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95400"/>
            <a:ext cx="320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 bwMode="auto">
          <a:xfrm>
            <a:off x="1219200" y="91440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latin typeface="Calibri"/>
                <a:ea typeface="Cambria"/>
                <a:cs typeface="Times New Roman"/>
              </a:rPr>
              <a:t>Operational Snow Model at CBRFC</a:t>
            </a:r>
            <a:r>
              <a:rPr lang="en-US" sz="2800" dirty="0" smtClean="0">
                <a:latin typeface="Calibri"/>
                <a:ea typeface="Cambria"/>
                <a:cs typeface="Times New Roman"/>
              </a:rPr>
              <a:t>:</a:t>
            </a:r>
            <a:r>
              <a:rPr lang="en-US" sz="2800" dirty="0">
                <a:latin typeface="Calibri"/>
                <a:ea typeface="Cambria"/>
                <a:cs typeface="Times New Roman"/>
              </a:rPr>
              <a:t> </a:t>
            </a:r>
            <a:r>
              <a:rPr lang="en-US" sz="2800" dirty="0" smtClean="0">
                <a:latin typeface="Calibri"/>
                <a:ea typeface="Cambria"/>
                <a:cs typeface="Times New Roman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SNOW17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1219200" y="1447800"/>
            <a:ext cx="5181600" cy="550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Calibri"/>
                <a:ea typeface="Cambria"/>
                <a:cs typeface="Times New Roman"/>
              </a:rPr>
              <a:t>minimum inputs and computational power needed</a:t>
            </a:r>
          </a:p>
          <a:p>
            <a:pPr marL="457200" marR="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/>
                <a:ea typeface="Cambria"/>
                <a:cs typeface="Times New Roman"/>
              </a:rPr>
              <a:t>m</a:t>
            </a:r>
            <a:r>
              <a:rPr lang="en-US" sz="2400" dirty="0" smtClean="0">
                <a:latin typeface="Calibri"/>
                <a:ea typeface="Cambria"/>
                <a:cs typeface="Times New Roman"/>
              </a:rPr>
              <a:t>anually calibrated at CBRFC using 1981-2010 historical data</a:t>
            </a:r>
          </a:p>
          <a:p>
            <a:pPr marL="457200" marR="0" indent="-457200">
              <a:spcBef>
                <a:spcPts val="0"/>
              </a:spcBef>
              <a:buFont typeface="Arial"/>
              <a:buChar char="•"/>
            </a:pPr>
            <a:r>
              <a:rPr lang="en-US" sz="2400" dirty="0" smtClean="0">
                <a:latin typeface="Calibri"/>
                <a:ea typeface="Cambria"/>
                <a:cs typeface="Times New Roman"/>
              </a:rPr>
              <a:t>temperature-index model (air temperature used as proxy for energy/radiation)</a:t>
            </a:r>
          </a:p>
          <a:p>
            <a:pPr marL="457200" marR="0" indent="-457200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forecasts snowmelt 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mbria"/>
                <a:cs typeface="Times New Roman"/>
                <a:sym typeface="Wingdings"/>
              </a:rPr>
              <a:t>pretty well under near-normal conditions </a:t>
            </a: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of the calibration period</a:t>
            </a:r>
          </a:p>
          <a:p>
            <a:pPr marL="457200" marR="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b="1" i="1" dirty="0" smtClean="0">
                <a:solidFill>
                  <a:srgbClr val="FF0000"/>
                </a:solidFill>
                <a:latin typeface="Calibri"/>
                <a:ea typeface="Cambria"/>
                <a:cs typeface="Times New Roman"/>
                <a:sym typeface="Wingdings"/>
              </a:rPr>
              <a:t>doesn’t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mbria"/>
                <a:cs typeface="Times New Roman"/>
                <a:sym typeface="Wingdings"/>
              </a:rPr>
              <a:t> do so hot when conditions deviate from near-normal </a:t>
            </a: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–adjustments needed</a:t>
            </a:r>
            <a:endParaRPr lang="en-US" sz="24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cxnSp>
        <p:nvCxnSpPr>
          <p:cNvPr id="4" name="Elbow Connector 3"/>
          <p:cNvCxnSpPr>
            <a:endCxn id="6" idx="1"/>
          </p:cNvCxnSpPr>
          <p:nvPr/>
        </p:nvCxnSpPr>
        <p:spPr>
          <a:xfrm rot="16200000" flipH="1">
            <a:off x="6463706" y="5118694"/>
            <a:ext cx="1439448" cy="346060"/>
          </a:xfrm>
          <a:prstGeom prst="bentConnector2">
            <a:avLst/>
          </a:prstGeom>
          <a:ln w="508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7010400" y="4572000"/>
            <a:ext cx="20574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Water output from SNOW17 is then input to the soil moisture model (Sac-SMA)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34200" y="4114800"/>
            <a:ext cx="685800" cy="4572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172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Snow Model Adjustment Methods</a:t>
            </a:r>
            <a:endParaRPr lang="en-US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D31D-E62F-4BE1-B253-B23E143140E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219200" y="914400"/>
            <a:ext cx="7543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latin typeface="Calibri"/>
                <a:ea typeface="Cambria"/>
                <a:cs typeface="Times New Roman"/>
              </a:rPr>
              <a:t>How can we adjust SNOW17 states computations in hopes of making better snowmelt-driven streamflow forecasts?</a:t>
            </a:r>
            <a:endParaRPr lang="en-US" sz="2800" b="1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219200" y="2362200"/>
            <a:ext cx="4572000" cy="38779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u="sng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Adjust the SNOW17 </a:t>
            </a:r>
            <a:r>
              <a:rPr lang="en-US" sz="1800" b="1" u="sng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SWE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latin typeface="Calibri"/>
                <a:ea typeface="Cambria"/>
                <a:cs typeface="Times New Roman"/>
              </a:rPr>
              <a:t>Impacts: 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forecasted flow and forecasted runoff volumes</a:t>
            </a:r>
            <a:endParaRPr lang="en-US" dirty="0">
              <a:latin typeface="Calibri"/>
              <a:ea typeface="Cambria"/>
              <a:cs typeface="Times New Roman"/>
            </a:endParaRP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b="1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RFC speak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: “make a WECHNG mod”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latin typeface="Calibri"/>
                <a:ea typeface="Cambria"/>
                <a:cs typeface="Times New Roman"/>
              </a:rPr>
              <a:t>Modify the SWE using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: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Closely QC’d SNOTEL precipitation data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Statistical relationships between SNOTEL SWE obs and SNOW17-simulated SWE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latin typeface="Calibri"/>
                <a:ea typeface="Cambria"/>
                <a:cs typeface="Times New Roman"/>
              </a:rPr>
              <a:t>f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ractional snow-covered area (fSCA) data from remote sensing (from NASA/Jet Propulsion Lab)</a:t>
            </a:r>
            <a:endParaRPr lang="en-US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867400" y="2362200"/>
            <a:ext cx="3200400" cy="3801041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u="sng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Adjust the SNOW17 </a:t>
            </a:r>
            <a:r>
              <a:rPr lang="en-US" sz="1800" b="1" u="sng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melt rate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latin typeface="Calibri"/>
                <a:ea typeface="Cambria"/>
                <a:cs typeface="Times New Roman"/>
              </a:rPr>
              <a:t>Impacts: 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forecasted timing of streamflow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latin typeface="Calibri"/>
                <a:ea typeface="Cambria"/>
                <a:cs typeface="Times New Roman"/>
              </a:rPr>
              <a:t>RFC speak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: “feed modified input temperatures to SNOW17”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latin typeface="Calibri"/>
                <a:ea typeface="Cambria"/>
                <a:cs typeface="Times New Roman"/>
              </a:rPr>
              <a:t>Modify the melt rate using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: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“dust on snow” data from remote sensing (from NASA/Jet Propulsion Lab)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Ø"/>
            </a:pPr>
            <a:endParaRPr lang="en-US" dirty="0" smtClean="0">
              <a:latin typeface="Calibri"/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897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Current Operational SWE Adjustment Method: Using SNOTEL Precip</a:t>
            </a:r>
            <a:endParaRPr lang="en-US" sz="28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9200" y="914400"/>
            <a:ext cx="7924800" cy="53340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alibri"/>
                <a:ea typeface="Cambria"/>
                <a:cs typeface="Times New Roman"/>
              </a:rPr>
              <a:t>Getting from point precip observations </a:t>
            </a:r>
            <a:r>
              <a:rPr lang="en-US" sz="2400" b="1" dirty="0" smtClean="0">
                <a:latin typeface="Calibri"/>
                <a:ea typeface="Cambria"/>
                <a:cs typeface="Times New Roman"/>
                <a:sym typeface="Wingdings"/>
              </a:rPr>
              <a:t> SNOW17 SWE</a:t>
            </a:r>
            <a:endParaRPr lang="en-US" sz="2400" dirty="0">
              <a:latin typeface="Calibri"/>
              <a:cs typeface="Calibri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602526"/>
              </p:ext>
            </p:extLst>
          </p:nvPr>
        </p:nvGraphicFramePr>
        <p:xfrm>
          <a:off x="1371600" y="4385974"/>
          <a:ext cx="4343400" cy="239582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36430"/>
                <a:gridCol w="3006970"/>
              </a:tblGrid>
              <a:tr h="6141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Elevation Zone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SNOTEL Stations Used</a:t>
                      </a:r>
                      <a:r>
                        <a:rPr lang="en-US" sz="1400" baseline="0" dirty="0" smtClean="0"/>
                        <a:t> to Compute Elev Zone Precip Value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939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1802BE"/>
                          </a:solidFill>
                        </a:rPr>
                        <a:t>TOMC2LUF (Upper)</a:t>
                      </a:r>
                      <a:endParaRPr lang="en-US" sz="1400" b="1" dirty="0">
                        <a:solidFill>
                          <a:srgbClr val="1802B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PRPC2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(Porphyry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Creek)</a:t>
                      </a:r>
                    </a:p>
                  </a:txBody>
                  <a:tcPr anchor="ctr"/>
                </a:tc>
              </a:tr>
              <a:tr h="5939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TOMC2LMF (Middle)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PRPC2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(Porphyry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Creek)</a:t>
                      </a:r>
                    </a:p>
                  </a:txBody>
                  <a:tcPr anchor="ctr"/>
                </a:tc>
              </a:tr>
              <a:tr h="5939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TOMC2LLF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(Lower)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No SNOTELs used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(COOP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station CCRC2 is used)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5400" y="1371600"/>
            <a:ext cx="6248402" cy="2133600"/>
            <a:chOff x="1295400" y="1143000"/>
            <a:chExt cx="6248402" cy="2133600"/>
          </a:xfrm>
        </p:grpSpPr>
        <p:grpSp>
          <p:nvGrpSpPr>
            <p:cNvPr id="11" name="Group 10"/>
            <p:cNvGrpSpPr/>
            <p:nvPr/>
          </p:nvGrpSpPr>
          <p:grpSpPr>
            <a:xfrm>
              <a:off x="1295400" y="1219200"/>
              <a:ext cx="6248402" cy="2057400"/>
              <a:chOff x="1295401" y="3429000"/>
              <a:chExt cx="3614272" cy="20574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295401" y="3429000"/>
                <a:ext cx="1322294" cy="2057400"/>
                <a:chOff x="1447801" y="3429000"/>
                <a:chExt cx="1322294" cy="2057400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1447801" y="3429000"/>
                  <a:ext cx="1322294" cy="1447800"/>
                  <a:chOff x="1676401" y="3429000"/>
                  <a:chExt cx="1322294" cy="1447800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1676401" y="3429000"/>
                    <a:ext cx="1101912" cy="6096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SNOTEL (point) precip data</a:t>
                    </a: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0" name="Straight Arrow Connector 19"/>
                  <p:cNvCxnSpPr>
                    <a:stCxn id="18" idx="3"/>
                    <a:endCxn id="23" idx="1"/>
                  </p:cNvCxnSpPr>
                  <p:nvPr/>
                </p:nvCxnSpPr>
                <p:spPr>
                  <a:xfrm>
                    <a:off x="2778313" y="4838700"/>
                    <a:ext cx="220382" cy="381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Rectangle 17"/>
                <p:cNvSpPr/>
                <p:nvPr/>
              </p:nvSpPr>
              <p:spPr>
                <a:xfrm>
                  <a:off x="1447801" y="4191000"/>
                  <a:ext cx="1101912" cy="12954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rIns="91440"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/>
                      </a:solidFill>
                    </a:rPr>
                    <a:t>SNOTEL station weightings (multipliers determined in manual calib process)</a:t>
                  </a: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984068" y="4191000"/>
                <a:ext cx="925605" cy="1295400"/>
              </a:xfrm>
              <a:prstGeom prst="rect">
                <a:avLst/>
              </a:prstGeom>
              <a:solidFill>
                <a:schemeClr val="bg2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If freezing and precip is typed as snow, 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add precip as SWE to SNOW17 snowpack.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3499225" y="4953000"/>
                <a:ext cx="48484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4343400" y="1143000"/>
              <a:ext cx="2590800" cy="76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Freezing level information 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(so SNOW17 can type the precip as rain or snow)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334000" y="1905000"/>
              <a:ext cx="60960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865" b="-9865"/>
          <a:stretch/>
        </p:blipFill>
        <p:spPr>
          <a:xfrm>
            <a:off x="5791200" y="4191987"/>
            <a:ext cx="3276600" cy="2894613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5867400" y="4876800"/>
            <a:ext cx="228600" cy="228600"/>
          </a:xfrm>
          <a:prstGeom prst="hex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81400" y="2438400"/>
            <a:ext cx="15240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Precipitation estimate for the elevation zone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200400" y="1752600"/>
            <a:ext cx="4572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543802" y="2209800"/>
            <a:ext cx="1600198" cy="1295400"/>
          </a:xfrm>
          <a:prstGeom prst="rect">
            <a:avLst/>
          </a:prstGeom>
          <a:solidFill>
            <a:schemeClr val="bg2"/>
          </a:solidFill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 not freezing and precip is typed as rain, don’t add SWE to SNOW17 snowpack.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43600" y="2209800"/>
            <a:ext cx="3200400" cy="1295400"/>
          </a:xfrm>
          <a:prstGeom prst="rect">
            <a:avLst/>
          </a:prstGeom>
          <a:noFill/>
          <a:ln w="635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19200" y="35814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alibri"/>
                <a:ea typeface="Cambria"/>
                <a:cs typeface="Times New Roman"/>
              </a:rPr>
              <a:t>Point precip observations </a:t>
            </a:r>
            <a:r>
              <a:rPr lang="en-US" sz="2400" b="1" dirty="0" smtClean="0">
                <a:latin typeface="Calibri"/>
                <a:ea typeface="Cambria"/>
                <a:cs typeface="Times New Roman"/>
                <a:sym typeface="Wingdings"/>
              </a:rPr>
              <a:t> SNOW17 SWE process is run for each elevation zone</a:t>
            </a:r>
            <a:endParaRPr lang="en-US" sz="2400" b="1" dirty="0" smtClean="0">
              <a:latin typeface="Calibri"/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026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19200" y="1295400"/>
            <a:ext cx="7912894" cy="5562600"/>
            <a:chOff x="1219200" y="1295400"/>
            <a:chExt cx="7912894" cy="5562600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1359694" y="1295400"/>
              <a:ext cx="7772400" cy="33855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latin typeface="Calibri"/>
                  <a:ea typeface="Cambria"/>
                  <a:cs typeface="Times New Roman"/>
                </a:rPr>
                <a:t>Daily model </a:t>
              </a:r>
              <a:r>
                <a:rPr lang="en-US" sz="1600" dirty="0" smtClean="0">
                  <a:latin typeface="Calibri"/>
                  <a:ea typeface="Cambria"/>
                  <a:cs typeface="Times New Roman"/>
                </a:rPr>
                <a:t>uses </a:t>
              </a:r>
              <a:r>
                <a:rPr lang="en-US" sz="1600" b="1" dirty="0" smtClean="0">
                  <a:latin typeface="Calibri"/>
                  <a:ea typeface="Cambria"/>
                  <a:cs typeface="Times New Roman"/>
                </a:rPr>
                <a:t>r</a:t>
              </a:r>
              <a:r>
                <a:rPr lang="en-US" sz="1600" b="1" dirty="0" smtClean="0">
                  <a:latin typeface="Calibri"/>
                  <a:cs typeface="Calibri"/>
                </a:rPr>
                <a:t>eal-time, raw </a:t>
              </a:r>
              <a:r>
                <a:rPr lang="en-US" sz="1600" dirty="0" smtClean="0">
                  <a:latin typeface="Calibri"/>
                  <a:cs typeface="Calibri"/>
                </a:rPr>
                <a:t>accumulated precipitation – jumpy (source of uncertainty)</a:t>
              </a:r>
              <a:endParaRPr lang="en-US" sz="1600" dirty="0">
                <a:latin typeface="Calibri"/>
                <a:cs typeface="Calibri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2" r="21192"/>
            <a:stretch/>
          </p:blipFill>
          <p:spPr>
            <a:xfrm>
              <a:off x="1219200" y="1752600"/>
              <a:ext cx="4023360" cy="51054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219200" y="1778000"/>
            <a:ext cx="7926472" cy="5080000"/>
            <a:chOff x="2209800" y="1778000"/>
            <a:chExt cx="7926472" cy="508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r="20800"/>
            <a:stretch/>
          </p:blipFill>
          <p:spPr>
            <a:xfrm>
              <a:off x="2209800" y="1778000"/>
              <a:ext cx="4023360" cy="50800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638798" y="1981200"/>
              <a:ext cx="4497474" cy="4847749"/>
              <a:chOff x="4570325" y="2768024"/>
              <a:chExt cx="4497474" cy="484774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570325" y="3048000"/>
                <a:ext cx="4421277" cy="4567773"/>
                <a:chOff x="4798925" y="3138352"/>
                <a:chExt cx="4421277" cy="4567773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4798925" y="3138352"/>
                  <a:ext cx="4421277" cy="3834824"/>
                  <a:chOff x="10399141" y="342068"/>
                  <a:chExt cx="4189232" cy="3834824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 flipH="1">
                    <a:off x="10399143" y="342068"/>
                    <a:ext cx="1586" cy="3834824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TextBox 31"/>
                  <p:cNvSpPr txBox="1"/>
                  <p:nvPr/>
                </p:nvSpPr>
                <p:spPr bwMode="auto">
                  <a:xfrm>
                    <a:off x="10890565" y="671692"/>
                    <a:ext cx="3048000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rtlCol="0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dirty="0" smtClean="0">
                        <a:solidFill>
                          <a:schemeClr val="accent2"/>
                        </a:solidFill>
                        <a:latin typeface="Calibri"/>
                        <a:ea typeface="Cambria"/>
                        <a:cs typeface="Times New Roman"/>
                      </a:rPr>
                      <a:t>Example Update Date = Mar 4</a:t>
                    </a:r>
                  </a:p>
                </p:txBody>
              </p: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10399141" y="1052693"/>
                    <a:ext cx="4189232" cy="2062103"/>
                    <a:chOff x="5652421" y="3240170"/>
                    <a:chExt cx="4189232" cy="2062103"/>
                  </a:xfrm>
                </p:grpSpPr>
                <p:grpSp>
                  <p:nvGrpSpPr>
                    <p:cNvPr id="34" name="Group 79"/>
                    <p:cNvGrpSpPr/>
                    <p:nvPr/>
                  </p:nvGrpSpPr>
                  <p:grpSpPr>
                    <a:xfrm>
                      <a:off x="5652421" y="3240170"/>
                      <a:ext cx="4189232" cy="2062103"/>
                      <a:chOff x="6336204" y="5285634"/>
                      <a:chExt cx="1343269" cy="617288"/>
                    </a:xfrm>
                  </p:grpSpPr>
                  <p:sp>
                    <p:nvSpPr>
                      <p:cNvPr id="37" name="TextBox 36"/>
                      <p:cNvSpPr txBox="1"/>
                      <p:nvPr/>
                    </p:nvSpPr>
                    <p:spPr bwMode="auto">
                      <a:xfrm>
                        <a:off x="6521921" y="5285634"/>
                        <a:ext cx="1157552" cy="617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square" rtlCol="0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dirty="0">
                            <a:latin typeface="Calibri"/>
                            <a:ea typeface="Cambria"/>
                            <a:cs typeface="Times New Roman"/>
                          </a:rPr>
                          <a:t>a</a:t>
                        </a:r>
                        <a:r>
                          <a:rPr lang="en-US" sz="1600" dirty="0" smtClean="0">
                            <a:latin typeface="Calibri"/>
                            <a:ea typeface="Cambria"/>
                            <a:cs typeface="Times New Roman"/>
                          </a:rPr>
                          <a:t>ccumulated, closely QC’d monthly precipitation data</a:t>
                        </a:r>
                      </a:p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600" dirty="0">
                          <a:latin typeface="Calibri"/>
                          <a:ea typeface="Cambria"/>
                          <a:cs typeface="Times New Roman"/>
                        </a:endParaRPr>
                      </a:p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dirty="0" smtClean="0">
                            <a:latin typeface="Calibri"/>
                            <a:ea typeface="Cambria"/>
                            <a:cs typeface="Times New Roman"/>
                          </a:rPr>
                          <a:t>+ accumulated, real-time precip data (hourly) for any partial months</a:t>
                        </a:r>
                      </a:p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600" dirty="0" smtClean="0">
                          <a:latin typeface="Calibri"/>
                          <a:ea typeface="Cambria"/>
                          <a:cs typeface="Times New Roman"/>
                        </a:endParaRPr>
                      </a:p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dirty="0" smtClean="0">
                            <a:latin typeface="Calibri"/>
                            <a:ea typeface="Cambria"/>
                            <a:cs typeface="Times New Roman"/>
                          </a:rPr>
                          <a:t>= “updated” precipitation accumulation (using Mar 4 as an example)</a:t>
                        </a:r>
                      </a:p>
                    </p:txBody>
                  </p:sp>
                  <p:cxnSp>
                    <p:nvCxnSpPr>
                      <p:cNvPr id="38" name="Straight Arrow Connector 37"/>
                      <p:cNvCxnSpPr/>
                      <p:nvPr/>
                    </p:nvCxnSpPr>
                    <p:spPr>
                      <a:xfrm flipH="1" flipV="1">
                        <a:off x="6336204" y="5376875"/>
                        <a:ext cx="185717" cy="311915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9190259" y="3773569"/>
                      <a:ext cx="505405" cy="0"/>
                    </a:xfrm>
                    <a:prstGeom prst="line">
                      <a:avLst/>
                    </a:prstGeom>
                    <a:ln w="25400">
                      <a:solidFill>
                        <a:srgbClr val="0000FF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9190259" y="4459369"/>
                      <a:ext cx="361004" cy="0"/>
                    </a:xfrm>
                    <a:prstGeom prst="line">
                      <a:avLst/>
                    </a:prstGeom>
                    <a:ln w="25400">
                      <a:solidFill>
                        <a:srgbClr val="FF66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9" name="TextBox 48"/>
                <p:cNvSpPr txBox="1"/>
                <p:nvPr/>
              </p:nvSpPr>
              <p:spPr bwMode="auto">
                <a:xfrm>
                  <a:off x="5484727" y="5982576"/>
                  <a:ext cx="3581400" cy="1723549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square" rtlCol="0">
                  <a:prstTxWarp prst="textNoShape">
                    <a:avLst/>
                  </a:prstTxWarp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latin typeface="Calibri"/>
                      <a:ea typeface="Cambria"/>
                      <a:cs typeface="Times New Roman"/>
                    </a:rPr>
                    <a:t>Then, run new “updated” precip accumulation through precip </a:t>
                  </a:r>
                  <a:r>
                    <a:rPr lang="en-US" sz="1600" dirty="0" smtClean="0">
                      <a:latin typeface="Calibri"/>
                      <a:ea typeface="Cambria"/>
                      <a:cs typeface="Times New Roman"/>
                      <a:sym typeface="Wingdings"/>
                    </a:rPr>
                    <a:t> elev zone SWE computations.</a:t>
                  </a:r>
                  <a:endParaRPr lang="en-US" sz="1600" dirty="0" smtClean="0">
                    <a:latin typeface="Calibri"/>
                    <a:ea typeface="Cambria"/>
                    <a:cs typeface="Times New Roman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000" dirty="0">
                    <a:latin typeface="Calibri"/>
                    <a:ea typeface="Cambria"/>
                    <a:cs typeface="Times New Roman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latin typeface="Calibri"/>
                      <a:ea typeface="Cambria"/>
                      <a:cs typeface="Times New Roman"/>
                    </a:rPr>
                    <a:t>Model is then run forward in time with the new, “updated”  estimate of SWE accumulation.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 bwMode="auto">
              <a:xfrm>
                <a:off x="5126864" y="2768024"/>
                <a:ext cx="3940935" cy="58477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schemeClr val="tx1"/>
                    </a:solidFill>
                    <a:latin typeface="Calibri"/>
                    <a:ea typeface="Cambria"/>
                    <a:cs typeface="Times New Roman"/>
                  </a:rPr>
                  <a:t>So, when QC’d monthly precip obs become available, use those to “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Calibri"/>
                    <a:ea typeface="Cambria"/>
                    <a:cs typeface="Times New Roman"/>
                  </a:rPr>
                  <a:t>update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/>
                    <a:ea typeface="Cambria"/>
                    <a:cs typeface="Times New Roman"/>
                  </a:rPr>
                  <a:t>” model SWE.</a:t>
                </a:r>
              </a:p>
            </p:txBody>
          </p:sp>
        </p:grpSp>
      </p:grpSp>
      <p:sp>
        <p:nvSpPr>
          <p:cNvPr id="47" name="TextBox 46"/>
          <p:cNvSpPr txBox="1"/>
          <p:nvPr/>
        </p:nvSpPr>
        <p:spPr bwMode="auto">
          <a:xfrm>
            <a:off x="5733302" y="5695993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9200" y="914400"/>
            <a:ext cx="7924800" cy="45720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atin typeface="Calibri"/>
                <a:ea typeface="Cambria"/>
                <a:cs typeface="Times New Roman"/>
              </a:rPr>
              <a:t>Building and updating the SNOW17-simulated snowpack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z="3200" dirty="0"/>
              <a:t>Current Operational SWE Adjustment Method: Using SNOTEL Precip 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219200" y="914400"/>
            <a:ext cx="74676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Upcoming experiment: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NRCS (Jordan Clayton) has contributed a set of manually-QC’d</a:t>
            </a:r>
            <a:r>
              <a:rPr lang="en-US" dirty="0" smtClean="0">
                <a:latin typeface="Calibri"/>
                <a:ea typeface="Cambria"/>
                <a:cs typeface="Times New Roman"/>
              </a:rPr>
              <a:t>, hourly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accumulated precip data for select SNOTEL sites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Eliminates most of the “jumpiness” in accumulated SNOTEL precip data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>
                <a:latin typeface="Calibri"/>
                <a:ea typeface="Cambria"/>
                <a:cs typeface="Times New Roman"/>
              </a:rPr>
              <a:t>CBRFC will test.</a:t>
            </a:r>
            <a:endParaRPr lang="en-US" sz="18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609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 bwMode="auto">
          <a:xfrm>
            <a:off x="5733302" y="5695993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9200" y="914400"/>
            <a:ext cx="5105400" cy="571500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  <a:ea typeface="Cambria"/>
                <a:cs typeface="Times New Roman"/>
              </a:rPr>
              <a:t>How it works (in a nutshell):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latin typeface="Calibri"/>
              <a:ea typeface="Cambria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b="1" dirty="0" smtClean="0">
              <a:latin typeface="Calibri"/>
              <a:ea typeface="Cambria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latin typeface="Calibri"/>
              <a:ea typeface="Cambria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b="1" dirty="0" smtClean="0">
              <a:latin typeface="Calibri"/>
              <a:ea typeface="Cambria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latin typeface="Calibri"/>
              <a:ea typeface="Cambria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b="1" dirty="0" smtClean="0">
              <a:latin typeface="Calibri"/>
              <a:ea typeface="Cambria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latin typeface="Calibri"/>
              <a:ea typeface="Cambria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/>
              <a:ea typeface="Cambria"/>
              <a:cs typeface="Times New Roman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dirty="0" smtClean="0">
              <a:latin typeface="Calibri"/>
              <a:ea typeface="Cambria"/>
              <a:cs typeface="Times New Roman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latin typeface="Calibri"/>
                <a:ea typeface="Cambria"/>
                <a:cs typeface="Times New Roman"/>
              </a:rPr>
              <a:t>Other operational agencies (Bonneville Power Admin., Northwest and California-Nevada RFCs) in western US have this SWE updating method as an option.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dirty="0">
              <a:latin typeface="Calibri"/>
              <a:ea typeface="Cambria"/>
              <a:cs typeface="Times New Roman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latin typeface="Calibri"/>
                <a:ea typeface="Cambria"/>
                <a:cs typeface="Times New Roman"/>
              </a:rPr>
              <a:t>CBRFC - configuring it and will be testing it and evaluating results over the next few </a:t>
            </a:r>
            <a:r>
              <a:rPr lang="en-US" sz="1600" dirty="0">
                <a:latin typeface="Calibri"/>
                <a:ea typeface="Cambria"/>
                <a:cs typeface="Times New Roman"/>
              </a:rPr>
              <a:t>weeks. (major credit to Taylor Dixon and Kevin Berghoff at NWRFC for assistance to CBRFC)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dirty="0">
              <a:latin typeface="Calibri"/>
              <a:ea typeface="Cambria"/>
              <a:cs typeface="Times New Roman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Cambria"/>
                <a:cs typeface="Times New Roman"/>
              </a:rPr>
              <a:t>Depending on results, possibly implement it as an optional method of SWE updating for spring 2016.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z="3200" dirty="0" smtClean="0"/>
              <a:t>Experimental SWE Adjustment Method: </a:t>
            </a:r>
            <a:br>
              <a:rPr lang="en-US" sz="3200" dirty="0" smtClean="0"/>
            </a:br>
            <a:r>
              <a:rPr lang="en-US" sz="3200" dirty="0" smtClean="0"/>
              <a:t>Statistical Models and SNOTEL SWE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71600" y="1066800"/>
            <a:ext cx="6553199" cy="2362200"/>
            <a:chOff x="1295400" y="914400"/>
            <a:chExt cx="6553199" cy="2362200"/>
          </a:xfrm>
        </p:grpSpPr>
        <p:grpSp>
          <p:nvGrpSpPr>
            <p:cNvPr id="9" name="Group 8"/>
            <p:cNvGrpSpPr/>
            <p:nvPr/>
          </p:nvGrpSpPr>
          <p:grpSpPr>
            <a:xfrm>
              <a:off x="1295400" y="914400"/>
              <a:ext cx="6553199" cy="2362200"/>
              <a:chOff x="1295401" y="3124200"/>
              <a:chExt cx="3790576" cy="23622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295401" y="3429000"/>
                <a:ext cx="1366370" cy="2057400"/>
                <a:chOff x="1447801" y="3429000"/>
                <a:chExt cx="1366370" cy="2057400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1447801" y="3429000"/>
                  <a:ext cx="1366370" cy="1409700"/>
                  <a:chOff x="1676401" y="3429000"/>
                  <a:chExt cx="1366370" cy="1409700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1676401" y="3429000"/>
                    <a:ext cx="1101912" cy="6096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Historical SNOTEL (point) SWE obs</a:t>
                    </a: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0" name="Straight Arrow Connector 19"/>
                  <p:cNvCxnSpPr>
                    <a:stCxn id="18" idx="3"/>
                  </p:cNvCxnSpPr>
                  <p:nvPr/>
                </p:nvCxnSpPr>
                <p:spPr>
                  <a:xfrm flipV="1">
                    <a:off x="2778313" y="4648200"/>
                    <a:ext cx="264458" cy="1905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Rectangle 17"/>
                <p:cNvSpPr/>
                <p:nvPr/>
              </p:nvSpPr>
              <p:spPr>
                <a:xfrm>
                  <a:off x="1447801" y="4191000"/>
                  <a:ext cx="1101912" cy="12954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rIns="91440"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/>
                      </a:solidFill>
                    </a:rPr>
                    <a:t>Historical SNOW17 SWE for elevation zones</a:t>
                  </a: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4160372" y="3124200"/>
                <a:ext cx="925605" cy="609600"/>
              </a:xfrm>
              <a:prstGeom prst="rect">
                <a:avLst/>
              </a:prstGeom>
              <a:solidFill>
                <a:schemeClr val="bg2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Real-time daily SNOTEL SWE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2397313" y="3657600"/>
                <a:ext cx="264459" cy="6096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/>
            <p:cNvSpPr/>
            <p:nvPr/>
          </p:nvSpPr>
          <p:spPr>
            <a:xfrm>
              <a:off x="3657600" y="1828800"/>
              <a:ext cx="220980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Statistical Relationships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(Principal Components Regression) 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1" idx="3"/>
              <a:endCxn id="21" idx="1"/>
            </p:cNvCxnSpPr>
            <p:nvPr/>
          </p:nvCxnSpPr>
          <p:spPr>
            <a:xfrm>
              <a:off x="5867400" y="2247900"/>
              <a:ext cx="76200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6705600" y="2362200"/>
            <a:ext cx="2286000" cy="990600"/>
          </a:xfrm>
          <a:prstGeom prst="rect">
            <a:avLst/>
          </a:prstGeom>
          <a:solidFill>
            <a:schemeClr val="bg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Estimate of what the SWE for an elevation zone should currently be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315200" y="1676400"/>
            <a:ext cx="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705600" y="3962400"/>
            <a:ext cx="2286000" cy="990600"/>
          </a:xfrm>
          <a:prstGeom prst="rect">
            <a:avLst/>
          </a:prstGeom>
          <a:solidFill>
            <a:schemeClr val="bg2"/>
          </a:solidFill>
          <a:ln w="635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Forecaster reviews the computed SWE estimates and decides whether or not to use them.</a:t>
            </a:r>
          </a:p>
        </p:txBody>
      </p:sp>
      <p:cxnSp>
        <p:nvCxnSpPr>
          <p:cNvPr id="29" name="Straight Arrow Connector 28"/>
          <p:cNvCxnSpPr>
            <a:stCxn id="21" idx="2"/>
            <a:endCxn id="28" idx="0"/>
          </p:cNvCxnSpPr>
          <p:nvPr/>
        </p:nvCxnSpPr>
        <p:spPr>
          <a:xfrm>
            <a:off x="7848600" y="3352800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12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 bwMode="auto">
          <a:xfrm>
            <a:off x="5733302" y="5695993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z="3200" dirty="0" smtClean="0"/>
              <a:t>Experimental SWE Adjustment Method:</a:t>
            </a:r>
            <a:br>
              <a:rPr lang="en-US" sz="3200" dirty="0" smtClean="0"/>
            </a:br>
            <a:r>
              <a:rPr lang="en-US" sz="3200" dirty="0" smtClean="0"/>
              <a:t>MODSCAG (satellite-based) fSCA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219200" y="990600"/>
            <a:ext cx="7848600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MODSCAG fSCA = global, satellite-based fractional snow-covered area (fSCA) product from NASA/JPL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ea typeface="Cambria"/>
                <a:cs typeface="Times New Roman"/>
              </a:rPr>
              <a:t>May be able to use MODSCAG fSCA to estimate SNOW17 SWE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ea typeface="Cambria"/>
                <a:cs typeface="Times New Roman"/>
              </a:rPr>
              <a:t>JPL is generating a clean fSCA dataset for full record (2000-present)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ea typeface="Cambria"/>
                <a:cs typeface="Times New Roman"/>
              </a:rPr>
              <a:t>CBRFC will finish testing when JPL makes newest version available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400" dirty="0" smtClean="0">
              <a:latin typeface="Calibri"/>
              <a:ea typeface="Cambria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32078"/>
            <a:ext cx="4724400" cy="3397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5000"/>
          <a:stretch/>
        </p:blipFill>
        <p:spPr>
          <a:xfrm>
            <a:off x="6705600" y="3532699"/>
            <a:ext cx="2438400" cy="33253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34000" y="3352800"/>
            <a:ext cx="3429000" cy="2362200"/>
            <a:chOff x="4506733" y="5029200"/>
            <a:chExt cx="3429000" cy="2362200"/>
          </a:xfrm>
        </p:grpSpPr>
        <p:grpSp>
          <p:nvGrpSpPr>
            <p:cNvPr id="11" name="Group 10"/>
            <p:cNvGrpSpPr/>
            <p:nvPr/>
          </p:nvGrpSpPr>
          <p:grpSpPr>
            <a:xfrm>
              <a:off x="4506733" y="5029200"/>
              <a:ext cx="3429000" cy="2362200"/>
              <a:chOff x="4506733" y="5029200"/>
              <a:chExt cx="3429000" cy="23622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506733" y="5029200"/>
                <a:ext cx="3429000" cy="2362200"/>
                <a:chOff x="5649733" y="4724400"/>
                <a:chExt cx="3429000" cy="2362200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8469133" y="6553200"/>
                  <a:ext cx="609600" cy="533400"/>
                </a:xfrm>
                <a:prstGeom prst="rect">
                  <a:avLst/>
                </a:prstGeom>
                <a:noFill/>
                <a:ln w="508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5649733" y="4724400"/>
                  <a:ext cx="3429000" cy="2362200"/>
                  <a:chOff x="5649733" y="4724400"/>
                  <a:chExt cx="3429000" cy="2362200"/>
                </a:xfrm>
              </p:grpSpPr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8316733" y="4724400"/>
                    <a:ext cx="762000" cy="18288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5649733" y="4724400"/>
                    <a:ext cx="2819400" cy="18288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5649733" y="6781800"/>
                    <a:ext cx="2819400" cy="3048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7173733" y="7086600"/>
                <a:ext cx="762000" cy="3048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r="20000"/>
            <a:stretch/>
          </p:blipFill>
          <p:spPr>
            <a:xfrm>
              <a:off x="4506733" y="5029200"/>
              <a:ext cx="2667000" cy="2045840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</p:grpSp>
      <p:sp>
        <p:nvSpPr>
          <p:cNvPr id="21" name="TextBox 20"/>
          <p:cNvSpPr txBox="1"/>
          <p:nvPr/>
        </p:nvSpPr>
        <p:spPr bwMode="auto">
          <a:xfrm>
            <a:off x="6432000" y="6519446"/>
            <a:ext cx="27120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MODSCAG fSCA April 29, 2015</a:t>
            </a:r>
          </a:p>
        </p:txBody>
      </p:sp>
      <p:pic>
        <p:nvPicPr>
          <p:cNvPr id="23" name="Picture 22" descr="Picture 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1371600"/>
            <a:ext cx="36606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219200" y="8382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/>
                <a:ea typeface="Cambria"/>
                <a:cs typeface="Times New Roman"/>
              </a:rPr>
              <a:t>MODDRFS = MODIS Dust Radiative Forcing in Snow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Satellite-based remote sensing dataset from NASA/Jet Propulsion Laboratory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Calibri"/>
              <a:ea typeface="Cambria"/>
              <a:cs typeface="Times New Roman"/>
              <a:sym typeface="Wingding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476250"/>
          </a:xfrm>
        </p:spPr>
        <p:txBody>
          <a:bodyPr/>
          <a:lstStyle/>
          <a:p>
            <a:fld id="{08BFD31D-E62F-4BE1-B253-B23E143140E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962400" y="7010400"/>
            <a:ext cx="7924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/>
                <a:ea typeface="Cambria"/>
                <a:cs typeface="Times New Roman"/>
              </a:rPr>
              <a:t>MODDRFS-informed </a:t>
            </a:r>
            <a:r>
              <a:rPr lang="en-US" sz="2400" b="1" dirty="0" smtClean="0">
                <a:latin typeface="Calibri"/>
                <a:ea typeface="Cambria"/>
                <a:cs typeface="Times New Roman"/>
              </a:rPr>
              <a:t>manual (pre-WY16) </a:t>
            </a:r>
            <a:r>
              <a:rPr lang="en-US" sz="2400" b="1" dirty="0">
                <a:latin typeface="Calibri"/>
                <a:ea typeface="Cambria"/>
                <a:cs typeface="Times New Roman"/>
              </a:rPr>
              <a:t>adjustments to snowmelt rate by CBRFC forecasters </a:t>
            </a:r>
            <a:r>
              <a:rPr lang="en-US" sz="2400" b="1" dirty="0" smtClean="0">
                <a:latin typeface="Calibri"/>
                <a:ea typeface="Cambria"/>
                <a:cs typeface="Times New Roman"/>
              </a:rPr>
              <a:t>are</a:t>
            </a:r>
            <a:r>
              <a:rPr lang="en-US" sz="2400" b="1" dirty="0">
                <a:latin typeface="Calibri"/>
                <a:ea typeface="Cambria"/>
                <a:cs typeface="Times New Roman"/>
              </a:rPr>
              <a:t> </a:t>
            </a:r>
            <a:r>
              <a:rPr lang="en-US" sz="2400" b="1" dirty="0" smtClean="0">
                <a:latin typeface="Calibri"/>
                <a:ea typeface="Cambria"/>
                <a:cs typeface="Times New Roman"/>
              </a:rPr>
              <a:t>helpful but time-consuming and subjective.</a:t>
            </a:r>
            <a:endParaRPr lang="en-US" sz="2400" b="1" dirty="0">
              <a:latin typeface="Calibri"/>
              <a:ea typeface="Cambria"/>
              <a:cs typeface="Times New Roman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>
                <a:latin typeface="Calibri"/>
                <a:ea typeface="Cambria"/>
                <a:cs typeface="Times New Roman"/>
                <a:sym typeface="Wingdings"/>
              </a:rPr>
              <a:t>Need a more efficient, objective method of incorporating MODDRFS “dust-on-snow” data into CBRFC </a:t>
            </a: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forecasting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en-US" sz="2400" dirty="0" smtClean="0">
              <a:latin typeface="Calibri"/>
              <a:ea typeface="Cambria"/>
              <a:cs typeface="Times New Roman"/>
              <a:sym typeface="Wingdings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MODDRFS  use it to tweak temperatures that are input to snow model (SNOW17, which is a temperature-index snow model)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en-US" dirty="0">
              <a:latin typeface="Calibri"/>
              <a:ea typeface="Cambria"/>
              <a:cs typeface="Times New Roman"/>
              <a:sym typeface="Wingding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/>
              <a:t>Experimental </a:t>
            </a:r>
            <a:r>
              <a:rPr lang="en-US" sz="2400" dirty="0" smtClean="0"/>
              <a:t>Melt Rate Adjustment </a:t>
            </a:r>
            <a:r>
              <a:rPr lang="en-US" sz="2400" dirty="0"/>
              <a:t>Method:</a:t>
            </a:r>
            <a:br>
              <a:rPr lang="en-US" sz="2400" dirty="0"/>
            </a:br>
            <a:r>
              <a:rPr lang="en-US" sz="2400" dirty="0" smtClean="0"/>
              <a:t>MODDRFS </a:t>
            </a:r>
            <a:r>
              <a:rPr lang="en-US" sz="2400" dirty="0"/>
              <a:t>(satellite-based) </a:t>
            </a:r>
            <a:r>
              <a:rPr lang="en-US" sz="2400" dirty="0" smtClean="0"/>
              <a:t>“dust on snow” data</a:t>
            </a:r>
            <a:endParaRPr lang="en-US" sz="2400" dirty="0"/>
          </a:p>
        </p:txBody>
      </p:sp>
      <p:pic>
        <p:nvPicPr>
          <p:cNvPr id="7" name="Picture 6" descr="Picture 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8515" y="1676400"/>
            <a:ext cx="3660685" cy="685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71601" y="2362200"/>
            <a:ext cx="4495800" cy="3581400"/>
            <a:chOff x="8705516" y="1817132"/>
            <a:chExt cx="3943684" cy="3248248"/>
          </a:xfrm>
        </p:grpSpPr>
        <p:grpSp>
          <p:nvGrpSpPr>
            <p:cNvPr id="2" name="Group 1"/>
            <p:cNvGrpSpPr/>
            <p:nvPr/>
          </p:nvGrpSpPr>
          <p:grpSpPr>
            <a:xfrm>
              <a:off x="8705516" y="1817132"/>
              <a:ext cx="3943684" cy="3248248"/>
              <a:chOff x="3219117" y="1512332"/>
              <a:chExt cx="3943684" cy="324824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219117" y="1512332"/>
                <a:ext cx="3791284" cy="3248248"/>
                <a:chOff x="3219117" y="1436132"/>
                <a:chExt cx="3791284" cy="3248248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3219117" y="1752599"/>
                  <a:ext cx="3791284" cy="2931781"/>
                  <a:chOff x="3219117" y="1468439"/>
                  <a:chExt cx="3791284" cy="2931781"/>
                </a:xfrm>
              </p:grpSpPr>
              <p:sp>
                <p:nvSpPr>
                  <p:cNvPr id="15" name="TextBox 14"/>
                  <p:cNvSpPr txBox="1"/>
                  <p:nvPr/>
                </p:nvSpPr>
                <p:spPr bwMode="auto">
                  <a:xfrm>
                    <a:off x="3657601" y="4030888"/>
                    <a:ext cx="1376361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rtlCol="0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mbria"/>
                        <a:cs typeface="Times New Roman"/>
                      </a:rPr>
                      <a:t>Durango, CO</a:t>
                    </a:r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3219117" y="1468439"/>
                    <a:ext cx="3791284" cy="2464001"/>
                    <a:chOff x="3219117" y="1468439"/>
                    <a:chExt cx="3791284" cy="2464001"/>
                  </a:xfrm>
                </p:grpSpPr>
                <p:pic>
                  <p:nvPicPr>
                    <p:cNvPr id="19" name="Picture 18" descr="forcing_scale.png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r="22518"/>
                    <a:stretch/>
                  </p:blipFill>
                  <p:spPr>
                    <a:xfrm>
                      <a:off x="5181601" y="1837772"/>
                      <a:ext cx="1828800" cy="1600200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3219117" y="1468439"/>
                      <a:ext cx="1850544" cy="2464001"/>
                      <a:chOff x="3219117" y="1468439"/>
                      <a:chExt cx="1850544" cy="2464001"/>
                    </a:xfrm>
                  </p:grpSpPr>
                  <p:grpSp>
                    <p:nvGrpSpPr>
                      <p:cNvPr id="28" name="Group 27"/>
                      <p:cNvGrpSpPr/>
                      <p:nvPr/>
                    </p:nvGrpSpPr>
                    <p:grpSpPr>
                      <a:xfrm>
                        <a:off x="3219117" y="1468439"/>
                        <a:ext cx="1850544" cy="2464001"/>
                        <a:chOff x="4448667" y="3983039"/>
                        <a:chExt cx="1850544" cy="2464001"/>
                      </a:xfrm>
                    </p:grpSpPr>
                    <p:pic>
                      <p:nvPicPr>
                        <p:cNvPr id="30" name="Picture 29" descr="\\10.1.1.20\smb\misc\forcing_swco_04-10-2014_12_00_00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 cstate="print"/>
                        <a:srcRect l="40825" t="24783" r="29691" b="23478"/>
                        <a:stretch>
                          <a:fillRect/>
                        </a:stretch>
                      </p:blipFill>
                      <p:spPr bwMode="auto">
                        <a:xfrm>
                          <a:off x="4448667" y="3983039"/>
                          <a:ext cx="1850544" cy="246400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31" name="5-Point Star 30"/>
                        <p:cNvSpPr/>
                        <p:nvPr/>
                      </p:nvSpPr>
                      <p:spPr>
                        <a:xfrm>
                          <a:off x="4821645" y="5856880"/>
                          <a:ext cx="228600" cy="228600"/>
                        </a:xfrm>
                        <a:prstGeom prst="star5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29" name="AutoShape 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14800" y="1981200"/>
                        <a:ext cx="228600" cy="178044"/>
                      </a:xfrm>
                      <a:prstGeom prst="star5">
                        <a:avLst/>
                      </a:prstGeom>
                      <a:solidFill>
                        <a:srgbClr val="33CC33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  <p:sp>
                <p:nvSpPr>
                  <p:cNvPr id="17" name="5-Point Star 16"/>
                  <p:cNvSpPr/>
                  <p:nvPr/>
                </p:nvSpPr>
                <p:spPr>
                  <a:xfrm>
                    <a:off x="3352801" y="4107088"/>
                    <a:ext cx="228600" cy="228600"/>
                  </a:xfrm>
                  <a:prstGeom prst="star5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352801" y="1436132"/>
                  <a:ext cx="3505200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ÇlÇr ñæí©" charset="0"/>
                    </a:rPr>
                    <a:t>MODDRFS </a:t>
                  </a:r>
                  <a:r>
                    <a:rPr lang="en-US" sz="1400" b="1" dirty="0" smtClean="0">
                      <a:ea typeface="ÇlÇr ñæí©" charset="0"/>
                    </a:rPr>
                    <a:t>on April 10, 2014 </a:t>
                  </a:r>
                  <a:r>
                    <a:rPr kumimoji="0" lang="en-US" sz="1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ÇlÇr ñæí©" charset="0"/>
                    </a:rPr>
                    <a:t>(</a:t>
                  </a:r>
                  <a:r>
                    <a:rPr kumimoji="0" lang="en-US" sz="1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ÇlÇr ñæí©" charset="0"/>
                    </a:rPr>
                    <a:t>W m</a:t>
                  </a:r>
                  <a:r>
                    <a:rPr kumimoji="0" lang="en-US" sz="1400" b="1" i="0" u="none" strike="noStrike" cap="none" normalizeH="0" baseline="30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ÇlÇr ñæí©" charset="0"/>
                    </a:rPr>
                    <a:t>-2</a:t>
                  </a:r>
                  <a:r>
                    <a:rPr kumimoji="0" lang="en-US" sz="1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ÇlÇr ñæí©" charset="0"/>
                    </a:rPr>
                    <a:t>)</a:t>
                  </a:r>
                  <a:endParaRPr kumimoji="0" 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 bwMode="auto">
              <a:xfrm>
                <a:off x="5976045" y="2198132"/>
                <a:ext cx="11867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chemeClr val="tx1"/>
                    </a:solidFill>
                    <a:latin typeface="Calibri"/>
                    <a:ea typeface="Cambria"/>
                    <a:cs typeface="Times New Roman"/>
                  </a:rPr>
                  <a:t>White = clean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 bwMode="auto">
              <a:xfrm>
                <a:off x="5973727" y="2880955"/>
                <a:ext cx="103667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chemeClr val="tx1"/>
                    </a:solidFill>
                    <a:latin typeface="Calibri"/>
                    <a:ea typeface="Cambria"/>
                    <a:cs typeface="Times New Roman"/>
                  </a:rPr>
                  <a:t>Red = dusty</a:t>
                </a:r>
              </a:p>
            </p:txBody>
          </p:sp>
          <p:sp>
            <p:nvSpPr>
              <p:cNvPr id="38" name="Down Arrow 37"/>
              <p:cNvSpPr/>
              <p:nvPr/>
            </p:nvSpPr>
            <p:spPr>
              <a:xfrm>
                <a:off x="6248401" y="2502932"/>
                <a:ext cx="304800" cy="457200"/>
              </a:xfrm>
              <a:prstGeom prst="downArrow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800000"/>
                  </a:gs>
                </a:gsLst>
              </a:gradFill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Oval 34"/>
            <p:cNvSpPr/>
            <p:nvPr/>
          </p:nvSpPr>
          <p:spPr>
            <a:xfrm rot="1454460">
              <a:off x="8892568" y="2480710"/>
              <a:ext cx="990600" cy="1924591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Picture 38" descr="CSAS_2014-04-10_2182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3238500"/>
            <a:ext cx="3403600" cy="25527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 bwMode="auto">
          <a:xfrm>
            <a:off x="3657600" y="5562600"/>
            <a:ext cx="54864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Photo: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  Dust layer </a:t>
            </a:r>
            <a:r>
              <a:rPr lang="en-US" sz="1400" dirty="0" smtClean="0"/>
              <a:t>D4 emerging on April 10, 2014, </a:t>
            </a:r>
            <a:r>
              <a:rPr lang="en-US" sz="1400" dirty="0"/>
              <a:t>in the upper Animas watershed </a:t>
            </a:r>
            <a:r>
              <a:rPr lang="en-US" sz="1400" dirty="0" smtClean="0"/>
              <a:t>(</a:t>
            </a:r>
            <a:r>
              <a:rPr lang="en-US" sz="1400" dirty="0"/>
              <a:t>along Hwy 550 south of Red Mountain Pass</a:t>
            </a:r>
            <a:r>
              <a:rPr lang="en-US" sz="1400" dirty="0" smtClean="0"/>
              <a:t>). </a:t>
            </a:r>
            <a:r>
              <a:rPr lang="en-US" sz="1400" dirty="0"/>
              <a:t>Courtesy Center for Snow and Avalanche Studies, Colorado Dust-on-Snow Program, Silverton, CO </a:t>
            </a:r>
            <a:r>
              <a:rPr lang="en-US" sz="1400" dirty="0" smtClean="0"/>
              <a:t> </a:t>
            </a:r>
            <a:endParaRPr lang="en-US" sz="1400" b="1" dirty="0" smtClean="0">
              <a:solidFill>
                <a:schemeClr val="tx1"/>
              </a:solidFill>
              <a:latin typeface="Calibri"/>
              <a:ea typeface="Cambria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16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476250"/>
          </a:xfrm>
        </p:spPr>
        <p:txBody>
          <a:bodyPr/>
          <a:lstStyle/>
          <a:p>
            <a:fld id="{08BFD31D-E62F-4BE1-B253-B23E143140E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990600"/>
            <a:ext cx="7924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/>
                <a:ea typeface="Cambria"/>
                <a:cs typeface="Times New Roman"/>
              </a:rPr>
              <a:t>MODDRFS-informed </a:t>
            </a:r>
            <a:r>
              <a:rPr lang="en-US" sz="2400" b="1" dirty="0" smtClean="0">
                <a:latin typeface="Calibri"/>
                <a:ea typeface="Cambria"/>
                <a:cs typeface="Times New Roman"/>
              </a:rPr>
              <a:t>manual (pre-WY16) </a:t>
            </a:r>
            <a:r>
              <a:rPr lang="en-US" sz="2400" b="1" dirty="0">
                <a:latin typeface="Calibri"/>
                <a:ea typeface="Cambria"/>
                <a:cs typeface="Times New Roman"/>
              </a:rPr>
              <a:t>adjustments to snowmelt rate by CBRFC forecasters </a:t>
            </a:r>
            <a:r>
              <a:rPr lang="en-US" sz="2400" b="1" dirty="0" smtClean="0">
                <a:latin typeface="Calibri"/>
                <a:ea typeface="Cambria"/>
                <a:cs typeface="Times New Roman"/>
              </a:rPr>
              <a:t>are</a:t>
            </a:r>
            <a:r>
              <a:rPr lang="en-US" sz="2400" b="1" dirty="0">
                <a:latin typeface="Calibri"/>
                <a:ea typeface="Cambria"/>
                <a:cs typeface="Times New Roman"/>
              </a:rPr>
              <a:t> </a:t>
            </a:r>
            <a:r>
              <a:rPr lang="en-US" sz="2400" b="1" dirty="0" smtClean="0">
                <a:latin typeface="Calibri"/>
                <a:ea typeface="Cambria"/>
                <a:cs typeface="Times New Roman"/>
              </a:rPr>
              <a:t>helpful but time-consuming and subjective.</a:t>
            </a:r>
          </a:p>
          <a:p>
            <a:endParaRPr lang="en-US" sz="2400" b="1" dirty="0">
              <a:latin typeface="Calibri"/>
              <a:ea typeface="Cambria"/>
              <a:cs typeface="Times New Roman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>
                <a:latin typeface="Calibri"/>
                <a:ea typeface="Cambria"/>
                <a:cs typeface="Times New Roman"/>
                <a:sym typeface="Wingdings"/>
              </a:rPr>
              <a:t>Need a more efficient, objective method of incorporating MODDRFS “dust-on-snow” data into CBRFC </a:t>
            </a: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modeling and forecasting for WY 16 and beyond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en-US" sz="2400" dirty="0" smtClean="0">
              <a:latin typeface="Calibri"/>
              <a:ea typeface="Cambria"/>
              <a:cs typeface="Times New Roman"/>
              <a:sym typeface="Wingdings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MODDRFS “dust on snow” data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alibri"/>
                <a:ea typeface="Cambria"/>
                <a:cs typeface="Times New Roman"/>
                <a:sym typeface="Wingdings"/>
              </a:rPr>
              <a:t>use it to tweak input temperatures for snow model (SNOW17, which is a temperature-index snow model)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en-US" dirty="0">
              <a:latin typeface="Calibri"/>
              <a:ea typeface="Cambria"/>
              <a:cs typeface="Times New Roman"/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0" y="948692"/>
            <a:ext cx="1219200" cy="5909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Operational CBRFC Snow Model: SNOW17</a:t>
            </a:r>
            <a:endParaRPr lang="en-US" sz="1400" dirty="0">
              <a:solidFill>
                <a:srgbClr val="000000"/>
              </a:solidFill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Overview of Methods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Current Operational Adjustment Method (SWE)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latin typeface="Calibri"/>
                <a:ea typeface="Cambria"/>
                <a:cs typeface="Times New Roman"/>
              </a:rPr>
              <a:t>Research/Experimental Methods (SWE, melt rate)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ea typeface="Cambria"/>
                <a:cs typeface="Times New Roman"/>
              </a:rPr>
              <a:t>Questions and Comments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1" i="1" dirty="0">
              <a:latin typeface="Calibri"/>
              <a:ea typeface="Cambria"/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C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/>
              <a:t>Experimental </a:t>
            </a:r>
            <a:r>
              <a:rPr lang="en-US" sz="2400" dirty="0" smtClean="0"/>
              <a:t>Melt Rate Adjustment </a:t>
            </a:r>
            <a:r>
              <a:rPr lang="en-US" sz="2400" dirty="0"/>
              <a:t>Method:</a:t>
            </a:r>
            <a:br>
              <a:rPr lang="en-US" sz="2400" dirty="0"/>
            </a:br>
            <a:r>
              <a:rPr lang="en-US" sz="2400" dirty="0" smtClean="0"/>
              <a:t>MODDRFS </a:t>
            </a:r>
            <a:r>
              <a:rPr lang="en-US" sz="2400" dirty="0"/>
              <a:t>(satellite-based) </a:t>
            </a:r>
            <a:r>
              <a:rPr lang="en-US" sz="2400" dirty="0" smtClean="0"/>
              <a:t>“dust on snow”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427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prstTxWarp prst="textNoShape">
          <a:avLst/>
        </a:prstTxWarp>
        <a:spAutoFit/>
      </a:bodyPr>
      <a:lstStyle>
        <a:defPPr marL="0" marR="0">
          <a:spcBef>
            <a:spcPts val="0"/>
          </a:spcBef>
          <a:spcAft>
            <a:spcPts val="0"/>
          </a:spcAft>
          <a:defRPr sz="1800" dirty="0" smtClean="0">
            <a:solidFill>
              <a:schemeClr val="tx1"/>
            </a:solidFill>
            <a:latin typeface="Calibri"/>
            <a:ea typeface="Cambria"/>
            <a:cs typeface="Times New Roman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brfc_nasa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prstTxWarp prst="textNoShape">
          <a:avLst/>
        </a:prstTxWarp>
        <a:spAutoFit/>
      </a:bodyPr>
      <a:lstStyle>
        <a:defPPr marL="0" marR="0">
          <a:spcBef>
            <a:spcPts val="0"/>
          </a:spcBef>
          <a:spcAft>
            <a:spcPts val="0"/>
          </a:spcAft>
          <a:defRPr sz="1800" dirty="0" smtClean="0">
            <a:solidFill>
              <a:schemeClr val="tx1"/>
            </a:solidFill>
            <a:latin typeface="Calibri"/>
            <a:ea typeface="Cambria"/>
            <a:cs typeface="Times New Roman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brfc_nasa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prstTxWarp prst="textNoShape">
          <a:avLst/>
        </a:prstTxWarp>
        <a:spAutoFit/>
      </a:bodyPr>
      <a:lstStyle>
        <a:defPPr marL="0" marR="0">
          <a:spcBef>
            <a:spcPts val="0"/>
          </a:spcBef>
          <a:spcAft>
            <a:spcPts val="0"/>
          </a:spcAft>
          <a:defRPr sz="1800" dirty="0" smtClean="0">
            <a:solidFill>
              <a:schemeClr val="tx1"/>
            </a:solidFill>
            <a:latin typeface="Calibri"/>
            <a:ea typeface="Cambria"/>
            <a:cs typeface="Times New Roman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brfc_nasa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prstTxWarp prst="textNoShape">
          <a:avLst/>
        </a:prstTxWarp>
        <a:spAutoFit/>
      </a:bodyPr>
      <a:lstStyle>
        <a:defPPr marL="0" marR="0">
          <a:spcBef>
            <a:spcPts val="0"/>
          </a:spcBef>
          <a:spcAft>
            <a:spcPts val="0"/>
          </a:spcAft>
          <a:defRPr sz="1800" dirty="0" smtClean="0">
            <a:solidFill>
              <a:schemeClr val="tx1"/>
            </a:solidFill>
            <a:latin typeface="Calibri"/>
            <a:ea typeface="Cambria"/>
            <a:cs typeface="Times New Roman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brfc_nws_header_logo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prstTxWarp prst="textNoShape">
          <a:avLst/>
        </a:prstTxWarp>
        <a:spAutoFit/>
      </a:bodyPr>
      <a:lstStyle>
        <a:defPPr marL="0" marR="0">
          <a:spcBef>
            <a:spcPts val="0"/>
          </a:spcBef>
          <a:spcAft>
            <a:spcPts val="0"/>
          </a:spcAft>
          <a:defRPr sz="1800" dirty="0" smtClean="0">
            <a:solidFill>
              <a:schemeClr val="tx1"/>
            </a:solidFill>
            <a:latin typeface="Calibri"/>
            <a:ea typeface="Cambria"/>
            <a:cs typeface="Times New Roman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cbrfc_nasa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prstTxWarp prst="textNoShape">
          <a:avLst/>
        </a:prstTxWarp>
        <a:spAutoFit/>
      </a:bodyPr>
      <a:lstStyle>
        <a:defPPr marL="0" marR="0">
          <a:spcBef>
            <a:spcPts val="0"/>
          </a:spcBef>
          <a:spcAft>
            <a:spcPts val="0"/>
          </a:spcAft>
          <a:defRPr sz="1800" dirty="0" smtClean="0">
            <a:solidFill>
              <a:schemeClr val="tx1"/>
            </a:solidFill>
            <a:latin typeface="Calibri"/>
            <a:ea typeface="Cambria"/>
            <a:cs typeface="Times New Roman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snow_projects_crfs_20120327</Template>
  <TotalTime>81955</TotalTime>
  <Words>2112</Words>
  <Application>Microsoft Macintosh PowerPoint</Application>
  <PresentationFormat>On-screen Show (4:3)</PresentationFormat>
  <Paragraphs>370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1_Default Design</vt:lpstr>
      <vt:lpstr>Textured</vt:lpstr>
      <vt:lpstr>3_Office Theme</vt:lpstr>
      <vt:lpstr>cbrfc_nasa</vt:lpstr>
      <vt:lpstr>1_cbrfc_nasa</vt:lpstr>
      <vt:lpstr>cbrfc_nws_header_logos</vt:lpstr>
      <vt:lpstr>1_Textured</vt:lpstr>
      <vt:lpstr>4_Office Theme</vt:lpstr>
      <vt:lpstr>2_cbrfc_nasa</vt:lpstr>
      <vt:lpstr>3_cbrfc_nasa</vt:lpstr>
      <vt:lpstr>Snow Model Adjustment Methods at NOAA/CBRFC</vt:lpstr>
      <vt:lpstr>Operational CBRFC Snow Model</vt:lpstr>
      <vt:lpstr>Snow Model Adjustment Methods</vt:lpstr>
      <vt:lpstr>Current Operational SWE Adjustment Method: Using SNOTEL Precip</vt:lpstr>
      <vt:lpstr>Current Operational SWE Adjustment Method: Using SNOTEL Precip </vt:lpstr>
      <vt:lpstr>Experimental SWE Adjustment Method:  Statistical Models and SNOTEL SWE</vt:lpstr>
      <vt:lpstr>Experimental SWE Adjustment Method: MODSCAG (satellite-based) fSCA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Questions, Comments,  and Acknowledgements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CBRFC Snow Data Overview - WWA Workshops</dc:title>
  <dc:subject/>
  <dc:creator>smb</dc:creator>
  <cp:keywords/>
  <dc:description/>
  <cp:lastModifiedBy>Greg Smith</cp:lastModifiedBy>
  <cp:revision>1183</cp:revision>
  <cp:lastPrinted>2015-10-16T21:15:07Z</cp:lastPrinted>
  <dcterms:created xsi:type="dcterms:W3CDTF">2015-09-09T15:59:37Z</dcterms:created>
  <dcterms:modified xsi:type="dcterms:W3CDTF">2015-10-22T16:26:51Z</dcterms:modified>
  <cp:category/>
</cp:coreProperties>
</file>