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69" r:id="rId2"/>
    <p:sldId id="509" r:id="rId3"/>
    <p:sldId id="489" r:id="rId4"/>
    <p:sldId id="512" r:id="rId5"/>
    <p:sldId id="472" r:id="rId6"/>
    <p:sldId id="511" r:id="rId7"/>
    <p:sldId id="520" r:id="rId8"/>
  </p:sldIdLst>
  <p:sldSz cx="9144000" cy="6858000" type="letter"/>
  <p:notesSz cx="6997700" cy="9271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344"/>
    <a:srgbClr val="8D7F43"/>
    <a:srgbClr val="906E40"/>
    <a:srgbClr val="9A7544"/>
    <a:srgbClr val="FFFF00"/>
    <a:srgbClr val="FF0000"/>
    <a:srgbClr val="B2B2B2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640" autoAdjust="0"/>
  </p:normalViewPr>
  <p:slideViewPr>
    <p:cSldViewPr>
      <p:cViewPr>
        <p:scale>
          <a:sx n="100" d="100"/>
          <a:sy n="100" d="100"/>
        </p:scale>
        <p:origin x="-195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1/18/2005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DB1EA8-C7E2-4D84-A26D-01FA02692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1/18/2005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6F243F1-E433-4723-9AC5-FC87947F4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85F03-8A44-412C-BB59-CC480F527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4500-02EB-4899-8ECA-4E0412C94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91B4-17CC-4EE9-98A1-7E37485AD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A4E4-3736-4EF4-8347-0D20F9F19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823BD-9760-469A-A736-FE9EBEFDB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1386-1727-4A74-8A75-E7D3B2BD0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8C845-573B-4E5A-AE22-F836CA0C3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5199D-B02C-4FB3-9F40-2E00A420D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48C3-3E25-4992-81B3-7E45DD554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E58B7-EE78-4746-ACEF-174D33D1B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60FC-C5B4-4451-BE3B-0F5E12B8C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0999-106D-42E0-8599-C669C6ABF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41418-386E-42D4-B82A-3DD332DF5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72B835C-4FE0-43F2-9DE9-D91699277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0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381000" y="1447800"/>
            <a:ext cx="8382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Navajo Reservoir</a:t>
            </a:r>
          </a:p>
          <a:p>
            <a:r>
              <a:rPr lang="en-US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Water </a:t>
            </a:r>
            <a:r>
              <a:rPr lang="en-US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Year 2011</a:t>
            </a:r>
          </a:p>
          <a:p>
            <a:r>
              <a:rPr lang="en-US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Proposed Operations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443"/>
            <a:ext cx="9143999" cy="54171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0028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Navajo Current Conditions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(as of </a:t>
            </a:r>
            <a:r>
              <a:rPr lang="en-US" sz="1800" dirty="0" smtClean="0">
                <a:solidFill>
                  <a:schemeClr val="bg1"/>
                </a:solidFill>
              </a:rPr>
              <a:t>3/24/2011)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373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Elevation = </a:t>
            </a:r>
            <a:r>
              <a:rPr lang="en-US" dirty="0" smtClean="0">
                <a:solidFill>
                  <a:schemeClr val="bg1"/>
                </a:solidFill>
              </a:rPr>
              <a:t>6058.27  </a:t>
            </a:r>
            <a:r>
              <a:rPr lang="en-US" dirty="0" smtClean="0">
                <a:solidFill>
                  <a:schemeClr val="bg1"/>
                </a:solidFill>
              </a:rPr>
              <a:t>(102% of Average)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Storage = </a:t>
            </a:r>
            <a:r>
              <a:rPr lang="en-US" dirty="0" smtClean="0">
                <a:solidFill>
                  <a:schemeClr val="bg1"/>
                </a:solidFill>
              </a:rPr>
              <a:t>1,325,971 </a:t>
            </a:r>
            <a:r>
              <a:rPr lang="en-US" dirty="0" smtClean="0">
                <a:solidFill>
                  <a:schemeClr val="bg1"/>
                </a:solidFill>
              </a:rPr>
              <a:t>af </a:t>
            </a:r>
            <a:r>
              <a:rPr lang="en-US" dirty="0" smtClean="0">
                <a:solidFill>
                  <a:schemeClr val="bg1"/>
                </a:solidFill>
              </a:rPr>
              <a:t>(78% </a:t>
            </a:r>
            <a:r>
              <a:rPr lang="en-US" dirty="0" smtClean="0">
                <a:solidFill>
                  <a:schemeClr val="bg1"/>
                </a:solidFill>
              </a:rPr>
              <a:t>Full)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Inflow = </a:t>
            </a:r>
            <a:r>
              <a:rPr lang="en-US" dirty="0" smtClean="0">
                <a:solidFill>
                  <a:schemeClr val="bg1"/>
                </a:solidFill>
              </a:rPr>
              <a:t>530-990 cfs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Release = 500 cfs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NIIP = </a:t>
            </a:r>
            <a:r>
              <a:rPr lang="en-US" dirty="0" smtClean="0">
                <a:solidFill>
                  <a:schemeClr val="bg1"/>
                </a:solidFill>
              </a:rPr>
              <a:t>~250 cfs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San Juan-Chama Diversion = </a:t>
            </a:r>
            <a:r>
              <a:rPr lang="en-US" dirty="0" smtClean="0">
                <a:solidFill>
                  <a:schemeClr val="bg1"/>
                </a:solidFill>
              </a:rPr>
              <a:t>0-98 cfs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295400" y="22860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Update SNOTEL!!!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345021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1"/>
            <a:ext cx="9144000" cy="346295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2011 Forecasted April-July Inflow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&amp; Spring Peak </a:t>
            </a:r>
            <a:r>
              <a:rPr lang="en-US" sz="3600" dirty="0" smtClean="0">
                <a:solidFill>
                  <a:schemeClr val="bg1"/>
                </a:solidFill>
              </a:rPr>
              <a:t>Release (mid March)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Most Probable (50% Ex.) -  </a:t>
            </a:r>
            <a:r>
              <a:rPr lang="en-US" sz="2400" b="1" dirty="0" smtClean="0">
                <a:solidFill>
                  <a:schemeClr val="bg1"/>
                </a:solidFill>
              </a:rPr>
              <a:t>650,000 </a:t>
            </a:r>
            <a:r>
              <a:rPr lang="en-US" sz="2400" b="1" dirty="0" smtClean="0">
                <a:solidFill>
                  <a:schemeClr val="bg1"/>
                </a:solidFill>
              </a:rPr>
              <a:t>af </a:t>
            </a:r>
            <a:r>
              <a:rPr lang="en-US" sz="2400" b="1" dirty="0" smtClean="0">
                <a:solidFill>
                  <a:schemeClr val="bg1"/>
                </a:solidFill>
              </a:rPr>
              <a:t>(88% </a:t>
            </a:r>
            <a:r>
              <a:rPr lang="en-US" sz="2400" b="1" dirty="0" smtClean="0">
                <a:solidFill>
                  <a:schemeClr val="bg1"/>
                </a:solidFill>
              </a:rPr>
              <a:t>of </a:t>
            </a:r>
            <a:r>
              <a:rPr lang="en-US" sz="2400" b="1" dirty="0" err="1" smtClean="0">
                <a:solidFill>
                  <a:schemeClr val="bg1"/>
                </a:solidFill>
              </a:rPr>
              <a:t>Avg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Peak Release = </a:t>
            </a:r>
            <a:r>
              <a:rPr lang="en-US" sz="2000" dirty="0" smtClean="0">
                <a:solidFill>
                  <a:schemeClr val="bg1"/>
                </a:solidFill>
              </a:rPr>
              <a:t>118,000 </a:t>
            </a:r>
            <a:r>
              <a:rPr lang="en-US" sz="2000" dirty="0" smtClean="0">
                <a:solidFill>
                  <a:schemeClr val="bg1"/>
                </a:solidFill>
              </a:rPr>
              <a:t>af </a:t>
            </a:r>
            <a:r>
              <a:rPr lang="en-US" sz="2000" dirty="0" smtClean="0">
                <a:solidFill>
                  <a:schemeClr val="bg1"/>
                </a:solidFill>
              </a:rPr>
              <a:t>(1 week @ </a:t>
            </a:r>
            <a:r>
              <a:rPr lang="en-US" sz="2000" dirty="0" smtClean="0">
                <a:solidFill>
                  <a:schemeClr val="bg1"/>
                </a:solidFill>
              </a:rPr>
              <a:t>5000 cfs)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Minimum Probable (90% Ex.) -  </a:t>
            </a:r>
            <a:r>
              <a:rPr lang="en-US" sz="2400" b="1" dirty="0" smtClean="0">
                <a:solidFill>
                  <a:schemeClr val="bg1"/>
                </a:solidFill>
              </a:rPr>
              <a:t>405,000 </a:t>
            </a:r>
            <a:r>
              <a:rPr lang="en-US" sz="2400" b="1" dirty="0" smtClean="0">
                <a:solidFill>
                  <a:schemeClr val="bg1"/>
                </a:solidFill>
              </a:rPr>
              <a:t>af </a:t>
            </a:r>
            <a:r>
              <a:rPr lang="en-US" sz="2400" b="1" dirty="0" smtClean="0">
                <a:solidFill>
                  <a:schemeClr val="bg1"/>
                </a:solidFill>
              </a:rPr>
              <a:t>(55% </a:t>
            </a:r>
            <a:r>
              <a:rPr lang="en-US" sz="2400" b="1" dirty="0" smtClean="0">
                <a:solidFill>
                  <a:schemeClr val="bg1"/>
                </a:solidFill>
              </a:rPr>
              <a:t>of </a:t>
            </a:r>
            <a:r>
              <a:rPr lang="en-US" sz="2400" b="1" dirty="0" err="1" smtClean="0">
                <a:solidFill>
                  <a:schemeClr val="bg1"/>
                </a:solidFill>
              </a:rPr>
              <a:t>Avg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Peak Release = 118,000 af (1 </a:t>
            </a:r>
            <a:r>
              <a:rPr lang="en-US" sz="2000" dirty="0" smtClean="0">
                <a:solidFill>
                  <a:schemeClr val="bg1"/>
                </a:solidFill>
              </a:rPr>
              <a:t>week @ 5000 cfs)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Maximum Probable (10% Ex.) -  </a:t>
            </a:r>
            <a:r>
              <a:rPr lang="en-US" sz="2400" b="1" dirty="0" smtClean="0">
                <a:solidFill>
                  <a:schemeClr val="bg1"/>
                </a:solidFill>
              </a:rPr>
              <a:t>950,000 </a:t>
            </a:r>
            <a:r>
              <a:rPr lang="en-US" sz="2400" b="1" dirty="0" smtClean="0">
                <a:solidFill>
                  <a:schemeClr val="bg1"/>
                </a:solidFill>
              </a:rPr>
              <a:t>af </a:t>
            </a:r>
            <a:r>
              <a:rPr lang="en-US" sz="2400" b="1" dirty="0" smtClean="0">
                <a:solidFill>
                  <a:schemeClr val="bg1"/>
                </a:solidFill>
              </a:rPr>
              <a:t>(129% </a:t>
            </a:r>
            <a:r>
              <a:rPr lang="en-US" sz="2400" b="1" dirty="0" err="1" smtClean="0">
                <a:solidFill>
                  <a:schemeClr val="bg1"/>
                </a:solidFill>
              </a:rPr>
              <a:t>Avg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Peak Release = </a:t>
            </a:r>
            <a:r>
              <a:rPr lang="en-US" sz="2000" dirty="0" smtClean="0">
                <a:solidFill>
                  <a:schemeClr val="bg1"/>
                </a:solidFill>
              </a:rPr>
              <a:t>478,000 </a:t>
            </a:r>
            <a:r>
              <a:rPr lang="en-US" sz="2000" dirty="0" smtClean="0">
                <a:solidFill>
                  <a:schemeClr val="bg1"/>
                </a:solidFill>
              </a:rPr>
              <a:t>af (Full </a:t>
            </a:r>
            <a:r>
              <a:rPr lang="en-US" sz="2000" dirty="0" smtClean="0">
                <a:solidFill>
                  <a:schemeClr val="bg1"/>
                </a:solidFill>
              </a:rPr>
              <a:t>Hydrograph </a:t>
            </a:r>
            <a:r>
              <a:rPr lang="en-US" sz="2000" dirty="0" smtClean="0">
                <a:solidFill>
                  <a:schemeClr val="bg1"/>
                </a:solidFill>
              </a:rPr>
              <a:t>– </a:t>
            </a:r>
            <a:r>
              <a:rPr lang="en-US" sz="2000" dirty="0" smtClean="0">
                <a:solidFill>
                  <a:schemeClr val="bg1"/>
                </a:solidFill>
              </a:rPr>
              <a:t>21 </a:t>
            </a:r>
            <a:r>
              <a:rPr lang="en-US" sz="2000" dirty="0" smtClean="0">
                <a:solidFill>
                  <a:schemeClr val="bg1"/>
                </a:solidFill>
              </a:rPr>
              <a:t>days @ 5000 cfs, </a:t>
            </a:r>
            <a:r>
              <a:rPr lang="en-US" sz="2000" dirty="0" smtClean="0">
                <a:solidFill>
                  <a:schemeClr val="bg1"/>
                </a:solidFill>
              </a:rPr>
              <a:t>bench of 1500 cfs into March)</a:t>
            </a: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Peak Release centered over Animas at Farmington peak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Base release of 500 cfs for remainder of water year  (~362K af)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85800" y="1295400"/>
            <a:ext cx="769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Put Hydrographs and downstream flow projection data here from 2011</a:t>
            </a:r>
          </a:p>
          <a:p>
            <a:r>
              <a:rPr lang="en-US"/>
              <a:t> Navajo Release Scenarios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9144000" cy="2209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WY2011 Estimated Inflows into Lake Powell from the San Juan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2400" smtClean="0">
                <a:solidFill>
                  <a:schemeClr val="bg1"/>
                </a:solidFill>
              </a:rPr>
              <a:t>(based on SJ @ Bluff modeled flows)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Most Probable (50% Ex.) -  </a:t>
            </a:r>
            <a:r>
              <a:rPr lang="en-US" sz="2400" b="1" dirty="0" smtClean="0">
                <a:solidFill>
                  <a:schemeClr val="bg1"/>
                </a:solidFill>
              </a:rPr>
              <a:t>993,000 </a:t>
            </a:r>
            <a:r>
              <a:rPr lang="en-US" sz="2400" b="1" dirty="0" smtClean="0">
                <a:solidFill>
                  <a:schemeClr val="bg1"/>
                </a:solidFill>
              </a:rPr>
              <a:t>acre-feet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				(</a:t>
            </a:r>
            <a:r>
              <a:rPr lang="en-US" sz="2400" b="1" dirty="0" smtClean="0">
                <a:solidFill>
                  <a:schemeClr val="bg1"/>
                </a:solidFill>
              </a:rPr>
              <a:t>71% </a:t>
            </a:r>
            <a:r>
              <a:rPr lang="en-US" sz="2400" b="1" dirty="0" smtClean="0">
                <a:solidFill>
                  <a:schemeClr val="bg1"/>
                </a:solidFill>
              </a:rPr>
              <a:t>of Average WY1981-2010)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Minimum Probable (90% Ex.) -  </a:t>
            </a:r>
            <a:r>
              <a:rPr lang="en-US" sz="2400" b="1" dirty="0" smtClean="0">
                <a:solidFill>
                  <a:schemeClr val="bg1"/>
                </a:solidFill>
              </a:rPr>
              <a:t>637,000 </a:t>
            </a:r>
            <a:r>
              <a:rPr lang="en-US" sz="2400" b="1" dirty="0" smtClean="0">
                <a:solidFill>
                  <a:schemeClr val="bg1"/>
                </a:solidFill>
              </a:rPr>
              <a:t>acre-feet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				</a:t>
            </a:r>
            <a:r>
              <a:rPr lang="en-US" sz="2400" b="1" dirty="0" smtClean="0">
                <a:solidFill>
                  <a:schemeClr val="bg1"/>
                </a:solidFill>
              </a:rPr>
              <a:t>(45% </a:t>
            </a:r>
            <a:r>
              <a:rPr lang="en-US" sz="2400" b="1" dirty="0" smtClean="0">
                <a:solidFill>
                  <a:schemeClr val="bg1"/>
                </a:solidFill>
              </a:rPr>
              <a:t>of Average WY1981-2010)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Maximum Probable (10% Ex.) -  </a:t>
            </a:r>
            <a:r>
              <a:rPr lang="en-US" sz="2400" b="1" dirty="0" smtClean="0">
                <a:solidFill>
                  <a:schemeClr val="bg1"/>
                </a:solidFill>
              </a:rPr>
              <a:t>2,227,000 </a:t>
            </a:r>
            <a:r>
              <a:rPr lang="en-US" sz="2400" b="1" dirty="0" smtClean="0">
                <a:solidFill>
                  <a:schemeClr val="bg1"/>
                </a:solidFill>
              </a:rPr>
              <a:t>acre-feet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				</a:t>
            </a:r>
            <a:r>
              <a:rPr lang="en-US" sz="2400" b="1" dirty="0" smtClean="0">
                <a:solidFill>
                  <a:schemeClr val="bg1"/>
                </a:solidFill>
              </a:rPr>
              <a:t>(158% </a:t>
            </a:r>
            <a:r>
              <a:rPr lang="en-US" sz="2400" b="1" dirty="0" smtClean="0">
                <a:solidFill>
                  <a:schemeClr val="bg1"/>
                </a:solidFill>
              </a:rPr>
              <a:t>of Average WY1981-2010)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5A67D">
                <a:gamma/>
                <a:tint val="54118"/>
                <a:invGamma/>
                <a:alpha val="63000"/>
              </a:srgbClr>
            </a:gs>
            <a:gs pos="50000">
              <a:srgbClr val="C5A67D">
                <a:alpha val="57001"/>
              </a:srgbClr>
            </a:gs>
            <a:gs pos="100000">
              <a:srgbClr val="C5A67D">
                <a:gamma/>
                <a:tint val="54118"/>
                <a:invGamma/>
                <a:alpha val="63000"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C5A67D">
                <a:gamma/>
                <a:tint val="54118"/>
                <a:invGamma/>
                <a:alpha val="63000"/>
              </a:srgbClr>
            </a:gs>
            <a:gs pos="50000">
              <a:srgbClr val="C5A67D">
                <a:alpha val="57001"/>
              </a:srgbClr>
            </a:gs>
            <a:gs pos="100000">
              <a:srgbClr val="C5A67D">
                <a:gamma/>
                <a:tint val="54118"/>
                <a:invGamma/>
                <a:alpha val="63000"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19496</TotalTime>
  <Words>104</Words>
  <Application>Microsoft Office PowerPoint</Application>
  <PresentationFormat>Letter Paper (8.5x11 in)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Default Design</vt:lpstr>
      <vt:lpstr>Slide 1</vt:lpstr>
      <vt:lpstr>Slide 2</vt:lpstr>
      <vt:lpstr>Navajo Current Conditions (as of 3/24/2011)</vt:lpstr>
      <vt:lpstr>Slide 4</vt:lpstr>
      <vt:lpstr>2011 Forecasted April-July Inflow &amp; Spring Peak Release (mid March)</vt:lpstr>
      <vt:lpstr>Slide 6</vt:lpstr>
      <vt:lpstr>WY2011 Estimated Inflows into Lake Powell from the San Juan (based on SJ @ Bluff modeled flows)</vt:lpstr>
    </vt:vector>
  </TitlesOfParts>
  <Company>usbr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rchristianson</cp:lastModifiedBy>
  <cp:revision>204</cp:revision>
  <dcterms:created xsi:type="dcterms:W3CDTF">2004-03-19T17:04:19Z</dcterms:created>
  <dcterms:modified xsi:type="dcterms:W3CDTF">2011-03-25T22:08:30Z</dcterms:modified>
</cp:coreProperties>
</file>