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9" r:id="rId2"/>
    <p:sldId id="306" r:id="rId3"/>
    <p:sldId id="311" r:id="rId4"/>
    <p:sldId id="312" r:id="rId5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C Regional Office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751" cy="46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0" tIns="45805" rIns="91610" bIns="45805" numCol="1" anchor="t" anchorCtr="0" compatLnSpc="1">
            <a:prstTxWarp prst="textNoShape">
              <a:avLst/>
            </a:prstTxWarp>
          </a:bodyPr>
          <a:lstStyle>
            <a:lvl1pPr defTabSz="915926">
              <a:defRPr sz="1200"/>
            </a:lvl1pPr>
          </a:lstStyle>
          <a:p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78" y="0"/>
            <a:ext cx="3011750" cy="46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0" tIns="45805" rIns="91610" bIns="45805" numCol="1" anchor="t" anchorCtr="0" compatLnSpc="1">
            <a:prstTxWarp prst="textNoShape">
              <a:avLst/>
            </a:prstTxWarp>
          </a:bodyPr>
          <a:lstStyle>
            <a:lvl1pPr algn="r" defTabSz="915926">
              <a:defRPr sz="1200"/>
            </a:lvl1pPr>
          </a:lstStyle>
          <a:p>
            <a:endParaRPr lang="en-US"/>
          </a:p>
        </p:txBody>
      </p:sp>
      <p:sp>
        <p:nvSpPr>
          <p:cNvPr id="117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170"/>
            <a:ext cx="3011751" cy="46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0" tIns="45805" rIns="91610" bIns="45805" numCol="1" anchor="b" anchorCtr="0" compatLnSpc="1">
            <a:prstTxWarp prst="textNoShape">
              <a:avLst/>
            </a:prstTxWarp>
          </a:bodyPr>
          <a:lstStyle>
            <a:lvl1pPr defTabSz="915926">
              <a:defRPr sz="1200"/>
            </a:lvl1pPr>
          </a:lstStyle>
          <a:p>
            <a:endParaRPr lang="en-US"/>
          </a:p>
        </p:txBody>
      </p:sp>
      <p:sp>
        <p:nvSpPr>
          <p:cNvPr id="117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78" y="8772170"/>
            <a:ext cx="3011750" cy="46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0" tIns="45805" rIns="91610" bIns="45805" numCol="1" anchor="b" anchorCtr="0" compatLnSpc="1">
            <a:prstTxWarp prst="textNoShape">
              <a:avLst/>
            </a:prstTxWarp>
          </a:bodyPr>
          <a:lstStyle>
            <a:lvl1pPr algn="r" defTabSz="915926">
              <a:defRPr sz="1200"/>
            </a:lvl1pPr>
          </a:lstStyle>
          <a:p>
            <a:fld id="{FF76C784-9A53-433D-928F-AC40CA672F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751" cy="46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0" tIns="45805" rIns="91610" bIns="45805" numCol="1" anchor="t" anchorCtr="0" compatLnSpc="1">
            <a:prstTxWarp prst="textNoShape">
              <a:avLst/>
            </a:prstTxWarp>
          </a:bodyPr>
          <a:lstStyle>
            <a:lvl1pPr defTabSz="915926"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78" y="0"/>
            <a:ext cx="3011750" cy="462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0" tIns="45805" rIns="91610" bIns="45805" numCol="1" anchor="t" anchorCtr="0" compatLnSpc="1">
            <a:prstTxWarp prst="textNoShape">
              <a:avLst/>
            </a:prstTxWarp>
          </a:bodyPr>
          <a:lstStyle>
            <a:lvl1pPr algn="r" defTabSz="915926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544" y="4388421"/>
            <a:ext cx="5560987" cy="415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0" tIns="45805" rIns="91610" bIns="458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170"/>
            <a:ext cx="3011751" cy="46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0" tIns="45805" rIns="91610" bIns="45805" numCol="1" anchor="b" anchorCtr="0" compatLnSpc="1">
            <a:prstTxWarp prst="textNoShape">
              <a:avLst/>
            </a:prstTxWarp>
          </a:bodyPr>
          <a:lstStyle>
            <a:lvl1pPr defTabSz="915926"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78" y="8772170"/>
            <a:ext cx="3011750" cy="46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0" tIns="45805" rIns="91610" bIns="45805" numCol="1" anchor="b" anchorCtr="0" compatLnSpc="1">
            <a:prstTxWarp prst="textNoShape">
              <a:avLst/>
            </a:prstTxWarp>
          </a:bodyPr>
          <a:lstStyle>
            <a:lvl1pPr algn="r" defTabSz="915926">
              <a:defRPr sz="1200"/>
            </a:lvl1pPr>
          </a:lstStyle>
          <a:p>
            <a:fld id="{50E9D77D-0972-4E80-B5C5-BF4534EE13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90A40-812F-402F-B4EB-4D508A65E7A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7475" y="877888"/>
            <a:ext cx="4211638" cy="3159125"/>
          </a:xfrm>
          <a:solidFill>
            <a:srgbClr val="FFFFFF"/>
          </a:solidFill>
          <a:ln/>
        </p:spPr>
      </p:sp>
      <p:sp>
        <p:nvSpPr>
          <p:cNvPr id="5124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081123" y="4348338"/>
            <a:ext cx="4826441" cy="424732"/>
          </a:xfrm>
          <a:noFill/>
          <a:ln/>
        </p:spPr>
        <p:txBody>
          <a:bodyPr lIns="0" tIns="0" rIns="0" bIns="0">
            <a:spAutoFit/>
          </a:bodyPr>
          <a:lstStyle/>
          <a:p>
            <a:pPr defTabSz="458049"/>
            <a:r>
              <a:rPr lang="en-US" dirty="0" smtClean="0"/>
              <a:t>Go to P:\FontenelleOps\FontenelleDailyOps.xls to get most recent plot</a:t>
            </a:r>
          </a:p>
          <a:p>
            <a:pPr defTabSz="458049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95AA9-D15E-4845-B606-3D610F77741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7475" y="877888"/>
            <a:ext cx="4211638" cy="3160712"/>
          </a:xfrm>
          <a:solidFill>
            <a:srgbClr val="FFFFFF"/>
          </a:solidFill>
          <a:ln/>
        </p:spPr>
      </p:sp>
      <p:sp>
        <p:nvSpPr>
          <p:cNvPr id="6148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081123" y="4348338"/>
            <a:ext cx="4826441" cy="424732"/>
          </a:xfrm>
          <a:noFill/>
          <a:ln/>
        </p:spPr>
        <p:txBody>
          <a:bodyPr lIns="0" tIns="0" rIns="0" bIns="0">
            <a:spAutoFit/>
          </a:bodyPr>
          <a:lstStyle/>
          <a:p>
            <a:pPr defTabSz="458049"/>
            <a:r>
              <a:rPr lang="en-US" dirty="0" smtClean="0"/>
              <a:t>Go to P:\FontenelleOps\FontenelleDailyOps.xls to get most recent plot</a:t>
            </a:r>
          </a:p>
          <a:p>
            <a:pPr defTabSz="458049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B36E1-1C2C-4DA2-8DB7-E20A2130B5D1}" type="slidenum">
              <a:rPr lang="en-US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389063" y="877888"/>
            <a:ext cx="4210050" cy="3159125"/>
          </a:xfrm>
          <a:solidFill>
            <a:srgbClr val="FFFFFF"/>
          </a:solidFill>
          <a:ln/>
        </p:spPr>
      </p:sp>
      <p:sp>
        <p:nvSpPr>
          <p:cNvPr id="17412" name="Rectangle 3"/>
          <p:cNvSpPr>
            <a:spLocks noChangeArrowheads="1"/>
          </p:cNvSpPr>
          <p:nvPr>
            <p:ph type="body" idx="1"/>
          </p:nvPr>
        </p:nvSpPr>
        <p:spPr>
          <a:xfrm>
            <a:off x="1081613" y="4347598"/>
            <a:ext cx="4826266" cy="183456"/>
          </a:xfrm>
          <a:noFill/>
          <a:ln/>
        </p:spPr>
        <p:txBody>
          <a:bodyPr lIns="0" tIns="0" rIns="0" bIns="0">
            <a:spAutoFit/>
          </a:bodyPr>
          <a:lstStyle/>
          <a:p>
            <a:pPr defTabSz="454868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Green River Basin – </a:t>
            </a:r>
            <a:r>
              <a:rPr lang="en-US" dirty="0" err="1" smtClean="0"/>
              <a:t>Fontenelle</a:t>
            </a:r>
            <a:r>
              <a:rPr lang="en-US" dirty="0" smtClean="0"/>
              <a:t> and Flaming Gorge</a:t>
            </a:r>
            <a:endParaRPr lang="en-US" dirty="0"/>
          </a:p>
        </p:txBody>
      </p:sp>
      <p:pic>
        <p:nvPicPr>
          <p:cNvPr id="5" name="Picture 6" descr="a_Flaming"/>
          <p:cNvPicPr>
            <a:picLocks noGrp="1" noChangeAspect="1" noChangeArrowheads="1"/>
          </p:cNvPicPr>
          <p:nvPr>
            <p:ph type="tbl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760061"/>
            <a:ext cx="6400800" cy="420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446213" y="979488"/>
            <a:ext cx="6653212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54" tIns="41477" rIns="82954" bIns="41477">
            <a:spAutoFit/>
          </a:bodyPr>
          <a:lstStyle/>
          <a:p>
            <a:pPr defTabSz="830263" eaLnBrk="0" hangingPunct="0"/>
            <a:endParaRPr lang="en-US" sz="2200">
              <a:latin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700088" y="249238"/>
            <a:ext cx="7834312" cy="665162"/>
          </a:xfrm>
        </p:spPr>
        <p:txBody>
          <a:bodyPr lIns="0" tIns="0" rIns="0" bIns="0"/>
          <a:lstStyle/>
          <a:p>
            <a:pPr marL="214313" indent="-214313" defTabSz="457200" eaLnBrk="1" hangingPunct="1"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4000" b="1" smtClean="0">
                <a:solidFill>
                  <a:schemeClr val="bg1"/>
                </a:solidFill>
              </a:rPr>
              <a:t>Fontenelle Reservoir Elevation</a:t>
            </a:r>
            <a:endParaRPr lang="en-GB" sz="3200" smtClean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066800"/>
            <a:ext cx="7162800" cy="5079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092607"/>
            <a:ext cx="7467600" cy="5079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50825"/>
            <a:ext cx="7834312" cy="665163"/>
          </a:xfrm>
        </p:spPr>
        <p:txBody>
          <a:bodyPr lIns="0" tIns="0" rIns="0" bIns="0"/>
          <a:lstStyle/>
          <a:p>
            <a:pPr marL="214313" indent="-214313" algn="ctr" defTabSz="457200" eaLnBrk="1" hangingPunct="1"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3600" b="1" dirty="0" err="1" smtClean="0">
                <a:solidFill>
                  <a:schemeClr val="bg1"/>
                </a:solidFill>
              </a:rPr>
              <a:t>Fontenelle</a:t>
            </a:r>
            <a:r>
              <a:rPr lang="en-GB" sz="3600" b="1" dirty="0" smtClean="0">
                <a:solidFill>
                  <a:schemeClr val="bg1"/>
                </a:solidFill>
              </a:rPr>
              <a:t> Inflow and Release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446213" y="979488"/>
            <a:ext cx="6653212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54" tIns="41477" rIns="82954" bIns="41477">
            <a:spAutoFit/>
          </a:bodyPr>
          <a:lstStyle/>
          <a:p>
            <a:pPr defTabSz="830263" eaLnBrk="0" hangingPunct="0"/>
            <a:endParaRPr lang="en-US" sz="2200">
              <a:latin typeface="Times New Roman" pitchFamily="18" charset="0"/>
            </a:endParaRPr>
          </a:p>
        </p:txBody>
      </p:sp>
      <p:sp>
        <p:nvSpPr>
          <p:cNvPr id="160783" name="Text Box 15"/>
          <p:cNvSpPr txBox="1">
            <a:spLocks noChangeArrowheads="1"/>
          </p:cNvSpPr>
          <p:nvPr/>
        </p:nvSpPr>
        <p:spPr bwMode="auto">
          <a:xfrm>
            <a:off x="3505200" y="2286000"/>
            <a:ext cx="1447800" cy="466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b="1" dirty="0"/>
              <a:t>Apr – Jul Inflow</a:t>
            </a:r>
          </a:p>
          <a:p>
            <a:pPr algn="ctr"/>
            <a:r>
              <a:rPr lang="en-US" sz="1200" b="1" dirty="0" smtClean="0"/>
              <a:t>905 </a:t>
            </a:r>
            <a:r>
              <a:rPr lang="en-US" sz="1200" b="1" dirty="0"/>
              <a:t>KAF </a:t>
            </a:r>
            <a:r>
              <a:rPr lang="en-US" sz="1200" b="1" dirty="0" smtClean="0"/>
              <a:t>(105%)</a:t>
            </a:r>
            <a:endParaRPr lang="en-US" sz="1200" b="1" dirty="0"/>
          </a:p>
        </p:txBody>
      </p:sp>
      <p:sp>
        <p:nvSpPr>
          <p:cNvPr id="160784" name="Line 16"/>
          <p:cNvSpPr>
            <a:spLocks noChangeShapeType="1"/>
          </p:cNvSpPr>
          <p:nvPr/>
        </p:nvSpPr>
        <p:spPr bwMode="auto">
          <a:xfrm>
            <a:off x="5029200" y="2743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H="1">
            <a:off x="5638800" y="3124200"/>
            <a:ext cx="838200" cy="461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6400800" y="2514600"/>
            <a:ext cx="1981200" cy="83099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Projected </a:t>
            </a:r>
            <a:r>
              <a:rPr lang="en-US" sz="1200" b="1" dirty="0" smtClean="0"/>
              <a:t>peak release 4,500 </a:t>
            </a:r>
            <a:r>
              <a:rPr lang="en-US" sz="1200" b="1" dirty="0" err="1"/>
              <a:t>cfs</a:t>
            </a:r>
            <a:r>
              <a:rPr lang="en-US" sz="1200" b="1" dirty="0"/>
              <a:t> </a:t>
            </a:r>
            <a:r>
              <a:rPr lang="en-US" sz="1200" b="1" dirty="0" smtClean="0"/>
              <a:t>for a month, likely higher, depends on timing</a:t>
            </a:r>
            <a:endParaRPr lang="en-US" sz="1200" b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3" grpId="0" animBg="1"/>
      <p:bldP spid="160784" grpId="0" animBg="1"/>
      <p:bldP spid="160786" grpId="0" animBg="1"/>
      <p:bldP spid="1607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0088" y="250825"/>
            <a:ext cx="8013700" cy="665163"/>
          </a:xfrm>
        </p:spPr>
        <p:txBody>
          <a:bodyPr lIns="0" tIns="0" rIns="0" bIns="0"/>
          <a:lstStyle/>
          <a:p>
            <a:pPr marL="214313" indent="-214313" defTabSz="457200" eaLnBrk="1" hangingPunct="1">
              <a:tabLst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3600" b="1" smtClean="0">
                <a:solidFill>
                  <a:schemeClr val="bg1"/>
                </a:solidFill>
              </a:rPr>
              <a:t>CRFS Green River Basin April 2010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446213" y="979488"/>
            <a:ext cx="6653212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54" tIns="41477" rIns="82954" bIns="41477">
            <a:spAutoFit/>
          </a:bodyPr>
          <a:lstStyle/>
          <a:p>
            <a:pPr defTabSz="830263" eaLnBrk="0" hangingPunct="0"/>
            <a:endParaRPr lang="en-US" sz="2200">
              <a:latin typeface="Times New Roman" pitchFamily="18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600200" y="1295400"/>
            <a:ext cx="639309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Live Capacity 			3.752 		MAF</a:t>
            </a:r>
          </a:p>
          <a:p>
            <a:pPr eaLnBrk="0" hangingPunct="0"/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</a:rPr>
              <a:t>Capacity on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</a:rPr>
              <a:t>3/28/11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</a:rPr>
              <a:t>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</a:rPr>
              <a:t>3.153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</a:rPr>
              <a:t>		MAF</a:t>
            </a:r>
          </a:p>
          <a:p>
            <a:pPr eaLnBrk="0" hangingPunct="0"/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Available Space		   .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599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		MAF</a:t>
            </a:r>
          </a:p>
          <a:p>
            <a:pPr eaLnBrk="0" hangingPunct="0"/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Percentage of Full		     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</a:rPr>
              <a:t>84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		%</a:t>
            </a:r>
          </a:p>
          <a:p>
            <a:pPr eaLnBrk="0" hangingPunct="0"/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/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/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Reservoir Elev. (Min Power)	   5908.00	feet</a:t>
            </a:r>
          </a:p>
          <a:p>
            <a:pPr eaLnBrk="0" hangingPunct="0"/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</a:rPr>
              <a:t>Elevation </a:t>
            </a:r>
            <a:r>
              <a:rPr lang="en-US" sz="2400" u="sng">
                <a:solidFill>
                  <a:schemeClr val="bg1"/>
                </a:solidFill>
                <a:latin typeface="Times New Roman" pitchFamily="18" charset="0"/>
              </a:rPr>
              <a:t>on </a:t>
            </a:r>
            <a:r>
              <a:rPr lang="en-US" sz="2400" u="sng" smtClean="0">
                <a:solidFill>
                  <a:schemeClr val="bg1"/>
                </a:solidFill>
                <a:latin typeface="Times New Roman" pitchFamily="18" charset="0"/>
              </a:rPr>
              <a:t>3/28/11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</a:rPr>
              <a:t>		  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</a:rPr>
              <a:t>6024.81</a:t>
            </a:r>
            <a:r>
              <a:rPr lang="en-US" sz="2400" u="sng" dirty="0">
                <a:solidFill>
                  <a:schemeClr val="bg1"/>
                </a:solidFill>
                <a:latin typeface="Times New Roman" pitchFamily="18" charset="0"/>
              </a:rPr>
              <a:t>	feet</a:t>
            </a:r>
          </a:p>
          <a:p>
            <a:pPr eaLnBrk="0" hangingPunct="0"/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Elevation above (Min)	     117.91	feet</a:t>
            </a:r>
          </a:p>
          <a:p>
            <a:pPr eaLnBrk="0" hangingPunct="0"/>
            <a:endParaRPr lang="en-US" sz="2400" dirty="0">
              <a:solidFill>
                <a:schemeClr val="bg1"/>
              </a:solidFill>
              <a:latin typeface="Times New Roman" pitchFamily="18" charset="0"/>
            </a:endParaRPr>
          </a:p>
          <a:p>
            <a:pPr eaLnBrk="0" hangingPunct="0"/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Average Inflow		       1,240	cfs</a:t>
            </a:r>
          </a:p>
          <a:p>
            <a:pPr eaLnBrk="0" hangingPunct="0"/>
            <a:r>
              <a:rPr lang="en-US" sz="2400" dirty="0">
                <a:solidFill>
                  <a:schemeClr val="bg1"/>
                </a:solidFill>
                <a:latin typeface="Times New Roman" pitchFamily="18" charset="0"/>
              </a:rPr>
              <a:t>Average Release		          810	cfs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4692</TotalTime>
  <Words>70</Words>
  <Application>Microsoft Office PowerPoint</Application>
  <PresentationFormat>On-screen Show (4:3)</PresentationFormat>
  <Paragraphs>24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Green River Basin – Fontenelle and Flaming Gorge</vt:lpstr>
      <vt:lpstr>Fontenelle Reservoir Elevation</vt:lpstr>
      <vt:lpstr>Fontenelle Inflow and Release</vt:lpstr>
      <vt:lpstr>CRFS Green River Basin April 2010</vt:lpstr>
    </vt:vector>
  </TitlesOfParts>
  <Company>usbr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usbr</dc:creator>
  <cp:lastModifiedBy>Heather Hermansen</cp:lastModifiedBy>
  <cp:revision>98</cp:revision>
  <dcterms:created xsi:type="dcterms:W3CDTF">2004-03-19T17:04:19Z</dcterms:created>
  <dcterms:modified xsi:type="dcterms:W3CDTF">2011-03-28T22:16:44Z</dcterms:modified>
</cp:coreProperties>
</file>