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18"/>
  </p:notesMasterIdLst>
  <p:handoutMasterIdLst>
    <p:handoutMasterId r:id="rId19"/>
  </p:handoutMasterIdLst>
  <p:sldIdLst>
    <p:sldId id="256" r:id="rId4"/>
    <p:sldId id="328" r:id="rId5"/>
    <p:sldId id="411" r:id="rId6"/>
    <p:sldId id="404" r:id="rId7"/>
    <p:sldId id="406" r:id="rId8"/>
    <p:sldId id="417" r:id="rId9"/>
    <p:sldId id="400" r:id="rId10"/>
    <p:sldId id="413" r:id="rId11"/>
    <p:sldId id="414" r:id="rId12"/>
    <p:sldId id="415" r:id="rId13"/>
    <p:sldId id="416" r:id="rId14"/>
    <p:sldId id="418" r:id="rId15"/>
    <p:sldId id="409" r:id="rId16"/>
    <p:sldId id="326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00"/>
    <a:srgbClr val="FF0000"/>
    <a:srgbClr val="E5CD8B"/>
    <a:srgbClr val="EBDFAB"/>
    <a:srgbClr val="DFDCB9"/>
    <a:srgbClr val="DDD1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24" autoAdjust="0"/>
  </p:normalViewPr>
  <p:slideViewPr>
    <p:cSldViewPr>
      <p:cViewPr varScale="1">
        <p:scale>
          <a:sx n="71" d="100"/>
          <a:sy n="71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fld id="{43E3AC21-8782-4FA7-9117-B58C5927B6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fld id="{A497CF94-79E4-4503-A72F-2BF26B91F0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00552-F33E-453A-8982-54CACAF7C8DF}" type="slidenum">
              <a:rPr lang="en-US"/>
              <a:pPr/>
              <a:t>4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SLIDE TO BE UPDATED TO REFLECT APRIL 24-MONTH STUDY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34913-C74F-4DCA-A0E8-EB8A888656C6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E83639-2B92-4B52-A1F9-1242FCD8941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A4E3C-8DB5-459D-8DDA-D82C766BAE21}" type="slidenum">
              <a:rPr lang="en-US"/>
              <a:pPr/>
              <a:t>13</a:t>
            </a:fld>
            <a:endParaRPr lang="en-US"/>
          </a:p>
        </p:txBody>
      </p:sp>
      <p:sp>
        <p:nvSpPr>
          <p:cNvPr id="249858" name="Rectangle 7"/>
          <p:cNvSpPr txBox="1">
            <a:spLocks noGrp="1" noChangeArrowheads="1"/>
          </p:cNvSpPr>
          <p:nvPr/>
        </p:nvSpPr>
        <p:spPr bwMode="auto">
          <a:xfrm>
            <a:off x="3970338" y="8828088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84" tIns="45794" rIns="91584" bIns="45794" anchor="b"/>
          <a:lstStyle/>
          <a:p>
            <a:pPr algn="r"/>
            <a:fld id="{542F809D-0C65-4367-A2FD-98B72F4DE2DB}" type="slidenum">
              <a:rPr lang="en-US" sz="1300">
                <a:solidFill>
                  <a:schemeClr val="tx1"/>
                </a:solidFill>
                <a:ea typeface="ＭＳ Ｐゴシック" charset="-128"/>
              </a:rPr>
              <a:pPr algn="r"/>
              <a:t>13</a:t>
            </a:fld>
            <a:endParaRPr lang="en-US" sz="130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9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5188" cy="3506788"/>
          </a:xfrm>
          <a:ln/>
        </p:spPr>
      </p:sp>
      <p:sp>
        <p:nvSpPr>
          <p:cNvPr id="249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6425"/>
            <a:ext cx="5143500" cy="4113213"/>
          </a:xfrm>
        </p:spPr>
        <p:txBody>
          <a:bodyPr lIns="91584" tIns="45794" rIns="91584" bIns="45794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7FFD6-7F46-4348-BA3C-51ADECBBAD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8F24A-B371-496F-B174-F335A26A1E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89872-EB20-4226-B4AA-5FC6B028F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6FA1CF-7BA7-4BF4-AD4D-AA16D6CE2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FFC279-69B2-4C0C-A85E-9A5A6E6DA4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C37046-AB72-4CFF-A568-F560A43D2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B6214-E49D-4BA8-8D22-8AE03C0558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2DE90-C254-4815-AC55-17381896F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019D2-6F09-4830-AD16-3C00AEBE9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DF224-7808-4494-8347-B1A3CF99BA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26760-1AAB-4E36-B859-8DC85F5D3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F0534-89E9-41EA-8645-3F2DC70301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8FE2D-8724-40C5-BF83-B7CB8C075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A10B9-2D31-4C69-8A20-11B707C2F6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D260D-5F2A-4B5D-B030-5B84E47599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77E9D-8A12-4BF2-97CD-6846FC297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88A49-0917-4A21-92E1-6471C417D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A3AE6-FFDA-4144-8D70-C4CD62B971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19573-260E-4918-926A-B5D609693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69DAF-F041-46E9-9AFD-23F29E7C1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05481-B2D8-4BB1-80A8-D4C51907B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9AB61-8221-46DC-8D60-FC0734628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87C05-62B4-472D-A57D-E34DA3E79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F8142-4ED2-4AE9-8E7B-28F9D136A4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E07E9-AF8E-4804-A4B0-E0F112A8F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A20ECA59-293A-4663-AA6A-0ABAEF41DF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  <p:sldLayoutId id="2147483685" r:id="rId13"/>
    <p:sldLayoutId id="2147483686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49C1D148-1F92-4A55-AAC1-11E190BCAD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Arial Black – 36 Point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 – 24 Point, Arial Bold</a:t>
            </a:r>
          </a:p>
          <a:p>
            <a:pPr lvl="1"/>
            <a:r>
              <a:rPr lang="en-US" smtClean="0"/>
              <a:t>Second level – 20 Point, Arial Bold</a:t>
            </a:r>
          </a:p>
          <a:p>
            <a:pPr lvl="2"/>
            <a:r>
              <a:rPr lang="en-US" smtClean="0"/>
              <a:t>Third level – 18 Point, Arial Bold</a:t>
            </a:r>
          </a:p>
          <a:p>
            <a:pPr lvl="3"/>
            <a:r>
              <a:rPr lang="en-US" smtClean="0"/>
              <a:t>Fourth level – 16 Point, Arial Bold</a:t>
            </a:r>
          </a:p>
          <a:p>
            <a:pPr lvl="4"/>
            <a:r>
              <a:rPr lang="en-US" smtClean="0"/>
              <a:t>Fifth level – 14 Point, Arial Bold</a:t>
            </a:r>
          </a:p>
          <a:p>
            <a:pPr lvl="4"/>
            <a:endParaRPr lang="en-US" smtClean="0"/>
          </a:p>
          <a:p>
            <a:pPr lvl="0"/>
            <a:r>
              <a:rPr lang="en-US" smtClean="0"/>
              <a:t>All Left Justified, No Centering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81400"/>
            <a:ext cx="7772400" cy="609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CRFS Technical Meeting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LC Operations Update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March 29, 2011</a:t>
            </a:r>
            <a:r>
              <a:rPr lang="en-US" sz="3200" b="1" dirty="0">
                <a:solidFill>
                  <a:schemeClr val="bg1"/>
                </a:solidFill>
              </a:rPr>
              <a:t/>
            </a:r>
            <a:br>
              <a:rPr lang="en-US" sz="3200" b="1" dirty="0">
                <a:solidFill>
                  <a:schemeClr val="bg1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pPr algn="l" eaLnBrk="1" hangingPunct="1"/>
            <a:r>
              <a:rPr lang="en-US" sz="3200" b="1" dirty="0" smtClean="0">
                <a:solidFill>
                  <a:schemeClr val="bg1"/>
                </a:solidFill>
              </a:rPr>
              <a:t>Comparison to Evaporation Rates in 24 Month Study</a:t>
            </a:r>
            <a:endParaRPr lang="en-US" sz="2800" b="1" baseline="30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43563" name="Group 107"/>
          <p:cNvGraphicFramePr>
            <a:graphicFrameLocks noGrp="1"/>
          </p:cNvGraphicFramePr>
          <p:nvPr>
            <p:ph idx="1"/>
          </p:nvPr>
        </p:nvGraphicFramePr>
        <p:xfrm>
          <a:off x="546100" y="1104900"/>
          <a:ext cx="8051802" cy="5067305"/>
        </p:xfrm>
        <a:graphic>
          <a:graphicData uri="http://schemas.openxmlformats.org/drawingml/2006/table">
            <a:tbl>
              <a:tblPr/>
              <a:tblGrid>
                <a:gridCol w="2327205"/>
                <a:gridCol w="1908199"/>
                <a:gridCol w="1908199"/>
                <a:gridCol w="1908199"/>
              </a:tblGrid>
              <a:tr h="8173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anchor="ctr" anchorCtr="1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24-Month Study Calculated Evaporation (KAF)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Measured Evaporation from USGS (KAF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)*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Difference (KAF)</a:t>
                      </a:r>
                    </a:p>
                  </a:txBody>
                  <a:tcPr marL="45720" marR="4572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February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March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August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October 2010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November 2010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 2010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January 2011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32692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February 2011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632460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*provisional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</a:rPr>
              <a:t>Impacts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Will reduce error associated with 24-Month Study side inflow to Lake Mead term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Since </a:t>
            </a:r>
            <a:r>
              <a:rPr lang="en-US" dirty="0" smtClean="0">
                <a:solidFill>
                  <a:schemeClr val="bg1"/>
                </a:solidFill>
              </a:rPr>
              <a:t>February 2010, </a:t>
            </a:r>
            <a:r>
              <a:rPr lang="en-US" dirty="0" smtClean="0">
                <a:solidFill>
                  <a:schemeClr val="bg1"/>
                </a:solidFill>
              </a:rPr>
              <a:t>side inflows would have been lower than previously </a:t>
            </a:r>
            <a:r>
              <a:rPr lang="en-US" dirty="0" smtClean="0">
                <a:solidFill>
                  <a:schemeClr val="bg1"/>
                </a:solidFill>
              </a:rPr>
              <a:t>calculated, most of the time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Lower Basin is actively working with CBRFC to forecast side inflows as </a:t>
            </a:r>
            <a:r>
              <a:rPr lang="en-US" dirty="0" smtClean="0">
                <a:solidFill>
                  <a:schemeClr val="bg1"/>
                </a:solidFill>
              </a:rPr>
              <a:t>well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Would like to keep project going, perhaps investigate bank storage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Recent Research Efforts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Forced CBRFC RFS model with BCSD climate dataset through 2099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10-15% decrease in flows over Gunnison and San Juan River Basins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8% increase in flows over Green River Basin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Compared impacts of streamflow projections derived using VIC and RFS to operations over the San Juan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RFS flows generally lower over water year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Seasonal RFS flows above Navajo are higher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839200" cy="1219200"/>
          </a:xfrm>
        </p:spPr>
        <p:txBody>
          <a:bodyPr/>
          <a:lstStyle/>
          <a:p>
            <a:pPr eaLnBrk="1" hangingPunct="1"/>
            <a:r>
              <a:rPr lang="en-US"/>
              <a:t>Development of New Probabilistic Mid-Term Operations Model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524000"/>
            <a:ext cx="8382000" cy="4953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0" dirty="0"/>
              <a:t>Motivation is to better quantify range of uncertainty associated with mid-term operations forecasts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/>
              <a:t>Being developed by CADSWES graduate student in collaboration with Reclamation’s Modeling Work Group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/>
              <a:t>Developed in parallel with the 24-Month Study model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/>
              <a:t>Simulation horizon of 2-10 years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/>
              <a:t>Input is range of probable inflows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0" dirty="0"/>
              <a:t>First and part of second year based on CBRFC’s ESP forecasts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0" dirty="0"/>
              <a:t>On-going research to develop forecasting techniques beyond 2 years (being done by student developing model)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/>
              <a:t>Results expressed in probabilistic terms</a:t>
            </a:r>
          </a:p>
          <a:p>
            <a:pPr eaLnBrk="1" hangingPunct="1">
              <a:lnSpc>
                <a:spcPct val="90000"/>
              </a:lnSpc>
            </a:pPr>
            <a:r>
              <a:rPr lang="en-US" b="0" dirty="0"/>
              <a:t>Target </a:t>
            </a:r>
            <a:r>
              <a:rPr lang="en-US" b="0" dirty="0" smtClean="0"/>
              <a:t>end of</a:t>
            </a:r>
            <a:r>
              <a:rPr lang="en-US" b="0" dirty="0" smtClean="0"/>
              <a:t> </a:t>
            </a:r>
            <a:r>
              <a:rPr lang="en-US" b="0" dirty="0" smtClean="0"/>
              <a:t>2011 for </a:t>
            </a:r>
            <a:r>
              <a:rPr lang="en-US" b="0" dirty="0"/>
              <a:t>first version of completed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C45-2228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4400" y="381000"/>
            <a:ext cx="7261225" cy="5851525"/>
          </a:xfrm>
          <a:noFill/>
          <a:ln/>
        </p:spPr>
      </p:pic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38200" y="1585913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8738" indent="-58738" algn="ctr"/>
            <a:r>
              <a:rPr lang="en-US" sz="3600" b="1"/>
              <a:t>Lower Colorado River</a:t>
            </a:r>
          </a:p>
          <a:p>
            <a:pPr marL="58738" indent="-58738" algn="ctr"/>
            <a:r>
              <a:rPr lang="en-US" sz="3600" b="1"/>
              <a:t>Operations </a:t>
            </a:r>
            <a:endParaRPr lang="en-US" sz="3200" b="1"/>
          </a:p>
          <a:p>
            <a:pPr marL="58738" indent="-58738"/>
            <a:endParaRPr lang="en-US" sz="3200" b="1"/>
          </a:p>
          <a:p>
            <a:pPr marL="58738" indent="-58738" algn="ctr"/>
            <a:r>
              <a:rPr lang="en-US" sz="2400" b="1"/>
              <a:t>For further information:  http://www.usbr.gov/lc/region</a:t>
            </a:r>
          </a:p>
          <a:p>
            <a:pPr marL="58738" indent="-58738" algn="ctr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Topics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371600"/>
            <a:ext cx="6858000" cy="40687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Operations </a:t>
            </a:r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Research Efforts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Real Time Evaporation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Development of streamflow projections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Comparison of streamflow projections and operational impacts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Probabilistic </a:t>
            </a:r>
            <a:r>
              <a:rPr lang="en-US" dirty="0">
                <a:solidFill>
                  <a:schemeClr val="bg1"/>
                </a:solidFill>
              </a:rPr>
              <a:t>Mid-Term Operations Model</a:t>
            </a: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1362" name="Group 2"/>
          <p:cNvGraphicFramePr>
            <a:graphicFrameLocks noGrp="1"/>
          </p:cNvGraphicFramePr>
          <p:nvPr>
            <p:ph/>
          </p:nvPr>
        </p:nvGraphicFramePr>
        <p:xfrm>
          <a:off x="0" y="1219200"/>
          <a:ext cx="9144000" cy="4800600"/>
        </p:xfrm>
        <a:graphic>
          <a:graphicData uri="http://schemas.openxmlformats.org/drawingml/2006/table">
            <a:tbl>
              <a:tblPr/>
              <a:tblGrid>
                <a:gridCol w="914400"/>
                <a:gridCol w="1066800"/>
                <a:gridCol w="1143000"/>
                <a:gridCol w="1371600"/>
                <a:gridCol w="1143000"/>
                <a:gridCol w="1066800"/>
                <a:gridCol w="1143000"/>
                <a:gridCol w="1295400"/>
              </a:tblGrid>
              <a:tr h="21374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24-Month Study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Projected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Powell WY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Unreg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Inflow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Projected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Powell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Apr- Jul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Unreg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Inflow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Projected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Lake Powell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EOWY Elevation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w/ 8.23 maf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Projected Glen Canyon WY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Projected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Amount of EQ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Projected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Lake Mead EOWY Elevation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Probability of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</a:tr>
              <a:tr h="8877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Jan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110%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13.2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120%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9.5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3663.31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ft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11.36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3.13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1105.00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ft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76%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</a:tr>
              <a:tr h="8877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Feb 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105%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12.6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113%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9.0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3657.85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11.48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3.25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1105.00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71%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</a:tr>
              <a:tr h="8877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Mar 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105%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12.7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116%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9.2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3658.16ft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11.63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3.40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1105.00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97%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C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</a:tr>
            </a:tbl>
          </a:graphicData>
        </a:graphic>
      </p:graphicFrame>
      <p:sp>
        <p:nvSpPr>
          <p:cNvPr id="23610" name="Rectangle 52"/>
          <p:cNvSpPr>
            <a:spLocks noChangeArrowheads="1"/>
          </p:cNvSpPr>
          <p:nvPr/>
        </p:nvSpPr>
        <p:spPr bwMode="auto">
          <a:xfrm>
            <a:off x="152400" y="1524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600" b="1" dirty="0">
                <a:solidFill>
                  <a:schemeClr val="bg1"/>
                </a:solidFill>
              </a:rPr>
              <a:t>Summary of Lake Powell and Lake Mead Operations</a:t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Review of 24-Month </a:t>
            </a:r>
            <a:r>
              <a:rPr lang="en-US" b="1" dirty="0">
                <a:solidFill>
                  <a:schemeClr val="bg1"/>
                </a:solidFill>
              </a:rPr>
              <a:t>Study </a:t>
            </a:r>
            <a:r>
              <a:rPr lang="en-US" b="1" dirty="0" smtClean="0">
                <a:solidFill>
                  <a:schemeClr val="bg1"/>
                </a:solidFill>
              </a:rPr>
              <a:t>2011 </a:t>
            </a:r>
            <a:r>
              <a:rPr lang="en-US" b="1" dirty="0">
                <a:solidFill>
                  <a:schemeClr val="bg1"/>
                </a:solidFill>
              </a:rPr>
              <a:t>Water Year Projections </a:t>
            </a:r>
          </a:p>
        </p:txBody>
      </p:sp>
      <p:sp>
        <p:nvSpPr>
          <p:cNvPr id="23611" name="Text Box 53"/>
          <p:cNvSpPr txBox="1">
            <a:spLocks noChangeArrowheads="1"/>
          </p:cNvSpPr>
          <p:nvPr/>
        </p:nvSpPr>
        <p:spPr bwMode="auto">
          <a:xfrm>
            <a:off x="152400" y="61722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/>
                </a:solidFill>
              </a:rPr>
              <a:t>In </a:t>
            </a:r>
            <a:r>
              <a:rPr lang="en-US" sz="1600" dirty="0" smtClean="0">
                <a:solidFill>
                  <a:schemeClr val="bg1"/>
                </a:solidFill>
              </a:rPr>
              <a:t>2011, </a:t>
            </a:r>
            <a:r>
              <a:rPr lang="en-US" sz="1600" dirty="0">
                <a:solidFill>
                  <a:schemeClr val="bg1"/>
                </a:solidFill>
              </a:rPr>
              <a:t>the Equalization Elevation </a:t>
            </a:r>
            <a:r>
              <a:rPr lang="en-US" sz="1600" dirty="0" smtClean="0">
                <a:solidFill>
                  <a:schemeClr val="bg1"/>
                </a:solidFill>
              </a:rPr>
              <a:t>is 3643 </a:t>
            </a:r>
            <a:r>
              <a:rPr lang="en-US" sz="1600" dirty="0">
                <a:solidFill>
                  <a:schemeClr val="bg1"/>
                </a:solidFill>
              </a:rPr>
              <a:t>ft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Line 2"/>
          <p:cNvSpPr>
            <a:spLocks noChangeShapeType="1"/>
          </p:cNvSpPr>
          <p:nvPr/>
        </p:nvSpPr>
        <p:spPr bwMode="auto">
          <a:xfrm>
            <a:off x="5334000" y="3048000"/>
            <a:ext cx="2819400" cy="0"/>
          </a:xfrm>
          <a:prstGeom prst="line">
            <a:avLst/>
          </a:prstGeom>
          <a:noFill/>
          <a:ln w="15875">
            <a:solidFill>
              <a:srgbClr val="FF33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23" name="AutoShape 3"/>
          <p:cNvSpPr>
            <a:spLocks noChangeArrowheads="1"/>
          </p:cNvSpPr>
          <p:nvPr/>
        </p:nvSpPr>
        <p:spPr bwMode="auto">
          <a:xfrm flipV="1">
            <a:off x="5715000" y="3048000"/>
            <a:ext cx="2438400" cy="3200400"/>
          </a:xfrm>
          <a:prstGeom prst="rtTriangle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3429000" y="2895600"/>
            <a:ext cx="381000" cy="3352800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5334000" y="3048000"/>
            <a:ext cx="381000" cy="3200400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26" name="AutoShape 6"/>
          <p:cNvSpPr>
            <a:spLocks noChangeArrowheads="1"/>
          </p:cNvSpPr>
          <p:nvPr/>
        </p:nvSpPr>
        <p:spPr bwMode="auto">
          <a:xfrm rot="10800000">
            <a:off x="838200" y="2895600"/>
            <a:ext cx="2590800" cy="3352800"/>
          </a:xfrm>
          <a:prstGeom prst="rtTriangle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27" name="Line 7"/>
          <p:cNvSpPr>
            <a:spLocks noChangeShapeType="1"/>
          </p:cNvSpPr>
          <p:nvPr/>
        </p:nvSpPr>
        <p:spPr bwMode="auto">
          <a:xfrm>
            <a:off x="2514600" y="5105400"/>
            <a:ext cx="12954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4724400" y="49530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895</a:t>
            </a:r>
          </a:p>
        </p:txBody>
      </p:sp>
      <p:sp>
        <p:nvSpPr>
          <p:cNvPr id="235529" name="Line 9"/>
          <p:cNvSpPr>
            <a:spLocks noChangeShapeType="1"/>
          </p:cNvSpPr>
          <p:nvPr/>
        </p:nvSpPr>
        <p:spPr bwMode="auto">
          <a:xfrm flipV="1">
            <a:off x="5715000" y="1981200"/>
            <a:ext cx="3276600" cy="4267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30" name="Text Box 10"/>
          <p:cNvSpPr txBox="1">
            <a:spLocks noChangeArrowheads="1"/>
          </p:cNvSpPr>
          <p:nvPr/>
        </p:nvSpPr>
        <p:spPr bwMode="auto">
          <a:xfrm>
            <a:off x="3810000" y="2757488"/>
            <a:ext cx="990600" cy="231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1600" dirty="0" smtClean="0"/>
              <a:t>3,643</a:t>
            </a:r>
            <a:endParaRPr lang="en-US" sz="1600" dirty="0"/>
          </a:p>
        </p:txBody>
      </p:sp>
      <p:sp>
        <p:nvSpPr>
          <p:cNvPr id="235531" name="Line 11"/>
          <p:cNvSpPr>
            <a:spLocks noChangeShapeType="1"/>
          </p:cNvSpPr>
          <p:nvPr/>
        </p:nvSpPr>
        <p:spPr bwMode="auto">
          <a:xfrm>
            <a:off x="762000" y="2819400"/>
            <a:ext cx="3048000" cy="0"/>
          </a:xfrm>
          <a:prstGeom prst="line">
            <a:avLst/>
          </a:prstGeom>
          <a:noFill/>
          <a:ln w="15875">
            <a:solidFill>
              <a:srgbClr val="FF33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32" name="Text Box 12"/>
          <p:cNvSpPr txBox="1">
            <a:spLocks noChangeArrowheads="1"/>
          </p:cNvSpPr>
          <p:nvPr/>
        </p:nvSpPr>
        <p:spPr bwMode="auto">
          <a:xfrm>
            <a:off x="3810000" y="33528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3,575</a:t>
            </a:r>
          </a:p>
        </p:txBody>
      </p:sp>
      <p:sp>
        <p:nvSpPr>
          <p:cNvPr id="235533" name="Text Box 13"/>
          <p:cNvSpPr txBox="1">
            <a:spLocks noChangeArrowheads="1"/>
          </p:cNvSpPr>
          <p:nvPr/>
        </p:nvSpPr>
        <p:spPr bwMode="auto">
          <a:xfrm>
            <a:off x="3810000" y="49530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3,370</a:t>
            </a:r>
          </a:p>
        </p:txBody>
      </p:sp>
      <p:sp>
        <p:nvSpPr>
          <p:cNvPr id="235534" name="Line 14"/>
          <p:cNvSpPr>
            <a:spLocks noChangeShapeType="1"/>
          </p:cNvSpPr>
          <p:nvPr/>
        </p:nvSpPr>
        <p:spPr bwMode="auto">
          <a:xfrm>
            <a:off x="1295400" y="3505200"/>
            <a:ext cx="2514600" cy="0"/>
          </a:xfrm>
          <a:prstGeom prst="line">
            <a:avLst/>
          </a:prstGeom>
          <a:noFill/>
          <a:ln w="15875">
            <a:solidFill>
              <a:srgbClr val="FF33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35" name="Line 15"/>
          <p:cNvSpPr>
            <a:spLocks noChangeShapeType="1"/>
          </p:cNvSpPr>
          <p:nvPr/>
        </p:nvSpPr>
        <p:spPr bwMode="auto">
          <a:xfrm>
            <a:off x="5334000" y="1981200"/>
            <a:ext cx="3657600" cy="0"/>
          </a:xfrm>
          <a:prstGeom prst="line">
            <a:avLst/>
          </a:prstGeom>
          <a:noFill/>
          <a:ln w="15875">
            <a:solidFill>
              <a:srgbClr val="FFFF99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36" name="Text Box 16"/>
          <p:cNvSpPr txBox="1">
            <a:spLocks noChangeArrowheads="1"/>
          </p:cNvSpPr>
          <p:nvPr/>
        </p:nvSpPr>
        <p:spPr bwMode="auto">
          <a:xfrm>
            <a:off x="4648200" y="179705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1,220</a:t>
            </a:r>
          </a:p>
        </p:txBody>
      </p:sp>
      <p:sp>
        <p:nvSpPr>
          <p:cNvPr id="235537" name="Freeform 17"/>
          <p:cNvSpPr>
            <a:spLocks/>
          </p:cNvSpPr>
          <p:nvPr/>
        </p:nvSpPr>
        <p:spPr bwMode="auto">
          <a:xfrm>
            <a:off x="5334000" y="5105400"/>
            <a:ext cx="12954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0"/>
              </a:cxn>
              <a:cxn ang="0">
                <a:pos x="816" y="1"/>
              </a:cxn>
            </a:cxnLst>
            <a:rect l="0" t="0" r="r" b="b"/>
            <a:pathLst>
              <a:path w="816" h="1">
                <a:moveTo>
                  <a:pt x="0" y="0"/>
                </a:moveTo>
                <a:lnTo>
                  <a:pt x="5" y="0"/>
                </a:lnTo>
                <a:lnTo>
                  <a:pt x="816" y="1"/>
                </a:lnTo>
              </a:path>
            </a:pathLst>
          </a:custGeom>
          <a:noFill/>
          <a:ln w="19050" cap="flat" cmpd="sng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6629400" y="16764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25.877 maf</a:t>
            </a:r>
          </a:p>
        </p:txBody>
      </p:sp>
      <p:sp>
        <p:nvSpPr>
          <p:cNvPr id="235539" name="Text Box 19"/>
          <p:cNvSpPr txBox="1">
            <a:spLocks noChangeArrowheads="1"/>
          </p:cNvSpPr>
          <p:nvPr/>
        </p:nvSpPr>
        <p:spPr bwMode="auto">
          <a:xfrm>
            <a:off x="6705600" y="492125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0.0 maf</a:t>
            </a:r>
          </a:p>
        </p:txBody>
      </p:sp>
      <p:sp>
        <p:nvSpPr>
          <p:cNvPr id="235540" name="Text Box 20"/>
          <p:cNvSpPr txBox="1">
            <a:spLocks noChangeArrowheads="1"/>
          </p:cNvSpPr>
          <p:nvPr/>
        </p:nvSpPr>
        <p:spPr bwMode="auto">
          <a:xfrm>
            <a:off x="5410200" y="5257800"/>
            <a:ext cx="60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/>
              <a:t>2.0 maf</a:t>
            </a:r>
          </a:p>
        </p:txBody>
      </p:sp>
      <p:sp>
        <p:nvSpPr>
          <p:cNvPr id="235541" name="Text Box 21"/>
          <p:cNvSpPr txBox="1">
            <a:spLocks noChangeArrowheads="1"/>
          </p:cNvSpPr>
          <p:nvPr/>
        </p:nvSpPr>
        <p:spPr bwMode="auto">
          <a:xfrm>
            <a:off x="6400800" y="5362575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Dead Storage</a:t>
            </a:r>
          </a:p>
        </p:txBody>
      </p:sp>
      <p:sp>
        <p:nvSpPr>
          <p:cNvPr id="235542" name="Text Box 22"/>
          <p:cNvSpPr txBox="1">
            <a:spLocks noChangeArrowheads="1"/>
          </p:cNvSpPr>
          <p:nvPr/>
        </p:nvSpPr>
        <p:spPr bwMode="auto">
          <a:xfrm>
            <a:off x="3124200" y="5257800"/>
            <a:ext cx="60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/>
              <a:t>1.9 maf</a:t>
            </a:r>
          </a:p>
        </p:txBody>
      </p:sp>
      <p:sp>
        <p:nvSpPr>
          <p:cNvPr id="235543" name="Text Box 23"/>
          <p:cNvSpPr txBox="1">
            <a:spLocks noChangeArrowheads="1"/>
          </p:cNvSpPr>
          <p:nvPr/>
        </p:nvSpPr>
        <p:spPr bwMode="auto">
          <a:xfrm>
            <a:off x="1752600" y="5362575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Dead Storage</a:t>
            </a:r>
          </a:p>
        </p:txBody>
      </p:sp>
      <p:sp>
        <p:nvSpPr>
          <p:cNvPr id="235544" name="Text Box 24"/>
          <p:cNvSpPr txBox="1">
            <a:spLocks noChangeArrowheads="1"/>
          </p:cNvSpPr>
          <p:nvPr/>
        </p:nvSpPr>
        <p:spPr bwMode="auto">
          <a:xfrm>
            <a:off x="1447800" y="492125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0.0 maf</a:t>
            </a:r>
          </a:p>
        </p:txBody>
      </p:sp>
      <p:sp>
        <p:nvSpPr>
          <p:cNvPr id="235545" name="Text Box 25"/>
          <p:cNvSpPr txBox="1">
            <a:spLocks noChangeArrowheads="1"/>
          </p:cNvSpPr>
          <p:nvPr/>
        </p:nvSpPr>
        <p:spPr bwMode="auto">
          <a:xfrm>
            <a:off x="228600" y="332105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9.5 maf</a:t>
            </a:r>
          </a:p>
        </p:txBody>
      </p:sp>
      <p:sp>
        <p:nvSpPr>
          <p:cNvPr id="235546" name="Text Box 26"/>
          <p:cNvSpPr txBox="1">
            <a:spLocks noChangeArrowheads="1"/>
          </p:cNvSpPr>
          <p:nvPr/>
        </p:nvSpPr>
        <p:spPr bwMode="auto">
          <a:xfrm>
            <a:off x="1143000" y="1371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</a:rPr>
              <a:t>Lake Powell</a:t>
            </a:r>
          </a:p>
        </p:txBody>
      </p:sp>
      <p:sp>
        <p:nvSpPr>
          <p:cNvPr id="235547" name="Text Box 27"/>
          <p:cNvSpPr txBox="1">
            <a:spLocks noChangeArrowheads="1"/>
          </p:cNvSpPr>
          <p:nvPr/>
        </p:nvSpPr>
        <p:spPr bwMode="auto">
          <a:xfrm>
            <a:off x="6324600" y="1355725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FFFF00"/>
                </a:solidFill>
              </a:rPr>
              <a:t>Lake Mead</a:t>
            </a:r>
          </a:p>
        </p:txBody>
      </p:sp>
      <p:sp>
        <p:nvSpPr>
          <p:cNvPr id="235548" name="Line 28"/>
          <p:cNvSpPr>
            <a:spLocks noChangeShapeType="1"/>
          </p:cNvSpPr>
          <p:nvPr/>
        </p:nvSpPr>
        <p:spPr bwMode="auto">
          <a:xfrm>
            <a:off x="53340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49" name="Line 29"/>
          <p:cNvSpPr>
            <a:spLocks noChangeShapeType="1"/>
          </p:cNvSpPr>
          <p:nvPr/>
        </p:nvSpPr>
        <p:spPr bwMode="auto">
          <a:xfrm flipV="1">
            <a:off x="5334000" y="6248400"/>
            <a:ext cx="381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0" name="Line 30"/>
          <p:cNvSpPr>
            <a:spLocks noChangeShapeType="1"/>
          </p:cNvSpPr>
          <p:nvPr/>
        </p:nvSpPr>
        <p:spPr bwMode="auto">
          <a:xfrm flipV="1">
            <a:off x="5334000" y="1981200"/>
            <a:ext cx="0" cy="4267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1" name="Line 31"/>
          <p:cNvSpPr>
            <a:spLocks noChangeShapeType="1"/>
          </p:cNvSpPr>
          <p:nvPr/>
        </p:nvSpPr>
        <p:spPr bwMode="auto">
          <a:xfrm>
            <a:off x="3429000" y="6248400"/>
            <a:ext cx="3810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2" name="Rectangle 3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457200"/>
          </a:xfrm>
          <a:noFill/>
          <a:ln/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2400" b="1" dirty="0">
                <a:solidFill>
                  <a:schemeClr val="bg1"/>
                </a:solidFill>
              </a:rPr>
              <a:t>Published </a:t>
            </a:r>
            <a:r>
              <a:rPr lang="en-US" sz="2400" b="1" dirty="0" smtClean="0">
                <a:solidFill>
                  <a:schemeClr val="bg1"/>
                </a:solidFill>
              </a:rPr>
              <a:t>March 2011 </a:t>
            </a:r>
            <a:r>
              <a:rPr lang="en-US" sz="2400" b="1" dirty="0">
                <a:solidFill>
                  <a:schemeClr val="bg1"/>
                </a:solidFill>
              </a:rPr>
              <a:t>Projection for September 30, </a:t>
            </a:r>
            <a:r>
              <a:rPr lang="en-US" sz="2400" b="1" dirty="0" smtClean="0">
                <a:solidFill>
                  <a:schemeClr val="bg1"/>
                </a:solidFill>
              </a:rPr>
              <a:t>2011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5553" name="Text Box 33"/>
          <p:cNvSpPr txBox="1">
            <a:spLocks noChangeArrowheads="1"/>
          </p:cNvSpPr>
          <p:nvPr/>
        </p:nvSpPr>
        <p:spPr bwMode="auto">
          <a:xfrm>
            <a:off x="1327150" y="2286000"/>
            <a:ext cx="2178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Equalization Elevation</a:t>
            </a:r>
          </a:p>
        </p:txBody>
      </p:sp>
      <p:sp>
        <p:nvSpPr>
          <p:cNvPr id="235554" name="AutoShape 34"/>
          <p:cNvSpPr>
            <a:spLocks noChangeArrowheads="1"/>
          </p:cNvSpPr>
          <p:nvPr/>
        </p:nvSpPr>
        <p:spPr bwMode="auto">
          <a:xfrm flipV="1">
            <a:off x="2286000" y="2667000"/>
            <a:ext cx="228600" cy="228600"/>
          </a:xfrm>
          <a:prstGeom prst="triangle">
            <a:avLst>
              <a:gd name="adj" fmla="val 52778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5" name="AutoShape 35"/>
          <p:cNvSpPr>
            <a:spLocks noChangeArrowheads="1"/>
          </p:cNvSpPr>
          <p:nvPr/>
        </p:nvSpPr>
        <p:spPr bwMode="auto">
          <a:xfrm flipV="1">
            <a:off x="6553200" y="2819400"/>
            <a:ext cx="228600" cy="228600"/>
          </a:xfrm>
          <a:prstGeom prst="triangle">
            <a:avLst>
              <a:gd name="adj" fmla="val 52778"/>
            </a:avLst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56" name="Line 36"/>
          <p:cNvSpPr>
            <a:spLocks noChangeShapeType="1"/>
          </p:cNvSpPr>
          <p:nvPr/>
        </p:nvSpPr>
        <p:spPr bwMode="auto">
          <a:xfrm>
            <a:off x="3810000" y="2133600"/>
            <a:ext cx="0" cy="41148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7" name="Line 37"/>
          <p:cNvSpPr>
            <a:spLocks noChangeShapeType="1"/>
          </p:cNvSpPr>
          <p:nvPr/>
        </p:nvSpPr>
        <p:spPr bwMode="auto">
          <a:xfrm flipH="1" flipV="1">
            <a:off x="228600" y="2133600"/>
            <a:ext cx="3200400" cy="4114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58" name="Text Box 38"/>
          <p:cNvSpPr txBox="1">
            <a:spLocks noChangeArrowheads="1"/>
          </p:cNvSpPr>
          <p:nvPr/>
        </p:nvSpPr>
        <p:spPr bwMode="auto">
          <a:xfrm>
            <a:off x="3810000" y="194945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3,700</a:t>
            </a:r>
          </a:p>
        </p:txBody>
      </p:sp>
      <p:sp>
        <p:nvSpPr>
          <p:cNvPr id="235559" name="Line 39"/>
          <p:cNvSpPr>
            <a:spLocks noChangeShapeType="1"/>
          </p:cNvSpPr>
          <p:nvPr/>
        </p:nvSpPr>
        <p:spPr bwMode="auto">
          <a:xfrm>
            <a:off x="228600" y="2133600"/>
            <a:ext cx="3581400" cy="0"/>
          </a:xfrm>
          <a:prstGeom prst="line">
            <a:avLst/>
          </a:pr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0" name="Text Box 40"/>
          <p:cNvSpPr txBox="1">
            <a:spLocks noChangeArrowheads="1"/>
          </p:cNvSpPr>
          <p:nvPr/>
        </p:nvSpPr>
        <p:spPr bwMode="auto">
          <a:xfrm>
            <a:off x="1676400" y="179705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24.322 maf</a:t>
            </a:r>
          </a:p>
        </p:txBody>
      </p:sp>
      <p:sp>
        <p:nvSpPr>
          <p:cNvPr id="235561" name="Text Box 41"/>
          <p:cNvSpPr txBox="1">
            <a:spLocks noChangeArrowheads="1"/>
          </p:cNvSpPr>
          <p:nvPr/>
        </p:nvSpPr>
        <p:spPr bwMode="auto">
          <a:xfrm>
            <a:off x="288925" y="6186488"/>
            <a:ext cx="1428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Not to Scale</a:t>
            </a:r>
          </a:p>
        </p:txBody>
      </p:sp>
      <p:sp>
        <p:nvSpPr>
          <p:cNvPr id="235562" name="Rectangle 42"/>
          <p:cNvSpPr>
            <a:spLocks noChangeArrowheads="1"/>
          </p:cNvSpPr>
          <p:nvPr/>
        </p:nvSpPr>
        <p:spPr bwMode="auto">
          <a:xfrm>
            <a:off x="1752600" y="28194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3632.49 </a:t>
            </a:r>
            <a:r>
              <a:rPr lang="en-US" sz="1600" dirty="0">
                <a:solidFill>
                  <a:schemeClr val="tx1"/>
                </a:solidFill>
              </a:rPr>
              <a:t>Feet</a:t>
            </a:r>
          </a:p>
        </p:txBody>
      </p:sp>
      <p:sp>
        <p:nvSpPr>
          <p:cNvPr id="235563" name="Rectangle 43"/>
          <p:cNvSpPr>
            <a:spLocks noChangeArrowheads="1"/>
          </p:cNvSpPr>
          <p:nvPr/>
        </p:nvSpPr>
        <p:spPr bwMode="auto">
          <a:xfrm>
            <a:off x="5943600" y="33528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1105.00 </a:t>
            </a:r>
            <a:r>
              <a:rPr lang="en-US" sz="1600" dirty="0">
                <a:solidFill>
                  <a:schemeClr val="tx1"/>
                </a:solidFill>
              </a:rPr>
              <a:t>Feet</a:t>
            </a:r>
          </a:p>
        </p:txBody>
      </p:sp>
      <p:sp>
        <p:nvSpPr>
          <p:cNvPr id="235564" name="Rectangle 44"/>
          <p:cNvSpPr>
            <a:spLocks noChangeArrowheads="1"/>
          </p:cNvSpPr>
          <p:nvPr/>
        </p:nvSpPr>
        <p:spPr bwMode="auto">
          <a:xfrm>
            <a:off x="2895600" y="7620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Apr-Jul Forecast </a:t>
            </a:r>
            <a:r>
              <a:rPr lang="en-US" dirty="0" smtClean="0"/>
              <a:t>= 9.2 </a:t>
            </a:r>
            <a:r>
              <a:rPr lang="en-US" dirty="0"/>
              <a:t>MAF</a:t>
            </a:r>
          </a:p>
          <a:p>
            <a:pPr algn="ctr"/>
            <a:r>
              <a:rPr lang="en-US" dirty="0" smtClean="0"/>
              <a:t>(116% </a:t>
            </a:r>
            <a:r>
              <a:rPr lang="en-US" dirty="0"/>
              <a:t>Average)</a:t>
            </a:r>
          </a:p>
        </p:txBody>
      </p:sp>
      <p:grpSp>
        <p:nvGrpSpPr>
          <p:cNvPr id="235565" name="Group 45"/>
          <p:cNvGrpSpPr>
            <a:grpSpLocks/>
          </p:cNvGrpSpPr>
          <p:nvPr/>
        </p:nvGrpSpPr>
        <p:grpSpPr bwMode="auto">
          <a:xfrm>
            <a:off x="3886200" y="4343400"/>
            <a:ext cx="1676400" cy="304800"/>
            <a:chOff x="2448" y="2736"/>
            <a:chExt cx="1056" cy="192"/>
          </a:xfrm>
        </p:grpSpPr>
        <p:sp>
          <p:nvSpPr>
            <p:cNvPr id="235566" name="Line 46"/>
            <p:cNvSpPr>
              <a:spLocks noChangeShapeType="1"/>
            </p:cNvSpPr>
            <p:nvPr/>
          </p:nvSpPr>
          <p:spPr bwMode="auto">
            <a:xfrm>
              <a:off x="2448" y="2928"/>
              <a:ext cx="1056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567" name="Rectangle 47"/>
            <p:cNvSpPr>
              <a:spLocks noChangeArrowheads="1"/>
            </p:cNvSpPr>
            <p:nvPr/>
          </p:nvSpPr>
          <p:spPr bwMode="auto">
            <a:xfrm>
              <a:off x="2496" y="2736"/>
              <a:ext cx="768" cy="192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 smtClean="0"/>
                <a:t>11.63 </a:t>
              </a:r>
              <a:r>
                <a:rPr lang="en-US" dirty="0"/>
                <a:t>MAF</a:t>
              </a:r>
            </a:p>
          </p:txBody>
        </p:sp>
      </p:grpSp>
      <p:sp>
        <p:nvSpPr>
          <p:cNvPr id="235568" name="Text Box 48"/>
          <p:cNvSpPr txBox="1">
            <a:spLocks noChangeArrowheads="1"/>
          </p:cNvSpPr>
          <p:nvPr/>
        </p:nvSpPr>
        <p:spPr bwMode="auto">
          <a:xfrm>
            <a:off x="4648200" y="28956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1,105</a:t>
            </a:r>
          </a:p>
        </p:txBody>
      </p:sp>
      <p:sp>
        <p:nvSpPr>
          <p:cNvPr id="235569" name="Text Box 49"/>
          <p:cNvSpPr txBox="1">
            <a:spLocks noChangeArrowheads="1"/>
          </p:cNvSpPr>
          <p:nvPr/>
        </p:nvSpPr>
        <p:spPr bwMode="auto">
          <a:xfrm>
            <a:off x="8153400" y="28956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11.9 maf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End of Water Year </a:t>
            </a:r>
            <a:r>
              <a:rPr lang="en-US" dirty="0" smtClean="0">
                <a:solidFill>
                  <a:schemeClr val="bg1"/>
                </a:solidFill>
              </a:rPr>
              <a:t>2011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Lake Mead elevation end of WY </a:t>
            </a:r>
            <a:r>
              <a:rPr lang="en-US" dirty="0" smtClean="0">
                <a:solidFill>
                  <a:schemeClr val="bg1"/>
                </a:solidFill>
              </a:rPr>
              <a:t>2011: 1105.00 </a:t>
            </a:r>
            <a:r>
              <a:rPr lang="en-US" dirty="0">
                <a:solidFill>
                  <a:schemeClr val="bg1"/>
                </a:solidFill>
              </a:rPr>
              <a:t>feet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Downstream </a:t>
            </a:r>
            <a:r>
              <a:rPr lang="en-US" sz="2400" dirty="0">
                <a:solidFill>
                  <a:schemeClr val="bg1"/>
                </a:solidFill>
              </a:rPr>
              <a:t>water use during </a:t>
            </a:r>
            <a:r>
              <a:rPr lang="en-US" sz="2400" dirty="0" smtClean="0">
                <a:solidFill>
                  <a:schemeClr val="bg1"/>
                </a:solidFill>
              </a:rPr>
              <a:t>CY2011 has been </a:t>
            </a:r>
            <a:r>
              <a:rPr lang="en-US" sz="2400" dirty="0">
                <a:solidFill>
                  <a:schemeClr val="bg1"/>
                </a:solidFill>
              </a:rPr>
              <a:t>lower than expected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January storms </a:t>
            </a:r>
            <a:r>
              <a:rPr lang="en-US" sz="2400" dirty="0" smtClean="0">
                <a:solidFill>
                  <a:schemeClr val="bg1"/>
                </a:solidFill>
              </a:rPr>
              <a:t>and </a:t>
            </a:r>
            <a:r>
              <a:rPr lang="en-US" sz="2400" dirty="0" smtClean="0">
                <a:solidFill>
                  <a:schemeClr val="bg1"/>
                </a:solidFill>
              </a:rPr>
              <a:t>flooding along the Virgin River resulted in an initial increase to Lake Mead’s elevation of approximately 1.5 – 2.0 feet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Since January, dry conditions have persisted in the Southwest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chemeClr val="bg1"/>
                </a:solidFill>
              </a:rPr>
              <a:t>Lower Basin Side Inflows</a:t>
            </a:r>
            <a:br>
              <a:rPr lang="en-US" sz="3200" b="1" smtClean="0">
                <a:solidFill>
                  <a:schemeClr val="bg1"/>
                </a:solidFill>
              </a:rPr>
            </a:br>
            <a:r>
              <a:rPr lang="en-US" sz="2800" b="1" smtClean="0">
                <a:solidFill>
                  <a:schemeClr val="bg1"/>
                </a:solidFill>
              </a:rPr>
              <a:t>Glen Canyon to Hoover in WY/CY 2011</a:t>
            </a:r>
            <a:r>
              <a:rPr lang="en-US" sz="2800" b="1" baseline="30000" smtClean="0">
                <a:solidFill>
                  <a:schemeClr val="bg1"/>
                </a:solidFill>
              </a:rPr>
              <a:t>1,2</a:t>
            </a:r>
          </a:p>
        </p:txBody>
      </p:sp>
      <p:graphicFrame>
        <p:nvGraphicFramePr>
          <p:cNvPr id="1043563" name="Group 107"/>
          <p:cNvGraphicFramePr>
            <a:graphicFrameLocks noGrp="1"/>
          </p:cNvGraphicFramePr>
          <p:nvPr>
            <p:ph idx="1"/>
          </p:nvPr>
        </p:nvGraphicFramePr>
        <p:xfrm>
          <a:off x="571500" y="1104900"/>
          <a:ext cx="8001000" cy="5082540"/>
        </p:xfrm>
        <a:graphic>
          <a:graphicData uri="http://schemas.openxmlformats.org/drawingml/2006/table">
            <a:tbl>
              <a:tblPr/>
              <a:tblGrid>
                <a:gridCol w="321477"/>
                <a:gridCol w="1469223"/>
                <a:gridCol w="2133600"/>
                <a:gridCol w="2277800"/>
                <a:gridCol w="1798900"/>
              </a:tblGrid>
              <a:tr h="647700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 in WY/CY 2011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635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Intervening Flow</a:t>
                      </a:r>
                    </a:p>
                    <a:p>
                      <a:pPr marL="0" marR="0" lvl="0" indent="635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Glen Canyon to Hoover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(KAF)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635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Intervening Flow </a:t>
                      </a:r>
                    </a:p>
                    <a:p>
                      <a:pPr marL="0" marR="0" lvl="0" indent="635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Glen Canyon to Hoover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(% of Average)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Difference From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5-Year Average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(KAF)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row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O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October 2010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November 2010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24%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 2010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248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435%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+191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January 2011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99%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February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rowSpan="10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O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March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4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1447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May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4788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July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dirty="0"/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August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 sz="10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October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17488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November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December 2011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6375"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WY11 Totals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121%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+166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  <a:tr h="204788"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CY11 Totals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99%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A0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199" name="Rectangle 2"/>
          <p:cNvSpPr>
            <a:spLocks noChangeArrowheads="1"/>
          </p:cNvSpPr>
          <p:nvPr/>
        </p:nvSpPr>
        <p:spPr bwMode="auto">
          <a:xfrm>
            <a:off x="0" y="63246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1100" baseline="30000">
                <a:solidFill>
                  <a:schemeClr val="bg1"/>
                </a:solidFill>
              </a:rPr>
              <a:t>1</a:t>
            </a:r>
            <a:r>
              <a:rPr lang="en-US" sz="1100">
                <a:solidFill>
                  <a:schemeClr val="bg1"/>
                </a:solidFill>
              </a:rPr>
              <a:t>Values were computed with the LC’s gain-loss model for the 24-month study</a:t>
            </a:r>
            <a:br>
              <a:rPr lang="en-US" sz="1100">
                <a:solidFill>
                  <a:schemeClr val="bg1"/>
                </a:solidFill>
              </a:rPr>
            </a:br>
            <a:r>
              <a:rPr lang="en-US" sz="1100" baseline="30000">
                <a:solidFill>
                  <a:schemeClr val="bg1"/>
                </a:solidFill>
              </a:rPr>
              <a:t>2</a:t>
            </a:r>
            <a:r>
              <a:rPr lang="en-US" sz="1100">
                <a:solidFill>
                  <a:schemeClr val="bg1"/>
                </a:solidFill>
              </a:rPr>
              <a:t>Percent of average are based on the 5-year mean from 2005-2009 in CY 2010 and the 5-year mean from 2006-2010 in CY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</a:rPr>
              <a:t>Water Year </a:t>
            </a:r>
            <a:r>
              <a:rPr lang="en-US" sz="3600" b="1" dirty="0" smtClean="0">
                <a:solidFill>
                  <a:schemeClr val="bg1"/>
                </a:solidFill>
              </a:rPr>
              <a:t>2011 </a:t>
            </a:r>
            <a:r>
              <a:rPr lang="en-US" sz="3600" b="1" dirty="0">
                <a:solidFill>
                  <a:schemeClr val="bg1"/>
                </a:solidFill>
              </a:rPr>
              <a:t>Projected Operations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August 2010 </a:t>
            </a:r>
            <a:r>
              <a:rPr lang="en-US" dirty="0">
                <a:solidFill>
                  <a:schemeClr val="bg1"/>
                </a:solidFill>
              </a:rPr>
              <a:t>Most Probable 24-Month Study projected Lake Mead elevation on Jan 1, 2010 to be </a:t>
            </a:r>
            <a:r>
              <a:rPr lang="en-US" dirty="0" smtClean="0">
                <a:solidFill>
                  <a:schemeClr val="bg1"/>
                </a:solidFill>
              </a:rPr>
              <a:t>1086.38 </a:t>
            </a:r>
            <a:r>
              <a:rPr lang="en-US" dirty="0">
                <a:solidFill>
                  <a:schemeClr val="bg1"/>
                </a:solidFill>
              </a:rPr>
              <a:t>feet</a:t>
            </a:r>
          </a:p>
          <a:p>
            <a:r>
              <a:rPr lang="en-US" dirty="0">
                <a:solidFill>
                  <a:schemeClr val="bg1"/>
                </a:solidFill>
              </a:rPr>
              <a:t>ICS Surplus Condition to govern Lake Mead operations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Mexico deliveries may be </a:t>
            </a:r>
            <a:r>
              <a:rPr lang="en-US" dirty="0" smtClean="0">
                <a:solidFill>
                  <a:schemeClr val="bg1"/>
                </a:solidFill>
              </a:rPr>
              <a:t>reduced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Minute 318 signed to allow Mexico to store up to 260 KAF through 2013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304800"/>
            <a:ext cx="8582025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Real Time Evaporation At Lake Mead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5-Year cooperative project with the USGS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Measure and obtain hourly evaporation rates (and other parameters) from Lake Mead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Develop new monthly coefficients for use in long-term modeling efforts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Maintain program into the future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2902</TotalTime>
  <Words>834</Words>
  <Application>Microsoft Office PowerPoint</Application>
  <PresentationFormat>On-screen Show (4:3)</PresentationFormat>
  <Paragraphs>267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Design</vt:lpstr>
      <vt:lpstr>1_Default Design</vt:lpstr>
      <vt:lpstr>2_Default Design</vt:lpstr>
      <vt:lpstr>CRFS Technical Meeting LC Operations Update  March 29, 2011 </vt:lpstr>
      <vt:lpstr>Topics</vt:lpstr>
      <vt:lpstr>Slide 3</vt:lpstr>
      <vt:lpstr>Published March 2011 Projection for September 30, 2011</vt:lpstr>
      <vt:lpstr>End of Water Year 2011</vt:lpstr>
      <vt:lpstr>Lower Basin Side Inflows Glen Canyon to Hoover in WY/CY 20111,2</vt:lpstr>
      <vt:lpstr>Water Year 2011 Projected Operations</vt:lpstr>
      <vt:lpstr>Slide 8</vt:lpstr>
      <vt:lpstr>Real Time Evaporation At Lake Mead</vt:lpstr>
      <vt:lpstr>Comparison to Evaporation Rates in 24 Month Study</vt:lpstr>
      <vt:lpstr>Impacts</vt:lpstr>
      <vt:lpstr>Recent Research Efforts</vt:lpstr>
      <vt:lpstr>Development of New Probabilistic Mid-Term Operations Model</vt:lpstr>
      <vt:lpstr>Slide 14</vt:lpstr>
    </vt:vector>
  </TitlesOfParts>
  <Company>USBR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Hydrologic Database: HDB</dc:title>
  <dc:creator>JSEWARD</dc:creator>
  <cp:lastModifiedBy>RECLAMATION</cp:lastModifiedBy>
  <cp:revision>131</cp:revision>
  <dcterms:created xsi:type="dcterms:W3CDTF">2005-01-28T16:18:38Z</dcterms:created>
  <dcterms:modified xsi:type="dcterms:W3CDTF">2011-03-24T22:06:56Z</dcterms:modified>
</cp:coreProperties>
</file>