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7" r:id="rId2"/>
    <p:sldId id="258" r:id="rId3"/>
    <p:sldId id="259" r:id="rId4"/>
    <p:sldId id="269" r:id="rId5"/>
    <p:sldId id="265"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10" autoAdjust="0"/>
    <p:restoredTop sz="88203" autoAdjust="0"/>
  </p:normalViewPr>
  <p:slideViewPr>
    <p:cSldViewPr>
      <p:cViewPr varScale="1">
        <p:scale>
          <a:sx n="85" d="100"/>
          <a:sy n="85" d="100"/>
        </p:scale>
        <p:origin x="-39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5B3898-1E7A-49CD-8AE2-A112CAD68B0A}" type="datetimeFigureOut">
              <a:rPr lang="en-US" smtClean="0"/>
              <a:t>3/26/2011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79709F-48AE-473C-BCDF-1E6DA25D6D2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Things to Note: The big December</a:t>
            </a:r>
            <a:r>
              <a:rPr lang="en-US" baseline="0" dirty="0" smtClean="0"/>
              <a:t>, </a:t>
            </a:r>
            <a:r>
              <a:rPr lang="en-US" baseline="0" dirty="0" err="1" smtClean="0"/>
              <a:t>precip</a:t>
            </a:r>
            <a:r>
              <a:rPr lang="en-US" baseline="0" dirty="0" smtClean="0"/>
              <a:t>, flows, and snowpack contribution during that time. That really provided the foundation for a solid runoff event this year and the model has wet soils due to the December event. The snowpack has been maintained at the mid/higher elevations through March, which doesn’t always happen. Forecasts have fluctuated a little but have been fairly consistent.</a:t>
            </a:r>
            <a:endParaRPr lang="en-US" dirty="0"/>
          </a:p>
        </p:txBody>
      </p:sp>
      <p:sp>
        <p:nvSpPr>
          <p:cNvPr id="4" name="Slide Number Placeholder 3"/>
          <p:cNvSpPr>
            <a:spLocks noGrp="1"/>
          </p:cNvSpPr>
          <p:nvPr>
            <p:ph type="sldNum" sz="quarter" idx="10"/>
          </p:nvPr>
        </p:nvSpPr>
        <p:spPr/>
        <p:txBody>
          <a:bodyPr/>
          <a:lstStyle/>
          <a:p>
            <a:fld id="{CE79709F-48AE-473C-BCDF-1E6DA25D6D20}"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been running under ESP/Statistical all season due to the La</a:t>
            </a:r>
            <a:r>
              <a:rPr lang="en-US" baseline="0" dirty="0" smtClean="0"/>
              <a:t> Nina conditions. Several Stat procedures exist and those with SOI were lower than the SWS value indicated here. The typical La Nina conditions really didn’t take hold in the Virgin Basin, but they did further south in Arizona. ESP on Mar 24 is pretty close to the March 1</a:t>
            </a:r>
            <a:r>
              <a:rPr lang="en-US" baseline="30000" dirty="0" smtClean="0"/>
              <a:t>st</a:t>
            </a:r>
            <a:r>
              <a:rPr lang="en-US" baseline="0" dirty="0" smtClean="0"/>
              <a:t> forecast. Initial thoughts are the forecast volume on April 1</a:t>
            </a:r>
            <a:r>
              <a:rPr lang="en-US" baseline="30000" dirty="0" smtClean="0"/>
              <a:t>st</a:t>
            </a:r>
            <a:r>
              <a:rPr lang="en-US" baseline="0" dirty="0" smtClean="0"/>
              <a:t> may not change much.</a:t>
            </a:r>
            <a:endParaRPr lang="en-US" dirty="0"/>
          </a:p>
        </p:txBody>
      </p:sp>
      <p:sp>
        <p:nvSpPr>
          <p:cNvPr id="4" name="Slide Number Placeholder 3"/>
          <p:cNvSpPr>
            <a:spLocks noGrp="1"/>
          </p:cNvSpPr>
          <p:nvPr>
            <p:ph type="sldNum" sz="quarter" idx="10"/>
          </p:nvPr>
        </p:nvSpPr>
        <p:spPr/>
        <p:txBody>
          <a:bodyPr/>
          <a:lstStyle/>
          <a:p>
            <a:fld id="{CE79709F-48AE-473C-BCDF-1E6DA25D6D20}"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snow graph is a little misleading. As a Basin value, the SWE shows similar to last year. However, the distribution of snow is quite different. Last year a this time, there was more snow at the lowest elevation SNOTEL sites. If you focus on the higher sites, where the bulk of the snow exits, there is quite a bit more snow, 7-8 more inches of SWE, this year compared to last, at some SNOTEL sites. Plus soil moisture conditions entering the season are wetter this year. The 2005 year is here for comparison because there was significant runoff and also a flood event during the winter as we had this year. If you look at the 2005 snowmelt peak, you see it is much smaller than the peak associated with heavy rainfall. We anticipate the same this year. A peak similar to greater than last season, but much lower than the flood flow which was established by liquid events.</a:t>
            </a:r>
            <a:endParaRPr lang="en-US" dirty="0"/>
          </a:p>
        </p:txBody>
      </p:sp>
      <p:sp>
        <p:nvSpPr>
          <p:cNvPr id="4" name="Slide Number Placeholder 3"/>
          <p:cNvSpPr>
            <a:spLocks noGrp="1"/>
          </p:cNvSpPr>
          <p:nvPr>
            <p:ph type="sldNum" sz="quarter" idx="10"/>
          </p:nvPr>
        </p:nvSpPr>
        <p:spPr/>
        <p:txBody>
          <a:bodyPr/>
          <a:lstStyle/>
          <a:p>
            <a:fld id="{CE79709F-48AE-473C-BCDF-1E6DA25D6D20}"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are the forecast segments that I combine</a:t>
            </a:r>
            <a:r>
              <a:rPr lang="en-US" baseline="0" dirty="0" smtClean="0"/>
              <a:t> to make the Mead Local. Virgin has best skill, then maybe the Little Colorado is next since it is a partial </a:t>
            </a:r>
            <a:r>
              <a:rPr lang="en-US" baseline="0" smtClean="0"/>
              <a:t>snow melt basin.</a:t>
            </a:r>
            <a:endParaRPr lang="en-US" dirty="0"/>
          </a:p>
        </p:txBody>
      </p:sp>
      <p:sp>
        <p:nvSpPr>
          <p:cNvPr id="4" name="Slide Number Placeholder 3"/>
          <p:cNvSpPr>
            <a:spLocks noGrp="1"/>
          </p:cNvSpPr>
          <p:nvPr>
            <p:ph type="sldNum" sz="quarter" idx="10"/>
          </p:nvPr>
        </p:nvSpPr>
        <p:spPr/>
        <p:txBody>
          <a:bodyPr/>
          <a:lstStyle/>
          <a:p>
            <a:fld id="{CE79709F-48AE-473C-BCDF-1E6DA25D6D20}"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Changing soil moisture conditions and the Virgin River forecasts are primary</a:t>
            </a:r>
            <a:r>
              <a:rPr lang="en-US" baseline="0" dirty="0" smtClean="0"/>
              <a:t> influence to the Mead Forecast.</a:t>
            </a:r>
          </a:p>
          <a:p>
            <a:r>
              <a:rPr lang="en-US" baseline="0" dirty="0" smtClean="0"/>
              <a:t>Forecasts heavily follow the ESP climatology, the only real skill is on the Virgin and that skill is similar Jan-Mar, improves quite a bit by April 1</a:t>
            </a:r>
            <a:r>
              <a:rPr lang="en-US" baseline="30000" dirty="0" smtClean="0"/>
              <a:t>st</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CE79709F-48AE-473C-BCDF-1E6DA25D6D20}" type="slidenum">
              <a:rPr lang="en-US" smtClean="0"/>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0C94232-B803-4508-B4B3-F8EB3FAB6F3B}" type="datetimeFigureOut">
              <a:rPr lang="en-US" smtClean="0"/>
              <a:pPr/>
              <a:t>3/26/2011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A041B20-942E-438A-9221-D82C602C7C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94232-B803-4508-B4B3-F8EB3FAB6F3B}" type="datetimeFigureOut">
              <a:rPr lang="en-US" smtClean="0"/>
              <a:pPr/>
              <a:t>3/26/2011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94232-B803-4508-B4B3-F8EB3FAB6F3B}" type="datetimeFigureOut">
              <a:rPr lang="en-US" smtClean="0"/>
              <a:pPr/>
              <a:t>3/26/2011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C94232-B803-4508-B4B3-F8EB3FAB6F3B}" type="datetimeFigureOut">
              <a:rPr lang="en-US" smtClean="0"/>
              <a:pPr/>
              <a:t>3/26/2011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0C94232-B803-4508-B4B3-F8EB3FAB6F3B}" type="datetimeFigureOut">
              <a:rPr lang="en-US" smtClean="0"/>
              <a:pPr/>
              <a:t>3/26/2011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041B20-942E-438A-9221-D82C602C7C7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C94232-B803-4508-B4B3-F8EB3FAB6F3B}" type="datetimeFigureOut">
              <a:rPr lang="en-US" smtClean="0"/>
              <a:pPr/>
              <a:t>3/26/2011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0C94232-B803-4508-B4B3-F8EB3FAB6F3B}" type="datetimeFigureOut">
              <a:rPr lang="en-US" smtClean="0"/>
              <a:pPr/>
              <a:t>3/26/2011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0C94232-B803-4508-B4B3-F8EB3FAB6F3B}" type="datetimeFigureOut">
              <a:rPr lang="en-US" smtClean="0"/>
              <a:pPr/>
              <a:t>3/26/2011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C94232-B803-4508-B4B3-F8EB3FAB6F3B}" type="datetimeFigureOut">
              <a:rPr lang="en-US" smtClean="0"/>
              <a:pPr/>
              <a:t>3/26/2011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C94232-B803-4508-B4B3-F8EB3FAB6F3B}" type="datetimeFigureOut">
              <a:rPr lang="en-US" smtClean="0"/>
              <a:pPr/>
              <a:t>3/26/2011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041B20-942E-438A-9221-D82C602C7C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C94232-B803-4508-B4B3-F8EB3FAB6F3B}" type="datetimeFigureOut">
              <a:rPr lang="en-US" smtClean="0"/>
              <a:pPr/>
              <a:t>3/26/2011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A041B20-942E-438A-9221-D82C602C7C7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0C94232-B803-4508-B4B3-F8EB3FAB6F3B}" type="datetimeFigureOut">
              <a:rPr lang="en-US" smtClean="0"/>
              <a:pPr/>
              <a:t>3/26/2011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A041B20-942E-438A-9221-D82C602C7C7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p:txBody>
          <a:bodyPr>
            <a:normAutofit/>
          </a:bodyPr>
          <a:lstStyle/>
          <a:p>
            <a:r>
              <a:rPr lang="en-US" dirty="0" smtClean="0"/>
              <a:t>Lower </a:t>
            </a:r>
            <a:r>
              <a:rPr lang="en-US" dirty="0"/>
              <a:t>Colorado </a:t>
            </a:r>
            <a:r>
              <a:rPr lang="en-US" dirty="0" smtClean="0"/>
              <a:t>Basin</a:t>
            </a:r>
            <a:r>
              <a:rPr lang="en-US" dirty="0"/>
              <a:t/>
            </a:r>
            <a:br>
              <a:rPr lang="en-US" dirty="0"/>
            </a:br>
            <a:endParaRPr lang="en-US" dirty="0"/>
          </a:p>
        </p:txBody>
      </p:sp>
      <p:sp>
        <p:nvSpPr>
          <p:cNvPr id="27651" name="Rectangle 3"/>
          <p:cNvSpPr>
            <a:spLocks noGrp="1" noChangeArrowheads="1"/>
          </p:cNvSpPr>
          <p:nvPr>
            <p:ph type="subTitle" idx="1"/>
          </p:nvPr>
        </p:nvSpPr>
        <p:spPr/>
        <p:txBody>
          <a:bodyPr/>
          <a:lstStyle/>
          <a:p>
            <a:r>
              <a:rPr lang="en-US" dirty="0"/>
              <a:t>CRFS</a:t>
            </a:r>
          </a:p>
          <a:p>
            <a:r>
              <a:rPr lang="en-US" dirty="0" smtClean="0"/>
              <a:t>March </a:t>
            </a:r>
            <a:r>
              <a:rPr lang="en-US" dirty="0" smtClean="0"/>
              <a:t>29, 2011</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3" cstate="print"/>
          <a:srcRect/>
          <a:stretch>
            <a:fillRect/>
          </a:stretch>
        </p:blipFill>
        <p:spPr bwMode="auto">
          <a:xfrm>
            <a:off x="5105400" y="228600"/>
            <a:ext cx="3816350" cy="4267200"/>
          </a:xfrm>
          <a:prstGeom prst="rect">
            <a:avLst/>
          </a:prstGeom>
          <a:noFill/>
          <a:ln w="9525">
            <a:noFill/>
            <a:miter lim="800000"/>
            <a:headEnd/>
            <a:tailEnd/>
          </a:ln>
          <a:effectLst/>
        </p:spPr>
      </p:pic>
      <p:sp>
        <p:nvSpPr>
          <p:cNvPr id="28677" name="Text Box 5"/>
          <p:cNvSpPr txBox="1">
            <a:spLocks noChangeArrowheads="1"/>
          </p:cNvSpPr>
          <p:nvPr/>
        </p:nvSpPr>
        <p:spPr bwMode="auto">
          <a:xfrm>
            <a:off x="304800" y="990600"/>
            <a:ext cx="4572000" cy="523220"/>
          </a:xfrm>
          <a:prstGeom prst="rect">
            <a:avLst/>
          </a:prstGeom>
          <a:noFill/>
          <a:ln w="9525">
            <a:noFill/>
            <a:miter lim="800000"/>
            <a:headEnd/>
            <a:tailEnd/>
          </a:ln>
          <a:effectLst/>
        </p:spPr>
        <p:txBody>
          <a:bodyPr>
            <a:spAutoFit/>
          </a:bodyPr>
          <a:lstStyle/>
          <a:p>
            <a:pPr>
              <a:spcBef>
                <a:spcPct val="50000"/>
              </a:spcBef>
            </a:pPr>
            <a:r>
              <a:rPr lang="en-US" sz="2800" dirty="0" smtClean="0">
                <a:solidFill>
                  <a:schemeClr val="accent2"/>
                </a:solidFill>
                <a:effectLst>
                  <a:outerShdw blurRad="38100" dist="38100" dir="2700000" algn="tl">
                    <a:srgbClr val="000000">
                      <a:alpha val="43137"/>
                    </a:srgbClr>
                  </a:outerShdw>
                </a:effectLst>
              </a:rPr>
              <a:t>Virgin River</a:t>
            </a:r>
            <a:endParaRPr lang="en-US" sz="2800" dirty="0">
              <a:solidFill>
                <a:schemeClr val="accent2"/>
              </a:solidFill>
              <a:effectLst>
                <a:outerShdw blurRad="38100" dist="38100" dir="2700000" algn="tl">
                  <a:srgbClr val="000000">
                    <a:alpha val="43137"/>
                  </a:srgbClr>
                </a:outerShdw>
              </a:effectLst>
            </a:endParaRPr>
          </a:p>
        </p:txBody>
      </p:sp>
      <p:sp>
        <p:nvSpPr>
          <p:cNvPr id="6" name="Freeform 5"/>
          <p:cNvSpPr/>
          <p:nvPr/>
        </p:nvSpPr>
        <p:spPr>
          <a:xfrm>
            <a:off x="5562600" y="2775899"/>
            <a:ext cx="815404" cy="500701"/>
          </a:xfrm>
          <a:custGeom>
            <a:avLst/>
            <a:gdLst>
              <a:gd name="connsiteX0" fmla="*/ 1689 w 774540"/>
              <a:gd name="connsiteY0" fmla="*/ 388875 h 405061"/>
              <a:gd name="connsiteX1" fmla="*/ 25440 w 774540"/>
              <a:gd name="connsiteY1" fmla="*/ 186995 h 405061"/>
              <a:gd name="connsiteX2" fmla="*/ 37315 w 774540"/>
              <a:gd name="connsiteY2" fmla="*/ 169182 h 405061"/>
              <a:gd name="connsiteX3" fmla="*/ 78879 w 774540"/>
              <a:gd name="connsiteY3" fmla="*/ 121680 h 405061"/>
              <a:gd name="connsiteX4" fmla="*/ 102630 w 774540"/>
              <a:gd name="connsiteY4" fmla="*/ 115743 h 405061"/>
              <a:gd name="connsiteX5" fmla="*/ 144193 w 774540"/>
              <a:gd name="connsiteY5" fmla="*/ 97930 h 405061"/>
              <a:gd name="connsiteX6" fmla="*/ 162006 w 774540"/>
              <a:gd name="connsiteY6" fmla="*/ 86054 h 405061"/>
              <a:gd name="connsiteX7" fmla="*/ 185757 w 774540"/>
              <a:gd name="connsiteY7" fmla="*/ 80117 h 405061"/>
              <a:gd name="connsiteX8" fmla="*/ 203570 w 774540"/>
              <a:gd name="connsiteY8" fmla="*/ 74179 h 405061"/>
              <a:gd name="connsiteX9" fmla="*/ 221383 w 774540"/>
              <a:gd name="connsiteY9" fmla="*/ 56366 h 405061"/>
              <a:gd name="connsiteX10" fmla="*/ 262946 w 774540"/>
              <a:gd name="connsiteY10" fmla="*/ 44491 h 405061"/>
              <a:gd name="connsiteX11" fmla="*/ 334198 w 774540"/>
              <a:gd name="connsiteY11" fmla="*/ 26678 h 405061"/>
              <a:gd name="connsiteX12" fmla="*/ 619206 w 774540"/>
              <a:gd name="connsiteY12" fmla="*/ 26678 h 405061"/>
              <a:gd name="connsiteX13" fmla="*/ 642957 w 774540"/>
              <a:gd name="connsiteY13" fmla="*/ 20740 h 405061"/>
              <a:gd name="connsiteX14" fmla="*/ 672645 w 774540"/>
              <a:gd name="connsiteY14" fmla="*/ 14802 h 405061"/>
              <a:gd name="connsiteX15" fmla="*/ 690458 w 774540"/>
              <a:gd name="connsiteY15" fmla="*/ 2927 h 405061"/>
              <a:gd name="connsiteX16" fmla="*/ 749835 w 774540"/>
              <a:gd name="connsiteY16" fmla="*/ 20740 h 405061"/>
              <a:gd name="connsiteX17" fmla="*/ 761710 w 774540"/>
              <a:gd name="connsiteY17" fmla="*/ 38553 h 405061"/>
              <a:gd name="connsiteX18" fmla="*/ 773585 w 774540"/>
              <a:gd name="connsiteY18" fmla="*/ 74179 h 405061"/>
              <a:gd name="connsiteX19" fmla="*/ 767648 w 774540"/>
              <a:gd name="connsiteY19" fmla="*/ 163244 h 405061"/>
              <a:gd name="connsiteX20" fmla="*/ 708271 w 774540"/>
              <a:gd name="connsiteY20" fmla="*/ 228558 h 405061"/>
              <a:gd name="connsiteX21" fmla="*/ 678583 w 774540"/>
              <a:gd name="connsiteY21" fmla="*/ 258246 h 405061"/>
              <a:gd name="connsiteX22" fmla="*/ 648894 w 774540"/>
              <a:gd name="connsiteY22" fmla="*/ 276059 h 405061"/>
              <a:gd name="connsiteX23" fmla="*/ 631081 w 774540"/>
              <a:gd name="connsiteY23" fmla="*/ 281997 h 405061"/>
              <a:gd name="connsiteX24" fmla="*/ 530141 w 774540"/>
              <a:gd name="connsiteY24" fmla="*/ 299810 h 405061"/>
              <a:gd name="connsiteX25" fmla="*/ 405450 w 774540"/>
              <a:gd name="connsiteY25" fmla="*/ 341374 h 405061"/>
              <a:gd name="connsiteX26" fmla="*/ 369824 w 774540"/>
              <a:gd name="connsiteY26" fmla="*/ 382937 h 405061"/>
              <a:gd name="connsiteX27" fmla="*/ 357949 w 774540"/>
              <a:gd name="connsiteY27" fmla="*/ 400750 h 405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774540" h="405061">
                <a:moveTo>
                  <a:pt x="1689" y="388875"/>
                </a:moveTo>
                <a:cubicBezTo>
                  <a:pt x="6157" y="295052"/>
                  <a:pt x="0" y="268402"/>
                  <a:pt x="25440" y="186995"/>
                </a:cubicBezTo>
                <a:cubicBezTo>
                  <a:pt x="27569" y="180184"/>
                  <a:pt x="33167" y="174989"/>
                  <a:pt x="37315" y="169182"/>
                </a:cubicBezTo>
                <a:cubicBezTo>
                  <a:pt x="42699" y="161644"/>
                  <a:pt x="69793" y="123951"/>
                  <a:pt x="78879" y="121680"/>
                </a:cubicBezTo>
                <a:lnTo>
                  <a:pt x="102630" y="115743"/>
                </a:lnTo>
                <a:cubicBezTo>
                  <a:pt x="147346" y="85929"/>
                  <a:pt x="90517" y="120934"/>
                  <a:pt x="144193" y="97930"/>
                </a:cubicBezTo>
                <a:cubicBezTo>
                  <a:pt x="150752" y="95119"/>
                  <a:pt x="155447" y="88865"/>
                  <a:pt x="162006" y="86054"/>
                </a:cubicBezTo>
                <a:cubicBezTo>
                  <a:pt x="169507" y="82839"/>
                  <a:pt x="177910" y="82359"/>
                  <a:pt x="185757" y="80117"/>
                </a:cubicBezTo>
                <a:cubicBezTo>
                  <a:pt x="191775" y="78398"/>
                  <a:pt x="197632" y="76158"/>
                  <a:pt x="203570" y="74179"/>
                </a:cubicBezTo>
                <a:cubicBezTo>
                  <a:pt x="209508" y="68241"/>
                  <a:pt x="214396" y="61024"/>
                  <a:pt x="221383" y="56366"/>
                </a:cubicBezTo>
                <a:cubicBezTo>
                  <a:pt x="226828" y="52736"/>
                  <a:pt x="259343" y="45572"/>
                  <a:pt x="262946" y="44491"/>
                </a:cubicBezTo>
                <a:cubicBezTo>
                  <a:pt x="321759" y="26847"/>
                  <a:pt x="274909" y="36558"/>
                  <a:pt x="334198" y="26678"/>
                </a:cubicBezTo>
                <a:cubicBezTo>
                  <a:pt x="463412" y="30593"/>
                  <a:pt x="508868" y="38292"/>
                  <a:pt x="619206" y="26678"/>
                </a:cubicBezTo>
                <a:cubicBezTo>
                  <a:pt x="627322" y="25824"/>
                  <a:pt x="634991" y="22510"/>
                  <a:pt x="642957" y="20740"/>
                </a:cubicBezTo>
                <a:cubicBezTo>
                  <a:pt x="652809" y="18551"/>
                  <a:pt x="662749" y="16781"/>
                  <a:pt x="672645" y="14802"/>
                </a:cubicBezTo>
                <a:cubicBezTo>
                  <a:pt x="678583" y="10844"/>
                  <a:pt x="683351" y="3573"/>
                  <a:pt x="690458" y="2927"/>
                </a:cubicBezTo>
                <a:cubicBezTo>
                  <a:pt x="722660" y="0"/>
                  <a:pt x="733991" y="936"/>
                  <a:pt x="749835" y="20740"/>
                </a:cubicBezTo>
                <a:cubicBezTo>
                  <a:pt x="754293" y="26312"/>
                  <a:pt x="758812" y="32032"/>
                  <a:pt x="761710" y="38553"/>
                </a:cubicBezTo>
                <a:cubicBezTo>
                  <a:pt x="766794" y="49992"/>
                  <a:pt x="773585" y="74179"/>
                  <a:pt x="773585" y="74179"/>
                </a:cubicBezTo>
                <a:cubicBezTo>
                  <a:pt x="771606" y="103867"/>
                  <a:pt x="774540" y="134299"/>
                  <a:pt x="767648" y="163244"/>
                </a:cubicBezTo>
                <a:cubicBezTo>
                  <a:pt x="760854" y="191781"/>
                  <a:pt x="727209" y="211342"/>
                  <a:pt x="708271" y="228558"/>
                </a:cubicBezTo>
                <a:cubicBezTo>
                  <a:pt x="697915" y="237972"/>
                  <a:pt x="689511" y="249503"/>
                  <a:pt x="678583" y="258246"/>
                </a:cubicBezTo>
                <a:cubicBezTo>
                  <a:pt x="669571" y="265456"/>
                  <a:pt x="659217" y="270898"/>
                  <a:pt x="648894" y="276059"/>
                </a:cubicBezTo>
                <a:cubicBezTo>
                  <a:pt x="643296" y="278858"/>
                  <a:pt x="637218" y="280770"/>
                  <a:pt x="631081" y="281997"/>
                </a:cubicBezTo>
                <a:cubicBezTo>
                  <a:pt x="597578" y="288698"/>
                  <a:pt x="563183" y="291115"/>
                  <a:pt x="530141" y="299810"/>
                </a:cubicBezTo>
                <a:cubicBezTo>
                  <a:pt x="487772" y="310960"/>
                  <a:pt x="447014" y="327519"/>
                  <a:pt x="405450" y="341374"/>
                </a:cubicBezTo>
                <a:cubicBezTo>
                  <a:pt x="339899" y="393814"/>
                  <a:pt x="395068" y="340863"/>
                  <a:pt x="369824" y="382937"/>
                </a:cubicBezTo>
                <a:cubicBezTo>
                  <a:pt x="356550" y="405061"/>
                  <a:pt x="357949" y="386087"/>
                  <a:pt x="357949" y="400750"/>
                </a:cubicBezTo>
              </a:path>
            </a:pathLst>
          </a:custGeom>
          <a:ln w="19050">
            <a:solidFill>
              <a:srgbClr val="00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7" name="Picture 6" descr="vg.cond.png"/>
          <p:cNvPicPr>
            <a:picLocks noChangeAspect="1"/>
          </p:cNvPicPr>
          <p:nvPr/>
        </p:nvPicPr>
        <p:blipFill>
          <a:blip r:embed="rId4" cstate="print"/>
          <a:stretch>
            <a:fillRect/>
          </a:stretch>
        </p:blipFill>
        <p:spPr>
          <a:xfrm>
            <a:off x="0" y="3238500"/>
            <a:ext cx="6781800" cy="36195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1"/>
          <p:cNvSpPr txBox="1">
            <a:spLocks noChangeArrowheads="1"/>
          </p:cNvSpPr>
          <p:nvPr/>
        </p:nvSpPr>
        <p:spPr bwMode="auto">
          <a:xfrm>
            <a:off x="2209800" y="5181600"/>
            <a:ext cx="5867400" cy="1384995"/>
          </a:xfrm>
          <a:prstGeom prst="rect">
            <a:avLst/>
          </a:prstGeom>
          <a:noFill/>
          <a:ln w="9525">
            <a:noFill/>
            <a:miter lim="800000"/>
            <a:headEnd/>
            <a:tailEnd/>
          </a:ln>
          <a:effectLst/>
        </p:spPr>
        <p:txBody>
          <a:bodyPr wrap="square">
            <a:spAutoFit/>
          </a:bodyPr>
          <a:lstStyle/>
          <a:p>
            <a:pPr>
              <a:spcBef>
                <a:spcPct val="50000"/>
              </a:spcBef>
            </a:pPr>
            <a:r>
              <a:rPr lang="en-US" sz="1200" dirty="0">
                <a:latin typeface="Times New Roman" pitchFamily="18" charset="0"/>
                <a:cs typeface="Times New Roman" pitchFamily="18" charset="0"/>
              </a:rPr>
              <a:t>NWS-SWS: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135</a:t>
            </a:r>
            <a:r>
              <a:rPr lang="en-US" sz="1200" b="1" dirty="0" smtClean="0">
                <a:latin typeface="Times New Roman" pitchFamily="18" charset="0"/>
                <a:cs typeface="Times New Roman" pitchFamily="18" charset="0"/>
              </a:rPr>
              <a:t>	</a:t>
            </a:r>
            <a:endParaRPr lang="en-US" sz="1200" b="1" dirty="0">
              <a:latin typeface="Times New Roman" pitchFamily="18" charset="0"/>
              <a:cs typeface="Times New Roman" pitchFamily="18" charset="0"/>
            </a:endParaRPr>
          </a:p>
          <a:p>
            <a:pPr>
              <a:spcBef>
                <a:spcPct val="50000"/>
              </a:spcBef>
            </a:pPr>
            <a:r>
              <a:rPr lang="en-US" sz="1200" dirty="0">
                <a:latin typeface="Times New Roman" pitchFamily="18" charset="0"/>
                <a:cs typeface="Times New Roman" pitchFamily="18" charset="0"/>
              </a:rPr>
              <a:t>NWS-ESP: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125                 115        </a:t>
            </a:r>
            <a:r>
              <a:rPr lang="en-US"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p>
          <a:p>
            <a:pPr>
              <a:spcBef>
                <a:spcPct val="50000"/>
              </a:spcBef>
            </a:pPr>
            <a:r>
              <a:rPr lang="en-US" sz="1200" dirty="0" smtClean="0">
                <a:latin typeface="Times New Roman" pitchFamily="18" charset="0"/>
                <a:cs typeface="Times New Roman" pitchFamily="18" charset="0"/>
              </a:rPr>
              <a:t>NRCS </a:t>
            </a:r>
            <a:r>
              <a:rPr lang="en-US" sz="1200" dirty="0">
                <a:latin typeface="Times New Roman" pitchFamily="18" charset="0"/>
                <a:cs typeface="Times New Roman" pitchFamily="18" charset="0"/>
              </a:rPr>
              <a:t>daily: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145</a:t>
            </a:r>
            <a:r>
              <a:rPr lang="en-US" sz="1200" dirty="0">
                <a:latin typeface="Times New Roman" pitchFamily="18" charset="0"/>
                <a:cs typeface="Times New Roman" pitchFamily="18" charset="0"/>
              </a:rPr>
              <a:t>	</a:t>
            </a:r>
            <a:r>
              <a:rPr lang="en-US" sz="1200" dirty="0" smtClean="0">
                <a:latin typeface="Times New Roman" pitchFamily="18" charset="0"/>
                <a:cs typeface="Times New Roman" pitchFamily="18" charset="0"/>
              </a:rPr>
              <a:t> </a:t>
            </a:r>
            <a:endParaRPr lang="en-US" sz="1200" dirty="0">
              <a:latin typeface="Times New Roman" pitchFamily="18" charset="0"/>
              <a:cs typeface="Times New Roman" pitchFamily="18" charset="0"/>
            </a:endParaRPr>
          </a:p>
          <a:p>
            <a:pPr>
              <a:spcBef>
                <a:spcPct val="50000"/>
              </a:spcBef>
            </a:pPr>
            <a:r>
              <a:rPr lang="en-US" sz="1200" dirty="0">
                <a:latin typeface="Times New Roman" pitchFamily="18" charset="0"/>
                <a:cs typeface="Times New Roman" pitchFamily="18" charset="0"/>
              </a:rPr>
              <a:t>NRCS statistical: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130</a:t>
            </a:r>
            <a:r>
              <a:rPr lang="en-US" sz="1200" b="1" dirty="0">
                <a:latin typeface="Times New Roman" pitchFamily="18" charset="0"/>
                <a:cs typeface="Times New Roman" pitchFamily="18" charset="0"/>
              </a:rPr>
              <a:t>	 </a:t>
            </a:r>
            <a:r>
              <a:rPr lang="en-US" sz="1200" b="1" dirty="0" smtClean="0">
                <a:latin typeface="Times New Roman" pitchFamily="18" charset="0"/>
                <a:cs typeface="Times New Roman" pitchFamily="18" charset="0"/>
              </a:rPr>
              <a:t>	</a:t>
            </a:r>
            <a:endParaRPr lang="en-US" sz="1200" b="1" dirty="0">
              <a:latin typeface="Times New Roman" pitchFamily="18" charset="0"/>
              <a:cs typeface="Times New Roman" pitchFamily="18" charset="0"/>
            </a:endParaRPr>
          </a:p>
          <a:p>
            <a:pPr>
              <a:spcBef>
                <a:spcPct val="50000"/>
              </a:spcBef>
            </a:pPr>
            <a:r>
              <a:rPr lang="en-US" sz="1200" dirty="0">
                <a:latin typeface="Times New Roman" pitchFamily="18" charset="0"/>
                <a:cs typeface="Times New Roman" pitchFamily="18" charset="0"/>
              </a:rPr>
              <a:t>Coordinated:		</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110/ 268% </a:t>
            </a:r>
            <a:r>
              <a:rPr lang="en-US" sz="1200" dirty="0" smtClean="0">
                <a:latin typeface="Times New Roman" pitchFamily="18" charset="0"/>
                <a:cs typeface="Times New Roman" pitchFamily="18" charset="0"/>
              </a:rPr>
              <a:t>median or </a:t>
            </a:r>
            <a:r>
              <a:rPr lang="en-US" sz="1200" dirty="0" smtClean="0">
                <a:latin typeface="Times New Roman" pitchFamily="18" charset="0"/>
                <a:cs typeface="Times New Roman" pitchFamily="18" charset="0"/>
              </a:rPr>
              <a:t>172% </a:t>
            </a:r>
            <a:r>
              <a:rPr lang="en-US" sz="1200" dirty="0" smtClean="0">
                <a:latin typeface="Times New Roman" pitchFamily="18" charset="0"/>
                <a:cs typeface="Times New Roman" pitchFamily="18" charset="0"/>
              </a:rPr>
              <a:t>average</a:t>
            </a:r>
            <a:r>
              <a:rPr lang="en-US" sz="1200" b="1" dirty="0">
                <a:latin typeface="Times New Roman" pitchFamily="18" charset="0"/>
                <a:cs typeface="Times New Roman" pitchFamily="18" charset="0"/>
              </a:rPr>
              <a:t>	 </a:t>
            </a:r>
            <a:r>
              <a:rPr lang="en-US" sz="1200" b="1" dirty="0" smtClean="0">
                <a:latin typeface="Times New Roman" pitchFamily="18" charset="0"/>
                <a:cs typeface="Times New Roman" pitchFamily="18" charset="0"/>
              </a:rPr>
              <a:t>	</a:t>
            </a:r>
            <a:endParaRPr lang="en-US" sz="1200" b="1" dirty="0">
              <a:latin typeface="Times New Roman" pitchFamily="18" charset="0"/>
              <a:cs typeface="Times New Roman" pitchFamily="18" charset="0"/>
            </a:endParaRPr>
          </a:p>
        </p:txBody>
      </p:sp>
      <p:sp>
        <p:nvSpPr>
          <p:cNvPr id="4" name="Text Box 12"/>
          <p:cNvSpPr txBox="1">
            <a:spLocks noChangeArrowheads="1"/>
          </p:cNvSpPr>
          <p:nvPr/>
        </p:nvSpPr>
        <p:spPr bwMode="auto">
          <a:xfrm>
            <a:off x="3810000" y="4876800"/>
            <a:ext cx="914400" cy="307777"/>
          </a:xfrm>
          <a:prstGeom prst="rect">
            <a:avLst/>
          </a:prstGeom>
          <a:noFill/>
          <a:ln w="9525">
            <a:noFill/>
            <a:miter lim="800000"/>
            <a:headEnd/>
            <a:tailEnd/>
          </a:ln>
          <a:effectLst/>
        </p:spPr>
        <p:txBody>
          <a:bodyPr wrap="square">
            <a:spAutoFit/>
          </a:bodyPr>
          <a:lstStyle/>
          <a:p>
            <a:pPr algn="ctr">
              <a:spcBef>
                <a:spcPct val="50000"/>
              </a:spcBef>
            </a:pPr>
            <a:r>
              <a:rPr lang="en-US" sz="1400" dirty="0" smtClean="0">
                <a:latin typeface="Times New Roman" pitchFamily="18" charset="0"/>
                <a:cs typeface="Times New Roman" pitchFamily="18" charset="0"/>
              </a:rPr>
              <a:t>March 1</a:t>
            </a:r>
            <a:endParaRPr lang="en-US" sz="1400" dirty="0">
              <a:latin typeface="Times New Roman" pitchFamily="18" charset="0"/>
              <a:cs typeface="Times New Roman" pitchFamily="18" charset="0"/>
            </a:endParaRPr>
          </a:p>
        </p:txBody>
      </p:sp>
      <p:sp>
        <p:nvSpPr>
          <p:cNvPr id="5" name="Text Box 12"/>
          <p:cNvSpPr txBox="1">
            <a:spLocks noChangeArrowheads="1"/>
          </p:cNvSpPr>
          <p:nvPr/>
        </p:nvSpPr>
        <p:spPr bwMode="auto">
          <a:xfrm>
            <a:off x="4724400" y="4876800"/>
            <a:ext cx="914400" cy="307777"/>
          </a:xfrm>
          <a:prstGeom prst="rect">
            <a:avLst/>
          </a:prstGeom>
          <a:noFill/>
          <a:ln w="9525">
            <a:noFill/>
            <a:miter lim="800000"/>
            <a:headEnd/>
            <a:tailEnd/>
          </a:ln>
          <a:effectLst/>
        </p:spPr>
        <p:txBody>
          <a:bodyPr wrap="square">
            <a:spAutoFit/>
          </a:bodyPr>
          <a:lstStyle/>
          <a:p>
            <a:pPr algn="ctr">
              <a:spcBef>
                <a:spcPct val="50000"/>
              </a:spcBef>
            </a:pPr>
            <a:r>
              <a:rPr lang="en-US" sz="1400" dirty="0" smtClean="0">
                <a:latin typeface="Times New Roman" pitchFamily="18" charset="0"/>
                <a:cs typeface="Times New Roman" pitchFamily="18" charset="0"/>
              </a:rPr>
              <a:t>March </a:t>
            </a:r>
            <a:r>
              <a:rPr lang="en-US" sz="1400" dirty="0" smtClean="0">
                <a:latin typeface="Times New Roman" pitchFamily="18" charset="0"/>
                <a:cs typeface="Times New Roman" pitchFamily="18" charset="0"/>
              </a:rPr>
              <a:t>24</a:t>
            </a:r>
            <a:endParaRPr lang="en-US" sz="1400" dirty="0">
              <a:latin typeface="Times New Roman" pitchFamily="18" charset="0"/>
              <a:cs typeface="Times New Roman" pitchFamily="18" charset="0"/>
            </a:endParaRPr>
          </a:p>
        </p:txBody>
      </p:sp>
      <p:pic>
        <p:nvPicPr>
          <p:cNvPr id="6" name="Picture 5" descr="evolplot.jpg"/>
          <p:cNvPicPr>
            <a:picLocks noChangeAspect="1"/>
          </p:cNvPicPr>
          <p:nvPr/>
        </p:nvPicPr>
        <p:blipFill>
          <a:blip r:embed="rId3" cstate="print"/>
          <a:stretch>
            <a:fillRect/>
          </a:stretch>
        </p:blipFill>
        <p:spPr>
          <a:xfrm>
            <a:off x="1490662" y="762000"/>
            <a:ext cx="6129338" cy="407118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vg2005comp.png"/>
          <p:cNvPicPr>
            <a:picLocks noChangeAspect="1"/>
          </p:cNvPicPr>
          <p:nvPr/>
        </p:nvPicPr>
        <p:blipFill>
          <a:blip r:embed="rId3" cstate="print"/>
          <a:stretch>
            <a:fillRect/>
          </a:stretch>
        </p:blipFill>
        <p:spPr>
          <a:xfrm>
            <a:off x="4495800" y="3505200"/>
            <a:ext cx="4305300" cy="2870200"/>
          </a:xfrm>
          <a:prstGeom prst="rect">
            <a:avLst/>
          </a:prstGeom>
        </p:spPr>
      </p:pic>
      <p:sp>
        <p:nvSpPr>
          <p:cNvPr id="3" name="TextBox 2"/>
          <p:cNvSpPr txBox="1"/>
          <p:nvPr/>
        </p:nvSpPr>
        <p:spPr>
          <a:xfrm>
            <a:off x="4267200" y="1219200"/>
            <a:ext cx="4114800" cy="646331"/>
          </a:xfrm>
          <a:prstGeom prst="rect">
            <a:avLst/>
          </a:prstGeom>
          <a:noFill/>
        </p:spPr>
        <p:txBody>
          <a:bodyPr wrap="square" rtlCol="0">
            <a:spAutoFit/>
          </a:bodyPr>
          <a:lstStyle/>
          <a:p>
            <a:pPr algn="ctr"/>
            <a:r>
              <a:rPr lang="en-US" dirty="0" smtClean="0"/>
              <a:t>Virgin Basin Snow Plot</a:t>
            </a:r>
          </a:p>
          <a:p>
            <a:pPr algn="ctr"/>
            <a:r>
              <a:rPr lang="en-US" dirty="0" smtClean="0"/>
              <a:t>2005 / 2010 </a:t>
            </a:r>
            <a:r>
              <a:rPr lang="en-US" dirty="0" smtClean="0"/>
              <a:t>/ 2011 / </a:t>
            </a:r>
            <a:r>
              <a:rPr lang="en-US" dirty="0" smtClean="0"/>
              <a:t>Average</a:t>
            </a:r>
            <a:endParaRPr lang="en-US" dirty="0"/>
          </a:p>
        </p:txBody>
      </p:sp>
      <p:sp>
        <p:nvSpPr>
          <p:cNvPr id="6" name="TextBox 5"/>
          <p:cNvSpPr txBox="1"/>
          <p:nvPr/>
        </p:nvSpPr>
        <p:spPr>
          <a:xfrm>
            <a:off x="381000" y="4191000"/>
            <a:ext cx="3886200" cy="646331"/>
          </a:xfrm>
          <a:prstGeom prst="rect">
            <a:avLst/>
          </a:prstGeom>
          <a:noFill/>
        </p:spPr>
        <p:txBody>
          <a:bodyPr wrap="square" rtlCol="0">
            <a:spAutoFit/>
          </a:bodyPr>
          <a:lstStyle/>
          <a:p>
            <a:pPr algn="ctr"/>
            <a:r>
              <a:rPr lang="en-US" dirty="0" smtClean="0"/>
              <a:t>Virgin River Flow (incl. Santa Clara)</a:t>
            </a:r>
          </a:p>
          <a:p>
            <a:pPr algn="ctr"/>
            <a:r>
              <a:rPr lang="en-US" dirty="0" smtClean="0"/>
              <a:t>2005 / 2010  </a:t>
            </a:r>
            <a:endParaRPr lang="en-US" dirty="0"/>
          </a:p>
        </p:txBody>
      </p:sp>
      <p:sp>
        <p:nvSpPr>
          <p:cNvPr id="7" name="Right Arrow 6"/>
          <p:cNvSpPr/>
          <p:nvPr/>
        </p:nvSpPr>
        <p:spPr>
          <a:xfrm>
            <a:off x="1828800" y="4953000"/>
            <a:ext cx="11049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10800000">
            <a:off x="5334000" y="1981200"/>
            <a:ext cx="1828800"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04800" y="228600"/>
            <a:ext cx="3429000" cy="461665"/>
          </a:xfrm>
          <a:prstGeom prst="rect">
            <a:avLst/>
          </a:prstGeom>
          <a:solidFill>
            <a:schemeClr val="bg1"/>
          </a:solidFill>
        </p:spPr>
        <p:txBody>
          <a:bodyPr wrap="square" rtlCol="0">
            <a:spAutoFit/>
          </a:bodyPr>
          <a:lstStyle/>
          <a:p>
            <a:r>
              <a:rPr lang="en-US" sz="2400" dirty="0" smtClean="0"/>
              <a:t>Historical Comparison</a:t>
            </a:r>
            <a:endParaRPr lang="en-US" sz="2400" dirty="0"/>
          </a:p>
        </p:txBody>
      </p:sp>
      <p:sp>
        <p:nvSpPr>
          <p:cNvPr id="11" name="TextBox 10"/>
          <p:cNvSpPr txBox="1"/>
          <p:nvPr/>
        </p:nvSpPr>
        <p:spPr>
          <a:xfrm>
            <a:off x="6400800" y="4419600"/>
            <a:ext cx="1219200" cy="307777"/>
          </a:xfrm>
          <a:prstGeom prst="rect">
            <a:avLst/>
          </a:prstGeom>
          <a:solidFill>
            <a:schemeClr val="bg1"/>
          </a:solidFill>
        </p:spPr>
        <p:txBody>
          <a:bodyPr wrap="square" rtlCol="0">
            <a:spAutoFit/>
          </a:bodyPr>
          <a:lstStyle/>
          <a:p>
            <a:r>
              <a:rPr lang="en-US" sz="1400" dirty="0" smtClean="0"/>
              <a:t>2005 Flood</a:t>
            </a:r>
            <a:endParaRPr lang="en-US" sz="1400" dirty="0"/>
          </a:p>
        </p:txBody>
      </p:sp>
      <p:sp>
        <p:nvSpPr>
          <p:cNvPr id="12" name="TextBox 11"/>
          <p:cNvSpPr txBox="1"/>
          <p:nvPr/>
        </p:nvSpPr>
        <p:spPr>
          <a:xfrm>
            <a:off x="6858000" y="5254823"/>
            <a:ext cx="1447800" cy="307777"/>
          </a:xfrm>
          <a:prstGeom prst="rect">
            <a:avLst/>
          </a:prstGeom>
          <a:solidFill>
            <a:schemeClr val="bg1"/>
          </a:solidFill>
        </p:spPr>
        <p:txBody>
          <a:bodyPr wrap="square" rtlCol="0">
            <a:spAutoFit/>
          </a:bodyPr>
          <a:lstStyle/>
          <a:p>
            <a:r>
              <a:rPr lang="en-US" sz="1400" dirty="0" smtClean="0"/>
              <a:t>2005 snowmelt</a:t>
            </a:r>
            <a:endParaRPr lang="en-US" sz="1400" dirty="0"/>
          </a:p>
        </p:txBody>
      </p:sp>
      <p:pic>
        <p:nvPicPr>
          <p:cNvPr id="13" name="Picture 12" descr="virginsnow.png"/>
          <p:cNvPicPr>
            <a:picLocks noChangeAspect="1"/>
          </p:cNvPicPr>
          <p:nvPr/>
        </p:nvPicPr>
        <p:blipFill>
          <a:blip r:embed="rId4" cstate="print"/>
          <a:stretch>
            <a:fillRect/>
          </a:stretch>
        </p:blipFill>
        <p:spPr>
          <a:xfrm>
            <a:off x="457200" y="914400"/>
            <a:ext cx="3886200" cy="2590800"/>
          </a:xfrm>
          <a:prstGeom prst="rect">
            <a:avLst/>
          </a:prstGeom>
        </p:spPr>
      </p:pic>
      <p:sp>
        <p:nvSpPr>
          <p:cNvPr id="15" name="TextBox 14"/>
          <p:cNvSpPr txBox="1"/>
          <p:nvPr/>
        </p:nvSpPr>
        <p:spPr>
          <a:xfrm>
            <a:off x="5029200" y="4111823"/>
            <a:ext cx="914400" cy="307777"/>
          </a:xfrm>
          <a:prstGeom prst="rect">
            <a:avLst/>
          </a:prstGeom>
          <a:solidFill>
            <a:schemeClr val="bg1"/>
          </a:solidFill>
        </p:spPr>
        <p:txBody>
          <a:bodyPr wrap="square" rtlCol="0">
            <a:spAutoFit/>
          </a:bodyPr>
          <a:lstStyle/>
          <a:p>
            <a:r>
              <a:rPr lang="en-US" sz="1400" dirty="0" smtClean="0"/>
              <a:t>Dec 2011</a:t>
            </a:r>
            <a:endParaRPr lang="en-US" sz="1400" dirty="0"/>
          </a:p>
        </p:txBody>
      </p:sp>
      <p:sp>
        <p:nvSpPr>
          <p:cNvPr id="16" name="TextBox 15"/>
          <p:cNvSpPr txBox="1"/>
          <p:nvPr/>
        </p:nvSpPr>
        <p:spPr>
          <a:xfrm>
            <a:off x="1295400" y="5562600"/>
            <a:ext cx="1981200" cy="338554"/>
          </a:xfrm>
          <a:prstGeom prst="rect">
            <a:avLst/>
          </a:prstGeom>
          <a:noFill/>
        </p:spPr>
        <p:txBody>
          <a:bodyPr wrap="square" rtlCol="0">
            <a:spAutoFit/>
          </a:bodyPr>
          <a:lstStyle/>
          <a:p>
            <a:r>
              <a:rPr lang="en-US" sz="1600" dirty="0" smtClean="0">
                <a:latin typeface="+mj-lt"/>
              </a:rPr>
              <a:t>2010 Apr-July 66 KAF</a:t>
            </a:r>
            <a:endParaRPr lang="en-US" sz="1600" dirty="0">
              <a:latin typeface="+mj-lt"/>
            </a:endParaRPr>
          </a:p>
        </p:txBody>
      </p:sp>
      <p:cxnSp>
        <p:nvCxnSpPr>
          <p:cNvPr id="18" name="Straight Arrow Connector 17"/>
          <p:cNvCxnSpPr/>
          <p:nvPr/>
        </p:nvCxnSpPr>
        <p:spPr>
          <a:xfrm>
            <a:off x="5410200" y="4419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371600" y="1066800"/>
            <a:ext cx="6477000" cy="5715000"/>
            <a:chOff x="576" y="576"/>
            <a:chExt cx="4080" cy="3600"/>
          </a:xfrm>
        </p:grpSpPr>
        <p:pic>
          <p:nvPicPr>
            <p:cNvPr id="9219" name="Picture 3"/>
            <p:cNvPicPr>
              <a:picLocks noChangeAspect="1" noChangeArrowheads="1"/>
            </p:cNvPicPr>
            <p:nvPr/>
          </p:nvPicPr>
          <p:blipFill>
            <a:blip r:embed="rId3" cstate="print"/>
            <a:srcRect/>
            <a:stretch>
              <a:fillRect/>
            </a:stretch>
          </p:blipFill>
          <p:spPr bwMode="auto">
            <a:xfrm>
              <a:off x="2256" y="576"/>
              <a:ext cx="2400" cy="3600"/>
            </a:xfrm>
            <a:prstGeom prst="rect">
              <a:avLst/>
            </a:prstGeom>
            <a:noFill/>
            <a:ln w="9525">
              <a:noFill/>
              <a:miter lim="800000"/>
              <a:headEnd/>
              <a:tailEnd/>
            </a:ln>
            <a:effectLst/>
          </p:spPr>
        </p:pic>
        <p:pic>
          <p:nvPicPr>
            <p:cNvPr id="9220" name="Picture 4"/>
            <p:cNvPicPr>
              <a:picLocks noChangeAspect="1" noChangeArrowheads="1"/>
            </p:cNvPicPr>
            <p:nvPr/>
          </p:nvPicPr>
          <p:blipFill>
            <a:blip r:embed="rId4" cstate="print"/>
            <a:srcRect/>
            <a:stretch>
              <a:fillRect/>
            </a:stretch>
          </p:blipFill>
          <p:spPr bwMode="auto">
            <a:xfrm>
              <a:off x="576" y="576"/>
              <a:ext cx="2400" cy="3600"/>
            </a:xfrm>
            <a:prstGeom prst="rect">
              <a:avLst/>
            </a:prstGeom>
            <a:noFill/>
            <a:ln w="9525">
              <a:noFill/>
              <a:miter lim="800000"/>
              <a:headEnd/>
              <a:tailEnd/>
            </a:ln>
            <a:effectLst/>
          </p:spPr>
        </p:pic>
      </p:grpSp>
      <p:grpSp>
        <p:nvGrpSpPr>
          <p:cNvPr id="3" name="Group 5"/>
          <p:cNvGrpSpPr>
            <a:grpSpLocks/>
          </p:cNvGrpSpPr>
          <p:nvPr/>
        </p:nvGrpSpPr>
        <p:grpSpPr bwMode="auto">
          <a:xfrm>
            <a:off x="1600200" y="2362200"/>
            <a:ext cx="6934200" cy="4343400"/>
            <a:chOff x="1008" y="1488"/>
            <a:chExt cx="4368" cy="2736"/>
          </a:xfrm>
        </p:grpSpPr>
        <p:sp>
          <p:nvSpPr>
            <p:cNvPr id="9222" name="AutoShape 6"/>
            <p:cNvSpPr>
              <a:spLocks noChangeArrowheads="1"/>
            </p:cNvSpPr>
            <p:nvPr/>
          </p:nvSpPr>
          <p:spPr bwMode="auto">
            <a:xfrm flipH="1">
              <a:off x="2400" y="3792"/>
              <a:ext cx="816" cy="432"/>
            </a:xfrm>
            <a:prstGeom prst="wedgeRoundRectCallout">
              <a:avLst>
                <a:gd name="adj1" fmla="val -28065"/>
                <a:gd name="adj2" fmla="val -116440"/>
                <a:gd name="adj3" fmla="val 16667"/>
              </a:avLst>
            </a:prstGeom>
            <a:solidFill>
              <a:srgbClr val="FFCC00"/>
            </a:solidFill>
            <a:ln w="9525">
              <a:solidFill>
                <a:schemeClr val="tx1"/>
              </a:solidFill>
              <a:miter lim="800000"/>
              <a:headEnd/>
              <a:tailEnd/>
            </a:ln>
            <a:effectLst/>
          </p:spPr>
          <p:txBody>
            <a:bodyPr/>
            <a:lstStyle/>
            <a:p>
              <a:pPr algn="ctr"/>
              <a:r>
                <a:rPr lang="en-US" sz="1000" b="1"/>
                <a:t>Colorado River - </a:t>
              </a:r>
            </a:p>
            <a:p>
              <a:pPr algn="ctr"/>
              <a:r>
                <a:rPr lang="en-US" sz="1000" b="1"/>
                <a:t>Lake Powell to Diamond Fork</a:t>
              </a:r>
            </a:p>
          </p:txBody>
        </p:sp>
        <p:grpSp>
          <p:nvGrpSpPr>
            <p:cNvPr id="4" name="Group 7"/>
            <p:cNvGrpSpPr>
              <a:grpSpLocks/>
            </p:cNvGrpSpPr>
            <p:nvPr/>
          </p:nvGrpSpPr>
          <p:grpSpPr bwMode="auto">
            <a:xfrm>
              <a:off x="4560" y="2688"/>
              <a:ext cx="816" cy="288"/>
              <a:chOff x="4560" y="2688"/>
              <a:chExt cx="816" cy="288"/>
            </a:xfrm>
          </p:grpSpPr>
          <p:sp>
            <p:nvSpPr>
              <p:cNvPr id="9224" name="AutoShape 8"/>
              <p:cNvSpPr>
                <a:spLocks noChangeArrowheads="1"/>
              </p:cNvSpPr>
              <p:nvPr/>
            </p:nvSpPr>
            <p:spPr bwMode="auto">
              <a:xfrm>
                <a:off x="4560" y="2688"/>
                <a:ext cx="816" cy="288"/>
              </a:xfrm>
              <a:prstGeom prst="wedgeRoundRectCallout">
                <a:avLst>
                  <a:gd name="adj1" fmla="val -38602"/>
                  <a:gd name="adj2" fmla="val 136806"/>
                  <a:gd name="adj3" fmla="val 16667"/>
                </a:avLst>
              </a:prstGeom>
              <a:solidFill>
                <a:srgbClr val="FFCC00"/>
              </a:solidFill>
              <a:ln w="9525">
                <a:solidFill>
                  <a:schemeClr val="tx1"/>
                </a:solidFill>
                <a:miter lim="800000"/>
                <a:headEnd/>
                <a:tailEnd/>
              </a:ln>
              <a:effectLst/>
            </p:spPr>
            <p:txBody>
              <a:bodyPr/>
              <a:lstStyle/>
              <a:p>
                <a:pPr algn="ctr"/>
                <a:endParaRPr lang="en-US"/>
              </a:p>
            </p:txBody>
          </p:sp>
          <p:sp>
            <p:nvSpPr>
              <p:cNvPr id="9225" name="Text Box 9"/>
              <p:cNvSpPr txBox="1">
                <a:spLocks noChangeArrowheads="1"/>
              </p:cNvSpPr>
              <p:nvPr/>
            </p:nvSpPr>
            <p:spPr bwMode="auto">
              <a:xfrm>
                <a:off x="4560" y="2736"/>
                <a:ext cx="795" cy="173"/>
              </a:xfrm>
              <a:prstGeom prst="rect">
                <a:avLst/>
              </a:prstGeom>
              <a:noFill/>
              <a:ln w="9525">
                <a:noFill/>
                <a:miter lim="800000"/>
                <a:headEnd/>
                <a:tailEnd/>
              </a:ln>
              <a:effectLst/>
            </p:spPr>
            <p:txBody>
              <a:bodyPr wrap="none">
                <a:spAutoFit/>
              </a:bodyPr>
              <a:lstStyle/>
              <a:p>
                <a:r>
                  <a:rPr lang="en-US" sz="1200" b="1"/>
                  <a:t>Little Colorado</a:t>
                </a:r>
              </a:p>
            </p:txBody>
          </p:sp>
        </p:grpSp>
        <p:grpSp>
          <p:nvGrpSpPr>
            <p:cNvPr id="5" name="Group 10"/>
            <p:cNvGrpSpPr>
              <a:grpSpLocks/>
            </p:cNvGrpSpPr>
            <p:nvPr/>
          </p:nvGrpSpPr>
          <p:grpSpPr bwMode="auto">
            <a:xfrm>
              <a:off x="4560" y="1488"/>
              <a:ext cx="816" cy="288"/>
              <a:chOff x="4560" y="1488"/>
              <a:chExt cx="816" cy="288"/>
            </a:xfrm>
          </p:grpSpPr>
          <p:sp>
            <p:nvSpPr>
              <p:cNvPr id="9227" name="AutoShape 11"/>
              <p:cNvSpPr>
                <a:spLocks noChangeArrowheads="1"/>
              </p:cNvSpPr>
              <p:nvPr/>
            </p:nvSpPr>
            <p:spPr bwMode="auto">
              <a:xfrm>
                <a:off x="4560" y="1488"/>
                <a:ext cx="816" cy="288"/>
              </a:xfrm>
              <a:prstGeom prst="wedgeRoundRectCallout">
                <a:avLst>
                  <a:gd name="adj1" fmla="val -50491"/>
                  <a:gd name="adj2" fmla="val 171181"/>
                  <a:gd name="adj3" fmla="val 16667"/>
                </a:avLst>
              </a:prstGeom>
              <a:solidFill>
                <a:srgbClr val="FFCC00"/>
              </a:solidFill>
              <a:ln w="9525">
                <a:solidFill>
                  <a:schemeClr val="tx1"/>
                </a:solidFill>
                <a:miter lim="800000"/>
                <a:headEnd/>
                <a:tailEnd/>
              </a:ln>
              <a:effectLst/>
            </p:spPr>
            <p:txBody>
              <a:bodyPr/>
              <a:lstStyle/>
              <a:p>
                <a:pPr algn="ctr"/>
                <a:endParaRPr lang="en-US"/>
              </a:p>
            </p:txBody>
          </p:sp>
          <p:sp>
            <p:nvSpPr>
              <p:cNvPr id="9228" name="Text Box 12"/>
              <p:cNvSpPr txBox="1">
                <a:spLocks noChangeArrowheads="1"/>
              </p:cNvSpPr>
              <p:nvPr/>
            </p:nvSpPr>
            <p:spPr bwMode="auto">
              <a:xfrm>
                <a:off x="4656" y="1536"/>
                <a:ext cx="616" cy="173"/>
              </a:xfrm>
              <a:prstGeom prst="rect">
                <a:avLst/>
              </a:prstGeom>
              <a:noFill/>
              <a:ln w="9525">
                <a:noFill/>
                <a:miter lim="800000"/>
                <a:headEnd/>
                <a:tailEnd/>
              </a:ln>
              <a:effectLst/>
            </p:spPr>
            <p:txBody>
              <a:bodyPr wrap="none">
                <a:spAutoFit/>
              </a:bodyPr>
              <a:lstStyle/>
              <a:p>
                <a:r>
                  <a:rPr lang="en-US" sz="1200" b="1"/>
                  <a:t>Paria River</a:t>
                </a:r>
              </a:p>
            </p:txBody>
          </p:sp>
        </p:grpSp>
        <p:grpSp>
          <p:nvGrpSpPr>
            <p:cNvPr id="6" name="Group 13"/>
            <p:cNvGrpSpPr>
              <a:grpSpLocks/>
            </p:cNvGrpSpPr>
            <p:nvPr/>
          </p:nvGrpSpPr>
          <p:grpSpPr bwMode="auto">
            <a:xfrm>
              <a:off x="2688" y="2352"/>
              <a:ext cx="768" cy="336"/>
              <a:chOff x="2688" y="2352"/>
              <a:chExt cx="768" cy="336"/>
            </a:xfrm>
          </p:grpSpPr>
          <p:sp>
            <p:nvSpPr>
              <p:cNvPr id="9230" name="AutoShape 14"/>
              <p:cNvSpPr>
                <a:spLocks noChangeArrowheads="1"/>
              </p:cNvSpPr>
              <p:nvPr/>
            </p:nvSpPr>
            <p:spPr bwMode="auto">
              <a:xfrm>
                <a:off x="2688" y="2352"/>
                <a:ext cx="768" cy="336"/>
              </a:xfrm>
              <a:prstGeom prst="wedgeRoundRectCallout">
                <a:avLst>
                  <a:gd name="adj1" fmla="val -55208"/>
                  <a:gd name="adj2" fmla="val -83037"/>
                  <a:gd name="adj3" fmla="val 16667"/>
                </a:avLst>
              </a:prstGeom>
              <a:solidFill>
                <a:srgbClr val="FFCC00"/>
              </a:solidFill>
              <a:ln w="9525">
                <a:solidFill>
                  <a:schemeClr val="tx1"/>
                </a:solidFill>
                <a:miter lim="800000"/>
                <a:headEnd/>
                <a:tailEnd/>
              </a:ln>
              <a:effectLst/>
            </p:spPr>
            <p:txBody>
              <a:bodyPr/>
              <a:lstStyle/>
              <a:p>
                <a:pPr algn="ctr"/>
                <a:endParaRPr lang="en-US"/>
              </a:p>
            </p:txBody>
          </p:sp>
          <p:sp>
            <p:nvSpPr>
              <p:cNvPr id="9231" name="Text Box 15"/>
              <p:cNvSpPr txBox="1">
                <a:spLocks noChangeArrowheads="1"/>
              </p:cNvSpPr>
              <p:nvPr/>
            </p:nvSpPr>
            <p:spPr bwMode="auto">
              <a:xfrm>
                <a:off x="2736" y="2448"/>
                <a:ext cx="655" cy="173"/>
              </a:xfrm>
              <a:prstGeom prst="rect">
                <a:avLst/>
              </a:prstGeom>
              <a:noFill/>
              <a:ln w="9525">
                <a:noFill/>
                <a:miter lim="800000"/>
                <a:headEnd/>
                <a:tailEnd/>
              </a:ln>
              <a:effectLst/>
            </p:spPr>
            <p:txBody>
              <a:bodyPr wrap="none">
                <a:spAutoFit/>
              </a:bodyPr>
              <a:lstStyle/>
              <a:p>
                <a:r>
                  <a:rPr lang="en-US" sz="1200" b="1"/>
                  <a:t>Virgin River</a:t>
                </a:r>
              </a:p>
            </p:txBody>
          </p:sp>
        </p:grpSp>
        <p:grpSp>
          <p:nvGrpSpPr>
            <p:cNvPr id="7" name="Group 16"/>
            <p:cNvGrpSpPr>
              <a:grpSpLocks/>
            </p:cNvGrpSpPr>
            <p:nvPr/>
          </p:nvGrpSpPr>
          <p:grpSpPr bwMode="auto">
            <a:xfrm>
              <a:off x="1008" y="2016"/>
              <a:ext cx="720" cy="336"/>
              <a:chOff x="1008" y="2016"/>
              <a:chExt cx="720" cy="336"/>
            </a:xfrm>
          </p:grpSpPr>
          <p:sp>
            <p:nvSpPr>
              <p:cNvPr id="9233" name="AutoShape 17"/>
              <p:cNvSpPr>
                <a:spLocks noChangeArrowheads="1"/>
              </p:cNvSpPr>
              <p:nvPr/>
            </p:nvSpPr>
            <p:spPr bwMode="auto">
              <a:xfrm>
                <a:off x="1008" y="2016"/>
                <a:ext cx="720" cy="336"/>
              </a:xfrm>
              <a:prstGeom prst="wedgeRoundRectCallout">
                <a:avLst>
                  <a:gd name="adj1" fmla="val 83194"/>
                  <a:gd name="adj2" fmla="val 98213"/>
                  <a:gd name="adj3" fmla="val 16667"/>
                </a:avLst>
              </a:prstGeom>
              <a:solidFill>
                <a:srgbClr val="FFCC00"/>
              </a:solidFill>
              <a:ln w="9525">
                <a:solidFill>
                  <a:schemeClr val="tx1"/>
                </a:solidFill>
                <a:miter lim="800000"/>
                <a:headEnd/>
                <a:tailEnd/>
              </a:ln>
              <a:effectLst/>
            </p:spPr>
            <p:txBody>
              <a:bodyPr/>
              <a:lstStyle/>
              <a:p>
                <a:pPr algn="ctr"/>
                <a:endParaRPr lang="en-US"/>
              </a:p>
            </p:txBody>
          </p:sp>
          <p:sp>
            <p:nvSpPr>
              <p:cNvPr id="9234" name="Text Box 18"/>
              <p:cNvSpPr txBox="1">
                <a:spLocks noChangeArrowheads="1"/>
              </p:cNvSpPr>
              <p:nvPr/>
            </p:nvSpPr>
            <p:spPr bwMode="auto">
              <a:xfrm>
                <a:off x="1008" y="2083"/>
                <a:ext cx="718" cy="173"/>
              </a:xfrm>
              <a:prstGeom prst="rect">
                <a:avLst/>
              </a:prstGeom>
              <a:noFill/>
              <a:ln w="9525">
                <a:noFill/>
                <a:miter lim="800000"/>
                <a:headEnd/>
                <a:tailEnd/>
              </a:ln>
              <a:effectLst/>
            </p:spPr>
            <p:txBody>
              <a:bodyPr wrap="none">
                <a:spAutoFit/>
              </a:bodyPr>
              <a:lstStyle/>
              <a:p>
                <a:r>
                  <a:rPr lang="en-US" sz="1200" b="1"/>
                  <a:t>Muddy Creek</a:t>
                </a:r>
              </a:p>
            </p:txBody>
          </p:sp>
        </p:grpSp>
      </p:grpSp>
      <p:sp>
        <p:nvSpPr>
          <p:cNvPr id="9235" name="Text Box 19"/>
          <p:cNvSpPr txBox="1">
            <a:spLocks noChangeArrowheads="1"/>
          </p:cNvSpPr>
          <p:nvPr/>
        </p:nvSpPr>
        <p:spPr bwMode="auto">
          <a:xfrm>
            <a:off x="228600" y="395288"/>
            <a:ext cx="8610600" cy="369332"/>
          </a:xfrm>
          <a:prstGeom prst="rect">
            <a:avLst/>
          </a:prstGeom>
          <a:solidFill>
            <a:schemeClr val="bg1"/>
          </a:solidFill>
          <a:ln w="9525">
            <a:noFill/>
            <a:miter lim="800000"/>
            <a:headEnd/>
            <a:tailEnd/>
          </a:ln>
          <a:effectLst/>
        </p:spPr>
        <p:txBody>
          <a:bodyPr wrap="square">
            <a:spAutoFit/>
          </a:bodyPr>
          <a:lstStyle/>
          <a:p>
            <a:pPr>
              <a:spcBef>
                <a:spcPct val="50000"/>
              </a:spcBef>
            </a:pPr>
            <a:r>
              <a:rPr lang="en-US" dirty="0"/>
              <a:t>Intervening Flow Forecasts:  </a:t>
            </a:r>
            <a:r>
              <a:rPr lang="en-US" b="1" dirty="0"/>
              <a:t>Lake Powell to Lake </a:t>
            </a:r>
            <a:r>
              <a:rPr lang="en-US" b="1" dirty="0" smtClean="0"/>
              <a:t>Mead / Where is the skill ?</a:t>
            </a:r>
            <a:endParaRPr lang="en-US" b="1" dirty="0"/>
          </a:p>
        </p:txBody>
      </p:sp>
      <p:sp>
        <p:nvSpPr>
          <p:cNvPr id="9236" name="Oval 20"/>
          <p:cNvSpPr>
            <a:spLocks noChangeArrowheads="1"/>
          </p:cNvSpPr>
          <p:nvPr/>
        </p:nvSpPr>
        <p:spPr bwMode="auto">
          <a:xfrm>
            <a:off x="3886200" y="3276600"/>
            <a:ext cx="2057400" cy="1295400"/>
          </a:xfrm>
          <a:prstGeom prst="ellipse">
            <a:avLst/>
          </a:prstGeom>
          <a:noFill/>
          <a:ln w="19050">
            <a:solidFill>
              <a:srgbClr val="800000"/>
            </a:solidFill>
            <a:round/>
            <a:headEnd/>
            <a:tailEnd/>
          </a:ln>
          <a:effectLst/>
        </p:spPr>
        <p:txBody>
          <a:bodyPr wrap="none" anchor="ctr"/>
          <a:lstStyle/>
          <a:p>
            <a:endParaRPr lang="en-US"/>
          </a:p>
        </p:txBody>
      </p:sp>
      <p:sp>
        <p:nvSpPr>
          <p:cNvPr id="9237" name="Oval 21"/>
          <p:cNvSpPr>
            <a:spLocks noChangeArrowheads="1"/>
          </p:cNvSpPr>
          <p:nvPr/>
        </p:nvSpPr>
        <p:spPr bwMode="auto">
          <a:xfrm>
            <a:off x="6705600" y="3886200"/>
            <a:ext cx="2286000" cy="1447800"/>
          </a:xfrm>
          <a:prstGeom prst="ellipse">
            <a:avLst/>
          </a:prstGeom>
          <a:noFill/>
          <a:ln w="19050">
            <a:solidFill>
              <a:srgbClr val="800000"/>
            </a:solidFill>
            <a:prstDash val="sysDot"/>
            <a:round/>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533400" y="685800"/>
            <a:ext cx="8229600" cy="1143000"/>
          </a:xfrm>
          <a:prstGeom prst="rect">
            <a:avLst/>
          </a:prstGeom>
          <a:noFill/>
          <a:ln w="9525">
            <a:noFill/>
            <a:miter lim="800000"/>
            <a:headEnd/>
            <a:tailEnd/>
          </a:ln>
          <a:effectLst/>
        </p:spPr>
        <p:txBody>
          <a:bodyPr anchor="ctr"/>
          <a:lstStyle/>
          <a:p>
            <a:pPr algn="ctr"/>
            <a:r>
              <a:rPr lang="en-US" sz="3200" b="1" dirty="0" smtClean="0">
                <a:solidFill>
                  <a:schemeClr val="tx2"/>
                </a:solidFill>
              </a:rPr>
              <a:t>2011</a:t>
            </a:r>
            <a:r>
              <a:rPr lang="en-US" sz="2400" b="1" dirty="0" smtClean="0">
                <a:solidFill>
                  <a:schemeClr val="tx2"/>
                </a:solidFill>
              </a:rPr>
              <a:t> </a:t>
            </a:r>
            <a:r>
              <a:rPr lang="en-US" sz="2400" b="1" dirty="0" smtClean="0">
                <a:solidFill>
                  <a:schemeClr val="tx2"/>
                </a:solidFill>
              </a:rPr>
              <a:t>LOWER COLORADO BASIN</a:t>
            </a:r>
            <a:r>
              <a:rPr lang="en-US" sz="2400" b="1" dirty="0">
                <a:solidFill>
                  <a:schemeClr val="tx2"/>
                </a:solidFill>
              </a:rPr>
              <a:t/>
            </a:r>
            <a:br>
              <a:rPr lang="en-US" sz="2400" b="1" dirty="0">
                <a:solidFill>
                  <a:schemeClr val="tx2"/>
                </a:solidFill>
              </a:rPr>
            </a:br>
            <a:r>
              <a:rPr lang="en-US" sz="2400" b="1" dirty="0" smtClean="0">
                <a:solidFill>
                  <a:schemeClr val="tx2"/>
                </a:solidFill>
              </a:rPr>
              <a:t>LAKE MEAD LOCAL (Intervening Flow)</a:t>
            </a:r>
            <a:endParaRPr lang="en-US" sz="2400" b="1" dirty="0">
              <a:solidFill>
                <a:schemeClr val="tx2"/>
              </a:solidFill>
            </a:endParaRPr>
          </a:p>
        </p:txBody>
      </p:sp>
      <p:sp>
        <p:nvSpPr>
          <p:cNvPr id="3" name="Rectangle 2"/>
          <p:cNvSpPr/>
          <p:nvPr/>
        </p:nvSpPr>
        <p:spPr>
          <a:xfrm>
            <a:off x="1828800" y="3429000"/>
            <a:ext cx="5638800" cy="1754326"/>
          </a:xfrm>
          <a:prstGeom prst="rect">
            <a:avLst/>
          </a:prstGeom>
        </p:spPr>
        <p:txBody>
          <a:bodyPr wrap="square">
            <a:spAutoFit/>
          </a:bodyPr>
          <a:lstStyle/>
          <a:p>
            <a:r>
              <a:rPr lang="en-US" dirty="0" smtClean="0"/>
              <a:t>           March</a:t>
            </a:r>
            <a:r>
              <a:rPr lang="en-US" dirty="0"/>
              <a:t>	</a:t>
            </a:r>
            <a:r>
              <a:rPr lang="en-US" dirty="0" smtClean="0"/>
              <a:t>110  </a:t>
            </a:r>
            <a:r>
              <a:rPr lang="en-US" dirty="0" smtClean="0"/>
              <a:t>KAF </a:t>
            </a:r>
            <a:r>
              <a:rPr lang="en-US" dirty="0" smtClean="0"/>
              <a:t>( 92 % </a:t>
            </a:r>
            <a:r>
              <a:rPr lang="en-US" dirty="0" smtClean="0"/>
              <a:t>of average) </a:t>
            </a:r>
            <a:br>
              <a:rPr lang="en-US" dirty="0" smtClean="0"/>
            </a:br>
            <a:r>
              <a:rPr lang="en-US" dirty="0" smtClean="0"/>
              <a:t>           April </a:t>
            </a:r>
            <a:r>
              <a:rPr lang="en-US" dirty="0"/>
              <a:t>	</a:t>
            </a:r>
            <a:r>
              <a:rPr lang="en-US" dirty="0" smtClean="0"/>
              <a:t>100 </a:t>
            </a:r>
            <a:r>
              <a:rPr lang="en-US" dirty="0" smtClean="0"/>
              <a:t>KAF </a:t>
            </a:r>
            <a:r>
              <a:rPr lang="en-US" dirty="0" smtClean="0"/>
              <a:t>( 87 % </a:t>
            </a:r>
            <a:r>
              <a:rPr lang="en-US" dirty="0" smtClean="0"/>
              <a:t>of average) </a:t>
            </a:r>
            <a:br>
              <a:rPr lang="en-US" dirty="0" smtClean="0"/>
            </a:br>
            <a:r>
              <a:rPr lang="en-US" dirty="0" smtClean="0"/>
              <a:t>           May </a:t>
            </a:r>
            <a:r>
              <a:rPr lang="en-US" dirty="0"/>
              <a:t>	</a:t>
            </a:r>
            <a:r>
              <a:rPr lang="en-US" dirty="0" smtClean="0"/>
              <a:t>  </a:t>
            </a:r>
            <a:r>
              <a:rPr lang="en-US" dirty="0" smtClean="0"/>
              <a:t>85 </a:t>
            </a:r>
            <a:r>
              <a:rPr lang="en-US" dirty="0" smtClean="0"/>
              <a:t>KAF </a:t>
            </a:r>
            <a:r>
              <a:rPr lang="en-US" dirty="0" smtClean="0"/>
              <a:t>(102 % </a:t>
            </a:r>
            <a:r>
              <a:rPr lang="en-US" dirty="0" smtClean="0"/>
              <a:t>of average) </a:t>
            </a:r>
            <a:br>
              <a:rPr lang="en-US" dirty="0" smtClean="0"/>
            </a:br>
            <a:r>
              <a:rPr lang="en-US" dirty="0" smtClean="0"/>
              <a:t/>
            </a:r>
            <a:br>
              <a:rPr lang="en-US" dirty="0" smtClean="0"/>
            </a:br>
            <a:r>
              <a:rPr lang="en-US" dirty="0" smtClean="0"/>
              <a:t>April - July Forecast: 	</a:t>
            </a:r>
            <a:r>
              <a:rPr lang="en-US" dirty="0" smtClean="0"/>
              <a:t>260 </a:t>
            </a:r>
            <a:r>
              <a:rPr lang="en-US" dirty="0" smtClean="0"/>
              <a:t>KAF ( </a:t>
            </a:r>
            <a:r>
              <a:rPr lang="en-US" dirty="0" smtClean="0"/>
              <a:t>90% </a:t>
            </a:r>
            <a:r>
              <a:rPr lang="en-US" dirty="0" smtClean="0"/>
              <a:t>of average) </a:t>
            </a:r>
            <a:br>
              <a:rPr lang="en-US" dirty="0" smtClean="0"/>
            </a:br>
            <a:r>
              <a:rPr lang="en-US" dirty="0" smtClean="0"/>
              <a:t>March - July Forecast: 	</a:t>
            </a:r>
            <a:r>
              <a:rPr lang="en-US" dirty="0" smtClean="0"/>
              <a:t>370 </a:t>
            </a:r>
            <a:r>
              <a:rPr lang="en-US" dirty="0" smtClean="0"/>
              <a:t>KAF ( </a:t>
            </a:r>
            <a:r>
              <a:rPr lang="en-US" dirty="0" smtClean="0"/>
              <a:t>90% </a:t>
            </a:r>
            <a:r>
              <a:rPr lang="en-US" dirty="0" smtClean="0"/>
              <a:t>of average) </a:t>
            </a:r>
            <a:endParaRPr lang="en-US" dirty="0"/>
          </a:p>
        </p:txBody>
      </p:sp>
      <p:sp>
        <p:nvSpPr>
          <p:cNvPr id="4" name="TextBox 3"/>
          <p:cNvSpPr txBox="1"/>
          <p:nvPr/>
        </p:nvSpPr>
        <p:spPr>
          <a:xfrm>
            <a:off x="3657600" y="2209800"/>
            <a:ext cx="1981200" cy="646331"/>
          </a:xfrm>
          <a:prstGeom prst="rect">
            <a:avLst/>
          </a:prstGeom>
          <a:noFill/>
        </p:spPr>
        <p:txBody>
          <a:bodyPr wrap="square" rtlCol="0">
            <a:spAutoFit/>
          </a:bodyPr>
          <a:lstStyle/>
          <a:p>
            <a:pPr algn="ctr"/>
            <a:r>
              <a:rPr lang="en-US" dirty="0" smtClean="0"/>
              <a:t>ESP </a:t>
            </a:r>
            <a:r>
              <a:rPr lang="en-US" dirty="0" smtClean="0"/>
              <a:t>Generated</a:t>
            </a:r>
          </a:p>
          <a:p>
            <a:pPr algn="ctr"/>
            <a:r>
              <a:rPr lang="en-US" dirty="0" smtClean="0"/>
              <a:t>Issued Mid March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2201</TotalTime>
  <Words>509</Words>
  <Application>Microsoft Office PowerPoint</Application>
  <PresentationFormat>On-screen Show (4:3)</PresentationFormat>
  <Paragraphs>42</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Lower Colorado Basin </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Lower Colorado Basin</dc:title>
  <dc:creator>brenda alcorn</dc:creator>
  <cp:lastModifiedBy>ges</cp:lastModifiedBy>
  <cp:revision>63</cp:revision>
  <dcterms:created xsi:type="dcterms:W3CDTF">2010-03-25T16:44:32Z</dcterms:created>
  <dcterms:modified xsi:type="dcterms:W3CDTF">2011-03-27T20:53:32Z</dcterms:modified>
</cp:coreProperties>
</file>