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AJOLLA\bja\Alcorn\presentations\crfs\powell_con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2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Lake Powell Basin Conditions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0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Percent of 1971-2000 Average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5257548845470904E-2"/>
          <c:y val="0.14029850746268671"/>
          <c:w val="0.86145648312611012"/>
          <c:h val="0.61194029850746356"/>
        </c:manualLayout>
      </c:layout>
      <c:barChart>
        <c:barDir val="col"/>
        <c:grouping val="clustered"/>
        <c:ser>
          <c:idx val="0"/>
          <c:order val="0"/>
          <c:tx>
            <c:strRef>
              <c:f>'2011'!$B$2</c:f>
              <c:strCache>
                <c:ptCount val="1"/>
                <c:pt idx="0">
                  <c:v>As of January 1, 2011</c:v>
                </c:pt>
              </c:strCache>
            </c:strRef>
          </c:tx>
          <c:spPr>
            <a:gradFill rotWithShape="0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100000">
                  <a:srgbClr val="00CCFF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cat>
            <c:strRef>
              <c:f>'2011'!$A$3:$A$6</c:f>
              <c:strCache>
                <c:ptCount val="4"/>
                <c:pt idx="0">
                  <c:v>Monthly Precipitation</c:v>
                </c:pt>
                <c:pt idx="1">
                  <c:v>Water Year Precipitation</c:v>
                </c:pt>
                <c:pt idx="2">
                  <c:v>Snow Water Equivalent</c:v>
                </c:pt>
                <c:pt idx="3">
                  <c:v>Monthly Inflow</c:v>
                </c:pt>
              </c:strCache>
            </c:strRef>
          </c:cat>
          <c:val>
            <c:numRef>
              <c:f>'2011'!$B$3:$B$6</c:f>
              <c:numCache>
                <c:formatCode>General</c:formatCode>
                <c:ptCount val="4"/>
                <c:pt idx="0">
                  <c:v>230</c:v>
                </c:pt>
                <c:pt idx="1">
                  <c:v>155</c:v>
                </c:pt>
                <c:pt idx="2">
                  <c:v>147</c:v>
                </c:pt>
                <c:pt idx="3">
                  <c:v>96</c:v>
                </c:pt>
              </c:numCache>
            </c:numRef>
          </c:val>
        </c:ser>
        <c:ser>
          <c:idx val="1"/>
          <c:order val="1"/>
          <c:tx>
            <c:strRef>
              <c:f>'2011'!$C$2</c:f>
              <c:strCache>
                <c:ptCount val="1"/>
                <c:pt idx="0">
                  <c:v>As of February 1, 2011</c:v>
                </c:pt>
              </c:strCache>
            </c:strRef>
          </c:tx>
          <c:spPr>
            <a:gradFill rotWithShape="0">
              <a:gsLst>
                <a:gs pos="0">
                  <a:srgbClr val="FF0000">
                    <a:gamma/>
                    <a:shade val="46275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cat>
            <c:strRef>
              <c:f>'2011'!$A$3:$A$6</c:f>
              <c:strCache>
                <c:ptCount val="4"/>
                <c:pt idx="0">
                  <c:v>Monthly Precipitation</c:v>
                </c:pt>
                <c:pt idx="1">
                  <c:v>Water Year Precipitation</c:v>
                </c:pt>
                <c:pt idx="2">
                  <c:v>Snow Water Equivalent</c:v>
                </c:pt>
                <c:pt idx="3">
                  <c:v>Monthly Inflow</c:v>
                </c:pt>
              </c:strCache>
            </c:strRef>
          </c:cat>
          <c:val>
            <c:numRef>
              <c:f>'2011'!$C$3:$C$6</c:f>
              <c:numCache>
                <c:formatCode>General</c:formatCode>
                <c:ptCount val="4"/>
                <c:pt idx="0">
                  <c:v>50</c:v>
                </c:pt>
                <c:pt idx="1">
                  <c:v>130</c:v>
                </c:pt>
                <c:pt idx="2">
                  <c:v>125</c:v>
                </c:pt>
                <c:pt idx="3">
                  <c:v>94</c:v>
                </c:pt>
              </c:numCache>
            </c:numRef>
          </c:val>
        </c:ser>
        <c:ser>
          <c:idx val="2"/>
          <c:order val="2"/>
          <c:tx>
            <c:strRef>
              <c:f>'2011'!$D$2</c:f>
              <c:strCache>
                <c:ptCount val="1"/>
                <c:pt idx="0">
                  <c:v>As of March 1, 2011</c:v>
                </c:pt>
              </c:strCache>
            </c:strRef>
          </c:tx>
          <c:spPr>
            <a:gradFill rotWithShape="0">
              <a:gsLst>
                <a:gs pos="0">
                  <a:srgbClr val="00FF00">
                    <a:gamma/>
                    <a:shade val="46275"/>
                    <a:invGamma/>
                  </a:srgbClr>
                </a:gs>
                <a:gs pos="100000">
                  <a:srgbClr val="00FF00"/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cat>
            <c:strRef>
              <c:f>'2011'!$A$3:$A$6</c:f>
              <c:strCache>
                <c:ptCount val="4"/>
                <c:pt idx="0">
                  <c:v>Monthly Precipitation</c:v>
                </c:pt>
                <c:pt idx="1">
                  <c:v>Water Year Precipitation</c:v>
                </c:pt>
                <c:pt idx="2">
                  <c:v>Snow Water Equivalent</c:v>
                </c:pt>
                <c:pt idx="3">
                  <c:v>Monthly Inflow</c:v>
                </c:pt>
              </c:strCache>
            </c:strRef>
          </c:cat>
          <c:val>
            <c:numRef>
              <c:f>'2011'!$D$3:$D$6</c:f>
              <c:numCache>
                <c:formatCode>General</c:formatCode>
                <c:ptCount val="4"/>
                <c:pt idx="0">
                  <c:v>100</c:v>
                </c:pt>
                <c:pt idx="1">
                  <c:v>125</c:v>
                </c:pt>
                <c:pt idx="2">
                  <c:v>120</c:v>
                </c:pt>
                <c:pt idx="3">
                  <c:v>76</c:v>
                </c:pt>
              </c:numCache>
            </c:numRef>
          </c:val>
        </c:ser>
        <c:axId val="53617408"/>
        <c:axId val="53618944"/>
      </c:barChart>
      <c:catAx>
        <c:axId val="536174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18944"/>
        <c:crosses val="autoZero"/>
        <c:auto val="1"/>
        <c:lblAlgn val="ctr"/>
        <c:lblOffset val="100"/>
        <c:tickLblSkip val="1"/>
        <c:tickMarkSkip val="1"/>
      </c:catAx>
      <c:valAx>
        <c:axId val="53618944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General" sourceLinked="1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17408"/>
        <c:crosses val="autoZero"/>
        <c:crossBetween val="between"/>
        <c:majorUnit val="50"/>
        <c:minorUnit val="1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65364120781536"/>
          <c:y val="0.15820895522388059"/>
          <c:w val="0.23268206039076378"/>
          <c:h val="0.22985074626865654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9F9AE-9886-4344-8F0D-6D291279E42E}" type="datetimeFigureOut">
              <a:rPr lang="en-US" smtClean="0"/>
              <a:pPr/>
              <a:t>3/29/2011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DAB14-B9B5-41C0-8777-B411A7E745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Upper Colorado Mainstem:</a:t>
            </a:r>
            <a:br>
              <a:rPr lang="en-US"/>
            </a:br>
            <a:r>
              <a:rPr lang="en-US"/>
              <a:t>Lake Powell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CRFS</a:t>
            </a:r>
          </a:p>
          <a:p>
            <a:r>
              <a:rPr lang="en-US" dirty="0" smtClean="0"/>
              <a:t>March 29,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28600"/>
            <a:ext cx="38163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2" name="Freeform 8"/>
          <p:cNvSpPr>
            <a:spLocks/>
          </p:cNvSpPr>
          <p:nvPr/>
        </p:nvSpPr>
        <p:spPr bwMode="auto">
          <a:xfrm>
            <a:off x="6527800" y="177800"/>
            <a:ext cx="2273300" cy="3098800"/>
          </a:xfrm>
          <a:custGeom>
            <a:avLst/>
            <a:gdLst/>
            <a:ahLst/>
            <a:cxnLst>
              <a:cxn ang="0">
                <a:pos x="64" y="1808"/>
              </a:cxn>
              <a:cxn ang="0">
                <a:pos x="16" y="1280"/>
              </a:cxn>
              <a:cxn ang="0">
                <a:pos x="160" y="944"/>
              </a:cxn>
              <a:cxn ang="0">
                <a:pos x="208" y="752"/>
              </a:cxn>
              <a:cxn ang="0">
                <a:pos x="256" y="656"/>
              </a:cxn>
              <a:cxn ang="0">
                <a:pos x="208" y="224"/>
              </a:cxn>
              <a:cxn ang="0">
                <a:pos x="352" y="32"/>
              </a:cxn>
              <a:cxn ang="0">
                <a:pos x="496" y="32"/>
              </a:cxn>
              <a:cxn ang="0">
                <a:pos x="592" y="176"/>
              </a:cxn>
              <a:cxn ang="0">
                <a:pos x="736" y="272"/>
              </a:cxn>
              <a:cxn ang="0">
                <a:pos x="880" y="224"/>
              </a:cxn>
              <a:cxn ang="0">
                <a:pos x="1072" y="320"/>
              </a:cxn>
              <a:cxn ang="0">
                <a:pos x="976" y="464"/>
              </a:cxn>
              <a:cxn ang="0">
                <a:pos x="1168" y="704"/>
              </a:cxn>
              <a:cxn ang="0">
                <a:pos x="1168" y="800"/>
              </a:cxn>
              <a:cxn ang="0">
                <a:pos x="1312" y="800"/>
              </a:cxn>
              <a:cxn ang="0">
                <a:pos x="1408" y="944"/>
              </a:cxn>
              <a:cxn ang="0">
                <a:pos x="1168" y="1184"/>
              </a:cxn>
              <a:cxn ang="0">
                <a:pos x="1264" y="1328"/>
              </a:cxn>
              <a:cxn ang="0">
                <a:pos x="1120" y="1472"/>
              </a:cxn>
              <a:cxn ang="0">
                <a:pos x="976" y="1568"/>
              </a:cxn>
              <a:cxn ang="0">
                <a:pos x="1168" y="1664"/>
              </a:cxn>
              <a:cxn ang="0">
                <a:pos x="1120" y="1856"/>
              </a:cxn>
              <a:cxn ang="0">
                <a:pos x="832" y="1952"/>
              </a:cxn>
              <a:cxn ang="0">
                <a:pos x="400" y="1856"/>
              </a:cxn>
              <a:cxn ang="0">
                <a:pos x="64" y="1808"/>
              </a:cxn>
            </a:cxnLst>
            <a:rect l="0" t="0" r="r" b="b"/>
            <a:pathLst>
              <a:path w="1432" h="1952">
                <a:moveTo>
                  <a:pt x="64" y="1808"/>
                </a:moveTo>
                <a:cubicBezTo>
                  <a:pt x="0" y="1712"/>
                  <a:pt x="0" y="1424"/>
                  <a:pt x="16" y="1280"/>
                </a:cubicBezTo>
                <a:cubicBezTo>
                  <a:pt x="32" y="1136"/>
                  <a:pt x="128" y="1032"/>
                  <a:pt x="160" y="944"/>
                </a:cubicBezTo>
                <a:cubicBezTo>
                  <a:pt x="192" y="856"/>
                  <a:pt x="192" y="800"/>
                  <a:pt x="208" y="752"/>
                </a:cubicBezTo>
                <a:cubicBezTo>
                  <a:pt x="224" y="704"/>
                  <a:pt x="256" y="744"/>
                  <a:pt x="256" y="656"/>
                </a:cubicBezTo>
                <a:cubicBezTo>
                  <a:pt x="256" y="568"/>
                  <a:pt x="192" y="328"/>
                  <a:pt x="208" y="224"/>
                </a:cubicBezTo>
                <a:cubicBezTo>
                  <a:pt x="224" y="120"/>
                  <a:pt x="304" y="64"/>
                  <a:pt x="352" y="32"/>
                </a:cubicBezTo>
                <a:cubicBezTo>
                  <a:pt x="400" y="0"/>
                  <a:pt x="456" y="8"/>
                  <a:pt x="496" y="32"/>
                </a:cubicBezTo>
                <a:cubicBezTo>
                  <a:pt x="536" y="56"/>
                  <a:pt x="552" y="136"/>
                  <a:pt x="592" y="176"/>
                </a:cubicBezTo>
                <a:cubicBezTo>
                  <a:pt x="632" y="216"/>
                  <a:pt x="688" y="264"/>
                  <a:pt x="736" y="272"/>
                </a:cubicBezTo>
                <a:cubicBezTo>
                  <a:pt x="784" y="280"/>
                  <a:pt x="824" y="216"/>
                  <a:pt x="880" y="224"/>
                </a:cubicBezTo>
                <a:cubicBezTo>
                  <a:pt x="936" y="232"/>
                  <a:pt x="1056" y="280"/>
                  <a:pt x="1072" y="320"/>
                </a:cubicBezTo>
                <a:cubicBezTo>
                  <a:pt x="1088" y="360"/>
                  <a:pt x="960" y="400"/>
                  <a:pt x="976" y="464"/>
                </a:cubicBezTo>
                <a:cubicBezTo>
                  <a:pt x="992" y="528"/>
                  <a:pt x="1136" y="648"/>
                  <a:pt x="1168" y="704"/>
                </a:cubicBezTo>
                <a:cubicBezTo>
                  <a:pt x="1200" y="760"/>
                  <a:pt x="1144" y="784"/>
                  <a:pt x="1168" y="800"/>
                </a:cubicBezTo>
                <a:cubicBezTo>
                  <a:pt x="1192" y="816"/>
                  <a:pt x="1272" y="776"/>
                  <a:pt x="1312" y="800"/>
                </a:cubicBezTo>
                <a:cubicBezTo>
                  <a:pt x="1352" y="824"/>
                  <a:pt x="1432" y="880"/>
                  <a:pt x="1408" y="944"/>
                </a:cubicBezTo>
                <a:cubicBezTo>
                  <a:pt x="1384" y="1008"/>
                  <a:pt x="1192" y="1120"/>
                  <a:pt x="1168" y="1184"/>
                </a:cubicBezTo>
                <a:cubicBezTo>
                  <a:pt x="1144" y="1248"/>
                  <a:pt x="1272" y="1280"/>
                  <a:pt x="1264" y="1328"/>
                </a:cubicBezTo>
                <a:cubicBezTo>
                  <a:pt x="1256" y="1376"/>
                  <a:pt x="1168" y="1432"/>
                  <a:pt x="1120" y="1472"/>
                </a:cubicBezTo>
                <a:cubicBezTo>
                  <a:pt x="1072" y="1512"/>
                  <a:pt x="968" y="1536"/>
                  <a:pt x="976" y="1568"/>
                </a:cubicBezTo>
                <a:cubicBezTo>
                  <a:pt x="984" y="1600"/>
                  <a:pt x="1144" y="1616"/>
                  <a:pt x="1168" y="1664"/>
                </a:cubicBezTo>
                <a:cubicBezTo>
                  <a:pt x="1192" y="1712"/>
                  <a:pt x="1176" y="1808"/>
                  <a:pt x="1120" y="1856"/>
                </a:cubicBezTo>
                <a:cubicBezTo>
                  <a:pt x="1064" y="1904"/>
                  <a:pt x="952" y="1952"/>
                  <a:pt x="832" y="1952"/>
                </a:cubicBezTo>
                <a:cubicBezTo>
                  <a:pt x="712" y="1952"/>
                  <a:pt x="528" y="1880"/>
                  <a:pt x="400" y="1856"/>
                </a:cubicBezTo>
                <a:cubicBezTo>
                  <a:pt x="272" y="1832"/>
                  <a:pt x="128" y="1904"/>
                  <a:pt x="64" y="1808"/>
                </a:cubicBezTo>
                <a:close/>
              </a:path>
            </a:pathLst>
          </a:cu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4800" y="9906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Lake Powell</a:t>
            </a: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228600" y="3276600"/>
          <a:ext cx="7239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4" cstate="print"/>
          <a:srcRect b="40909"/>
          <a:stretch>
            <a:fillRect/>
          </a:stretch>
        </p:blipFill>
        <p:spPr bwMode="auto">
          <a:xfrm>
            <a:off x="2590800" y="381000"/>
            <a:ext cx="3806190" cy="260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905000" y="5029200"/>
          <a:ext cx="4419600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831"/>
                <a:gridCol w="2121569"/>
                <a:gridCol w="16002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OBS</a:t>
                      </a:r>
                      <a:r>
                        <a:rPr lang="en-US" sz="1600" baseline="0" dirty="0" smtClean="0"/>
                        <a:t> VOL (KAF) / %AVG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RANK (101</a:t>
                      </a:r>
                      <a:r>
                        <a:rPr lang="en-US" sz="1600" baseline="0" dirty="0" smtClean="0"/>
                        <a:t> YRS)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2005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8844 / 112%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39 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CCC00"/>
                          </a:solidFill>
                        </a:rPr>
                        <a:t>2008</a:t>
                      </a:r>
                      <a:endParaRPr lang="en-US" sz="1600" dirty="0">
                        <a:solidFill>
                          <a:srgbClr val="CCCC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CCC00"/>
                          </a:solidFill>
                        </a:rPr>
                        <a:t>8909 / 112%</a:t>
                      </a:r>
                      <a:endParaRPr lang="en-US" sz="1600" dirty="0">
                        <a:solidFill>
                          <a:srgbClr val="CCCC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CCCC00"/>
                          </a:solidFill>
                        </a:rPr>
                        <a:t>38 </a:t>
                      </a:r>
                      <a:endParaRPr lang="en-US" sz="1600" dirty="0">
                        <a:solidFill>
                          <a:srgbClr val="CCCC00"/>
                        </a:solidFill>
                      </a:endParaRP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F0"/>
                          </a:solidFill>
                        </a:rPr>
                        <a:t>1993</a:t>
                      </a:r>
                      <a:endParaRPr 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B0F0"/>
                          </a:solidFill>
                        </a:rPr>
                        <a:t>9984 / 126%</a:t>
                      </a:r>
                      <a:endParaRPr 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B0F0"/>
                          </a:solidFill>
                        </a:rPr>
                        <a:t>29 </a:t>
                      </a:r>
                      <a:endParaRPr 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46482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Lake Powell historical inflows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69" y="111919"/>
            <a:ext cx="4822031" cy="3393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76200"/>
            <a:ext cx="4822031" cy="3393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69" y="3388519"/>
            <a:ext cx="4822031" cy="3393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4876800" y="4162425"/>
            <a:ext cx="3965575" cy="942975"/>
          </a:xfrm>
          <a:prstGeom prst="rect">
            <a:avLst/>
          </a:prstGeom>
          <a:noFill/>
          <a:ln w="9525">
            <a:solidFill>
              <a:schemeClr val="accent1"/>
            </a:solidFill>
            <a:prstDash val="sys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latin typeface="Times New Roman" pitchFamily="18" charset="0"/>
              </a:rPr>
              <a:t>Average contribution to Lake Powell Apr-Jul inflow:</a:t>
            </a:r>
          </a:p>
          <a:p>
            <a:pPr lvl="1"/>
            <a:r>
              <a:rPr lang="en-US" sz="1400" dirty="0">
                <a:latin typeface="Times New Roman" pitchFamily="18" charset="0"/>
              </a:rPr>
              <a:t>Green River-Green River, UT	34%</a:t>
            </a:r>
          </a:p>
          <a:p>
            <a:pPr lvl="1"/>
            <a:r>
              <a:rPr lang="en-US" sz="1400" dirty="0">
                <a:latin typeface="Times New Roman" pitchFamily="18" charset="0"/>
              </a:rPr>
              <a:t>Colorado River-</a:t>
            </a:r>
            <a:r>
              <a:rPr lang="en-US" sz="1400" dirty="0" err="1">
                <a:latin typeface="Times New Roman" pitchFamily="18" charset="0"/>
              </a:rPr>
              <a:t>Cicso</a:t>
            </a:r>
            <a:r>
              <a:rPr lang="en-US" sz="1400" dirty="0">
                <a:latin typeface="Times New Roman" pitchFamily="18" charset="0"/>
              </a:rPr>
              <a:t>, UT	50%</a:t>
            </a:r>
          </a:p>
          <a:p>
            <a:pPr lvl="1"/>
            <a:r>
              <a:rPr lang="en-US" sz="1400" dirty="0">
                <a:latin typeface="Times New Roman" pitchFamily="18" charset="0"/>
              </a:rPr>
              <a:t>San Juan River-Bluff, UT	13%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28800" y="1524000"/>
            <a:ext cx="8947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4090/129%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1371600"/>
            <a:ext cx="889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5500/118%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0" y="543800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1040/85%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048000" y="3048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Guidance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0545" y="990600"/>
            <a:ext cx="2185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Green – Green River, UT</a:t>
            </a:r>
            <a:endParaRPr lang="en-US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1" y="1371600"/>
          <a:ext cx="6324600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5463"/>
                <a:gridCol w="1642427"/>
                <a:gridCol w="1753355"/>
                <a:gridCol w="1753355"/>
              </a:tblGrid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</a:t>
                      </a:r>
                      <a:r>
                        <a:rPr lang="en-US" sz="1400" baseline="0" dirty="0" smtClean="0"/>
                        <a:t> 1, 2011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 28, 2011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Historical</a:t>
                      </a:r>
                      <a:r>
                        <a:rPr lang="en-US" sz="1400" baseline="0" dirty="0" smtClean="0"/>
                        <a:t> Ranking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CBRFC ESP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qpf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smtClean="0"/>
                        <a:t>4180   </a:t>
                      </a:r>
                      <a:r>
                        <a:rPr lang="en-US" sz="1400" dirty="0" smtClean="0"/>
                        <a:t>no: </a:t>
                      </a:r>
                      <a:r>
                        <a:rPr lang="en-US" sz="1400" dirty="0" smtClean="0"/>
                        <a:t>4280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qpf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smtClean="0"/>
                        <a:t>4385   </a:t>
                      </a:r>
                      <a:r>
                        <a:rPr lang="en-US" sz="1400" dirty="0" smtClean="0"/>
                        <a:t>no: </a:t>
                      </a:r>
                      <a:r>
                        <a:rPr lang="en-US" sz="1400" dirty="0" smtClean="0"/>
                        <a:t>4490</a:t>
                      </a:r>
                      <a:endParaRPr 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18/106           5/40</a:t>
                      </a:r>
                      <a:endParaRPr 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NRCS STAT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4240</a:t>
                      </a:r>
                      <a:r>
                        <a:rPr lang="en-US" sz="1400" baseline="0" dirty="0" smtClean="0"/>
                        <a:t> / 4090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4880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11/106           3/40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COORD</a:t>
                      </a:r>
                      <a:r>
                        <a:rPr lang="en-US" sz="1400" b="1" baseline="0" dirty="0" smtClean="0"/>
                        <a:t> FCST</a:t>
                      </a:r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4090</a:t>
                      </a:r>
                      <a:r>
                        <a:rPr lang="en-US" sz="1400" b="1" baseline="0" dirty="0" smtClean="0"/>
                        <a:t> / 129%</a:t>
                      </a:r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00544" y="2895600"/>
            <a:ext cx="1838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Colorado – Cisco, nr</a:t>
            </a:r>
            <a:endParaRPr lang="en-US" sz="16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95400" y="3276600"/>
          <a:ext cx="6400801" cy="1432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9625"/>
                <a:gridCol w="1662216"/>
                <a:gridCol w="1774480"/>
                <a:gridCol w="1774480"/>
              </a:tblGrid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</a:t>
                      </a:r>
                      <a:r>
                        <a:rPr lang="en-US" sz="1400" baseline="0" dirty="0" smtClean="0"/>
                        <a:t> 1, 2011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 28, 2011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Historical</a:t>
                      </a:r>
                      <a:r>
                        <a:rPr lang="en-US" sz="1400" baseline="0" dirty="0" smtClean="0"/>
                        <a:t> Ranking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CBRFC ESP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qpf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smtClean="0"/>
                        <a:t>5125   </a:t>
                      </a:r>
                      <a:r>
                        <a:rPr lang="en-US" sz="1400" dirty="0" smtClean="0"/>
                        <a:t>no: </a:t>
                      </a:r>
                      <a:r>
                        <a:rPr lang="en-US" sz="1400" dirty="0" smtClean="0"/>
                        <a:t>5376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qpf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smtClean="0"/>
                        <a:t>4875   </a:t>
                      </a:r>
                      <a:r>
                        <a:rPr lang="en-US" sz="1400" dirty="0" smtClean="0"/>
                        <a:t>no: </a:t>
                      </a:r>
                      <a:r>
                        <a:rPr lang="en-US" sz="1400" dirty="0" smtClean="0"/>
                        <a:t>4965</a:t>
                      </a:r>
                      <a:endParaRPr 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16/40</a:t>
                      </a:r>
                      <a:endParaRPr 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NRCS STAT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5630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5740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11/40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COORD</a:t>
                      </a:r>
                      <a:r>
                        <a:rPr lang="en-US" sz="1400" b="1" baseline="0" dirty="0" smtClean="0"/>
                        <a:t> FCST</a:t>
                      </a:r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5500 / 118%</a:t>
                      </a:r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224344" y="4800600"/>
            <a:ext cx="175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San Juan – Bluff, nr</a:t>
            </a:r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295400" y="5181600"/>
          <a:ext cx="4648199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251"/>
                <a:gridCol w="1670077"/>
                <a:gridCol w="1782871"/>
              </a:tblGrid>
              <a:tr h="3048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</a:t>
                      </a:r>
                      <a:r>
                        <a:rPr lang="en-US" sz="1400" baseline="0" dirty="0" smtClean="0"/>
                        <a:t> 1, 2011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March 28, 2011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CBRFC ESP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qpf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smtClean="0"/>
                        <a:t>980   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qpf</a:t>
                      </a:r>
                      <a:r>
                        <a:rPr lang="en-US" sz="1400" dirty="0" smtClean="0"/>
                        <a:t>: </a:t>
                      </a:r>
                      <a:r>
                        <a:rPr lang="en-US" sz="1400" dirty="0" smtClean="0"/>
                        <a:t>800   </a:t>
                      </a:r>
                      <a:r>
                        <a:rPr lang="en-US" sz="1400" dirty="0" smtClean="0"/>
                        <a:t>no: </a:t>
                      </a:r>
                      <a:r>
                        <a:rPr lang="en-US" sz="1400" dirty="0" smtClean="0"/>
                        <a:t>860</a:t>
                      </a:r>
                      <a:endParaRPr lang="en-US" sz="14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NRCS STAT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1030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850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COORD</a:t>
                      </a:r>
                      <a:r>
                        <a:rPr lang="en-US" sz="1400" b="1" baseline="0" dirty="0" smtClean="0"/>
                        <a:t> FCST</a:t>
                      </a:r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1040 / 85%</a:t>
                      </a:r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123825"/>
            <a:ext cx="6429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2" y="4749800"/>
          <a:ext cx="7391399" cy="172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8258"/>
                <a:gridCol w="1953730"/>
                <a:gridCol w="1953730"/>
                <a:gridCol w="2085681"/>
              </a:tblGrid>
              <a:tr h="3454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March</a:t>
                      </a:r>
                      <a:r>
                        <a:rPr lang="en-US" sz="1600" baseline="0" dirty="0" smtClean="0"/>
                        <a:t> 1, 2011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March</a:t>
                      </a:r>
                      <a:r>
                        <a:rPr lang="en-US" sz="1600" baseline="0" dirty="0" smtClean="0"/>
                        <a:t> 15, 2011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March 28, 2011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CBRFC ESP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qpf</a:t>
                      </a:r>
                      <a:r>
                        <a:rPr lang="en-US" sz="1600" dirty="0" smtClean="0"/>
                        <a:t>: 9250   no: 9520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qpf</a:t>
                      </a:r>
                      <a:r>
                        <a:rPr lang="en-US" sz="1600" dirty="0" smtClean="0"/>
                        <a:t>: 9340   no: 9350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qpf</a:t>
                      </a:r>
                      <a:r>
                        <a:rPr lang="en-US" sz="1600" dirty="0" smtClean="0"/>
                        <a:t>: 8810   no: 9160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CBRFC SWS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r>
                        <a:rPr lang="en-US" sz="1600" baseline="0" dirty="0" smtClean="0"/>
                        <a:t>yr</a:t>
                      </a:r>
                      <a:r>
                        <a:rPr lang="en-US" sz="1600" dirty="0" smtClean="0"/>
                        <a:t>:9470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15yr:</a:t>
                      </a:r>
                      <a:r>
                        <a:rPr lang="en-US" sz="1600" baseline="0" dirty="0" smtClean="0"/>
                        <a:t>9110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NRCS STAT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9200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9400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10000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COORD</a:t>
                      </a:r>
                      <a:r>
                        <a:rPr lang="en-US" sz="1600" b="1" baseline="0" dirty="0" smtClean="0"/>
                        <a:t> FCST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9200 / 116%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9200 / 116%</a:t>
                      </a:r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048000" y="4338935"/>
            <a:ext cx="259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Guidance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251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Upper Colorado Mainstem: Lake Powell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Colorado Mainstem: Lake Powell</dc:title>
  <dc:creator>brenda alcorn</dc:creator>
  <cp:lastModifiedBy>brenda alcorn</cp:lastModifiedBy>
  <cp:revision>31</cp:revision>
  <dcterms:created xsi:type="dcterms:W3CDTF">2011-03-28T18:14:40Z</dcterms:created>
  <dcterms:modified xsi:type="dcterms:W3CDTF">2011-03-29T14:59:47Z</dcterms:modified>
</cp:coreProperties>
</file>