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14" r:id="rId3"/>
    <p:sldId id="320" r:id="rId4"/>
    <p:sldId id="336" r:id="rId5"/>
    <p:sldId id="322" r:id="rId6"/>
    <p:sldId id="324" r:id="rId7"/>
    <p:sldId id="325" r:id="rId8"/>
    <p:sldId id="296" r:id="rId9"/>
    <p:sldId id="337" r:id="rId10"/>
    <p:sldId id="338" r:id="rId11"/>
    <p:sldId id="339" r:id="rId12"/>
    <p:sldId id="340" r:id="rId13"/>
    <p:sldId id="341" r:id="rId14"/>
    <p:sldId id="297" r:id="rId15"/>
    <p:sldId id="298" r:id="rId16"/>
    <p:sldId id="299" r:id="rId1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C Regional Offic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2"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11751" cy="462349"/>
          </a:xfrm>
          <a:prstGeom prst="rect">
            <a:avLst/>
          </a:prstGeom>
          <a:noFill/>
          <a:ln w="9525">
            <a:noFill/>
            <a:miter lim="800000"/>
            <a:headEnd/>
            <a:tailEnd/>
          </a:ln>
          <a:effectLst/>
        </p:spPr>
        <p:txBody>
          <a:bodyPr vert="horz" wrap="square" lIns="91610" tIns="45805" rIns="91610" bIns="45805" numCol="1" anchor="t" anchorCtr="0" compatLnSpc="1">
            <a:prstTxWarp prst="textNoShape">
              <a:avLst/>
            </a:prstTxWarp>
          </a:bodyPr>
          <a:lstStyle>
            <a:lvl1pPr defTabSz="915926">
              <a:defRPr sz="1200"/>
            </a:lvl1pPr>
          </a:lstStyle>
          <a:p>
            <a:endParaRPr lang="en-US"/>
          </a:p>
        </p:txBody>
      </p:sp>
      <p:sp>
        <p:nvSpPr>
          <p:cNvPr id="117763" name="Rectangle 3"/>
          <p:cNvSpPr>
            <a:spLocks noGrp="1" noChangeArrowheads="1"/>
          </p:cNvSpPr>
          <p:nvPr>
            <p:ph type="dt" sz="quarter" idx="1"/>
          </p:nvPr>
        </p:nvSpPr>
        <p:spPr bwMode="auto">
          <a:xfrm>
            <a:off x="3936778" y="0"/>
            <a:ext cx="3011750" cy="462349"/>
          </a:xfrm>
          <a:prstGeom prst="rect">
            <a:avLst/>
          </a:prstGeom>
          <a:noFill/>
          <a:ln w="9525">
            <a:noFill/>
            <a:miter lim="800000"/>
            <a:headEnd/>
            <a:tailEnd/>
          </a:ln>
          <a:effectLst/>
        </p:spPr>
        <p:txBody>
          <a:bodyPr vert="horz" wrap="square" lIns="91610" tIns="45805" rIns="91610" bIns="45805" numCol="1" anchor="t" anchorCtr="0" compatLnSpc="1">
            <a:prstTxWarp prst="textNoShape">
              <a:avLst/>
            </a:prstTxWarp>
          </a:bodyPr>
          <a:lstStyle>
            <a:lvl1pPr algn="r" defTabSz="915926">
              <a:defRPr sz="1200"/>
            </a:lvl1pPr>
          </a:lstStyle>
          <a:p>
            <a:endParaRPr lang="en-US"/>
          </a:p>
        </p:txBody>
      </p:sp>
      <p:sp>
        <p:nvSpPr>
          <p:cNvPr id="117764" name="Rectangle 4"/>
          <p:cNvSpPr>
            <a:spLocks noGrp="1" noChangeArrowheads="1"/>
          </p:cNvSpPr>
          <p:nvPr>
            <p:ph type="ftr" sz="quarter" idx="2"/>
          </p:nvPr>
        </p:nvSpPr>
        <p:spPr bwMode="auto">
          <a:xfrm>
            <a:off x="0" y="8772170"/>
            <a:ext cx="3011751" cy="462348"/>
          </a:xfrm>
          <a:prstGeom prst="rect">
            <a:avLst/>
          </a:prstGeom>
          <a:noFill/>
          <a:ln w="9525">
            <a:noFill/>
            <a:miter lim="800000"/>
            <a:headEnd/>
            <a:tailEnd/>
          </a:ln>
          <a:effectLst/>
        </p:spPr>
        <p:txBody>
          <a:bodyPr vert="horz" wrap="square" lIns="91610" tIns="45805" rIns="91610" bIns="45805" numCol="1" anchor="b" anchorCtr="0" compatLnSpc="1">
            <a:prstTxWarp prst="textNoShape">
              <a:avLst/>
            </a:prstTxWarp>
          </a:bodyPr>
          <a:lstStyle>
            <a:lvl1pPr defTabSz="915926">
              <a:defRPr sz="1200"/>
            </a:lvl1pPr>
          </a:lstStyle>
          <a:p>
            <a:endParaRPr lang="en-US"/>
          </a:p>
        </p:txBody>
      </p:sp>
      <p:sp>
        <p:nvSpPr>
          <p:cNvPr id="117765" name="Rectangle 5"/>
          <p:cNvSpPr>
            <a:spLocks noGrp="1" noChangeArrowheads="1"/>
          </p:cNvSpPr>
          <p:nvPr>
            <p:ph type="sldNum" sz="quarter" idx="3"/>
          </p:nvPr>
        </p:nvSpPr>
        <p:spPr bwMode="auto">
          <a:xfrm>
            <a:off x="3936778" y="8772170"/>
            <a:ext cx="3011750" cy="462348"/>
          </a:xfrm>
          <a:prstGeom prst="rect">
            <a:avLst/>
          </a:prstGeom>
          <a:noFill/>
          <a:ln w="9525">
            <a:noFill/>
            <a:miter lim="800000"/>
            <a:headEnd/>
            <a:tailEnd/>
          </a:ln>
          <a:effectLst/>
        </p:spPr>
        <p:txBody>
          <a:bodyPr vert="horz" wrap="square" lIns="91610" tIns="45805" rIns="91610" bIns="45805" numCol="1" anchor="b" anchorCtr="0" compatLnSpc="1">
            <a:prstTxWarp prst="textNoShape">
              <a:avLst/>
            </a:prstTxWarp>
          </a:bodyPr>
          <a:lstStyle>
            <a:lvl1pPr algn="r" defTabSz="915926">
              <a:defRPr sz="1200"/>
            </a:lvl1pPr>
          </a:lstStyle>
          <a:p>
            <a:fld id="{FF76C784-9A53-433D-928F-AC40CA672F2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11751" cy="462349"/>
          </a:xfrm>
          <a:prstGeom prst="rect">
            <a:avLst/>
          </a:prstGeom>
          <a:noFill/>
          <a:ln w="9525">
            <a:noFill/>
            <a:miter lim="800000"/>
            <a:headEnd/>
            <a:tailEnd/>
          </a:ln>
          <a:effectLst/>
        </p:spPr>
        <p:txBody>
          <a:bodyPr vert="horz" wrap="square" lIns="91610" tIns="45805" rIns="91610" bIns="45805" numCol="1" anchor="t" anchorCtr="0" compatLnSpc="1">
            <a:prstTxWarp prst="textNoShape">
              <a:avLst/>
            </a:prstTxWarp>
          </a:bodyPr>
          <a:lstStyle>
            <a:lvl1pPr defTabSz="915926">
              <a:defRPr sz="1200"/>
            </a:lvl1pPr>
          </a:lstStyle>
          <a:p>
            <a:endParaRPr lang="en-US"/>
          </a:p>
        </p:txBody>
      </p:sp>
      <p:sp>
        <p:nvSpPr>
          <p:cNvPr id="55299" name="Rectangle 3"/>
          <p:cNvSpPr>
            <a:spLocks noGrp="1" noChangeArrowheads="1"/>
          </p:cNvSpPr>
          <p:nvPr>
            <p:ph type="dt" idx="1"/>
          </p:nvPr>
        </p:nvSpPr>
        <p:spPr bwMode="auto">
          <a:xfrm>
            <a:off x="3936778" y="0"/>
            <a:ext cx="3011750" cy="462349"/>
          </a:xfrm>
          <a:prstGeom prst="rect">
            <a:avLst/>
          </a:prstGeom>
          <a:noFill/>
          <a:ln w="9525">
            <a:noFill/>
            <a:miter lim="800000"/>
            <a:headEnd/>
            <a:tailEnd/>
          </a:ln>
          <a:effectLst/>
        </p:spPr>
        <p:txBody>
          <a:bodyPr vert="horz" wrap="square" lIns="91610" tIns="45805" rIns="91610" bIns="45805" numCol="1" anchor="t" anchorCtr="0" compatLnSpc="1">
            <a:prstTxWarp prst="textNoShape">
              <a:avLst/>
            </a:prstTxWarp>
          </a:bodyPr>
          <a:lstStyle>
            <a:lvl1pPr algn="r" defTabSz="915926">
              <a:defRPr sz="1200"/>
            </a:lvl1pPr>
          </a:lstStyle>
          <a:p>
            <a:endParaRPr lang="en-US"/>
          </a:p>
        </p:txBody>
      </p:sp>
      <p:sp>
        <p:nvSpPr>
          <p:cNvPr id="55300"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p:spPr>
      </p:sp>
      <p:sp>
        <p:nvSpPr>
          <p:cNvPr id="55301" name="Rectangle 5"/>
          <p:cNvSpPr>
            <a:spLocks noGrp="1" noChangeArrowheads="1"/>
          </p:cNvSpPr>
          <p:nvPr>
            <p:ph type="body" sz="quarter" idx="3"/>
          </p:nvPr>
        </p:nvSpPr>
        <p:spPr bwMode="auto">
          <a:xfrm>
            <a:off x="694544" y="4388421"/>
            <a:ext cx="5560987" cy="4154910"/>
          </a:xfrm>
          <a:prstGeom prst="rect">
            <a:avLst/>
          </a:prstGeom>
          <a:noFill/>
          <a:ln w="9525">
            <a:noFill/>
            <a:miter lim="800000"/>
            <a:headEnd/>
            <a:tailEnd/>
          </a:ln>
          <a:effectLst/>
        </p:spPr>
        <p:txBody>
          <a:bodyPr vert="horz" wrap="square" lIns="91610" tIns="45805" rIns="91610" bIns="458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2" name="Rectangle 6"/>
          <p:cNvSpPr>
            <a:spLocks noGrp="1" noChangeArrowheads="1"/>
          </p:cNvSpPr>
          <p:nvPr>
            <p:ph type="ftr" sz="quarter" idx="4"/>
          </p:nvPr>
        </p:nvSpPr>
        <p:spPr bwMode="auto">
          <a:xfrm>
            <a:off x="0" y="8772170"/>
            <a:ext cx="3011751" cy="462348"/>
          </a:xfrm>
          <a:prstGeom prst="rect">
            <a:avLst/>
          </a:prstGeom>
          <a:noFill/>
          <a:ln w="9525">
            <a:noFill/>
            <a:miter lim="800000"/>
            <a:headEnd/>
            <a:tailEnd/>
          </a:ln>
          <a:effectLst/>
        </p:spPr>
        <p:txBody>
          <a:bodyPr vert="horz" wrap="square" lIns="91610" tIns="45805" rIns="91610" bIns="45805" numCol="1" anchor="b" anchorCtr="0" compatLnSpc="1">
            <a:prstTxWarp prst="textNoShape">
              <a:avLst/>
            </a:prstTxWarp>
          </a:bodyPr>
          <a:lstStyle>
            <a:lvl1pPr defTabSz="915926">
              <a:defRPr sz="1200"/>
            </a:lvl1pPr>
          </a:lstStyle>
          <a:p>
            <a:endParaRPr lang="en-US"/>
          </a:p>
        </p:txBody>
      </p:sp>
      <p:sp>
        <p:nvSpPr>
          <p:cNvPr id="55303" name="Rectangle 7"/>
          <p:cNvSpPr>
            <a:spLocks noGrp="1" noChangeArrowheads="1"/>
          </p:cNvSpPr>
          <p:nvPr>
            <p:ph type="sldNum" sz="quarter" idx="5"/>
          </p:nvPr>
        </p:nvSpPr>
        <p:spPr bwMode="auto">
          <a:xfrm>
            <a:off x="3936778" y="8772170"/>
            <a:ext cx="3011750" cy="462348"/>
          </a:xfrm>
          <a:prstGeom prst="rect">
            <a:avLst/>
          </a:prstGeom>
          <a:noFill/>
          <a:ln w="9525">
            <a:noFill/>
            <a:miter lim="800000"/>
            <a:headEnd/>
            <a:tailEnd/>
          </a:ln>
          <a:effectLst/>
        </p:spPr>
        <p:txBody>
          <a:bodyPr vert="horz" wrap="square" lIns="91610" tIns="45805" rIns="91610" bIns="45805" numCol="1" anchor="b" anchorCtr="0" compatLnSpc="1">
            <a:prstTxWarp prst="textNoShape">
              <a:avLst/>
            </a:prstTxWarp>
          </a:bodyPr>
          <a:lstStyle>
            <a:lvl1pPr algn="r" defTabSz="915926">
              <a:defRPr sz="1200"/>
            </a:lvl1pPr>
          </a:lstStyle>
          <a:p>
            <a:fld id="{50E9D77D-0972-4E80-B5C5-BF4534EE138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08314"/>
            <a:fld id="{36ECA533-D5D9-4368-806E-293FF63361C4}" type="slidenum">
              <a:rPr lang="en-US" smtClean="0"/>
              <a:pPr defTabSz="908314"/>
              <a:t>4</a:t>
            </a:fld>
            <a:endParaRPr lang="en-US" dirty="0" smtClean="0"/>
          </a:p>
        </p:txBody>
      </p:sp>
      <p:sp>
        <p:nvSpPr>
          <p:cNvPr id="24579" name="Rectangle 2"/>
          <p:cNvSpPr>
            <a:spLocks noGrp="1" noRot="1" noChangeAspect="1" noChangeArrowheads="1" noTextEdit="1"/>
          </p:cNvSpPr>
          <p:nvPr>
            <p:ph type="sldImg"/>
          </p:nvPr>
        </p:nvSpPr>
        <p:spPr>
          <a:xfrm>
            <a:off x="1180970" y="681100"/>
            <a:ext cx="4589643" cy="3484908"/>
          </a:xfrm>
          <a:ln/>
        </p:spPr>
      </p:sp>
      <p:sp>
        <p:nvSpPr>
          <p:cNvPr id="24580" name="Rectangle 3"/>
          <p:cNvSpPr>
            <a:spLocks noGrp="1" noChangeArrowheads="1"/>
          </p:cNvSpPr>
          <p:nvPr>
            <p:ph type="body" idx="1"/>
          </p:nvPr>
        </p:nvSpPr>
        <p:spPr>
          <a:xfrm>
            <a:off x="927582" y="4387441"/>
            <a:ext cx="5094912" cy="4086597"/>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65F1F0E7-23EA-4469-9067-8F660EF56E73}" type="slidenum">
              <a:rPr lang="en-US" smtClean="0"/>
              <a:pPr/>
              <a:t>9</a:t>
            </a:fld>
            <a:endParaRPr lang="en-US" smtClean="0"/>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r>
              <a:rPr lang="en-US" b="1" smtClean="0"/>
              <a:t>March 19-31, 2 GC units offline</a:t>
            </a:r>
            <a:endParaRPr lang="en-US" smtClean="0"/>
          </a:p>
          <a:p>
            <a:r>
              <a:rPr lang="en-US" smtClean="0"/>
              <a:t>Max release ~19,625, min release 14,000, flat flows on peak.  Will carry 41 MW non-spin at Flaming Gorge, 40 MW regulation at GC, and 57 MW spin at GC. </a:t>
            </a:r>
          </a:p>
          <a:p>
            <a:r>
              <a:rPr lang="en-US" smtClean="0"/>
              <a:t> </a:t>
            </a:r>
          </a:p>
          <a:p>
            <a:r>
              <a:rPr lang="en-US" smtClean="0"/>
              <a:t>All regulation and reserves will be carried at Glen Canyon.</a:t>
            </a:r>
          </a:p>
          <a:p>
            <a:r>
              <a:rPr lang="en-US" smtClean="0"/>
              <a:t>March total release 1,034kaf. </a:t>
            </a:r>
          </a:p>
          <a:p>
            <a:r>
              <a:rPr lang="en-US" smtClean="0"/>
              <a:t> </a:t>
            </a:r>
          </a:p>
          <a:p>
            <a:r>
              <a:rPr lang="en-US" b="1" smtClean="0"/>
              <a:t>April 1-3, 2 GC units offline</a:t>
            </a:r>
            <a:r>
              <a:rPr lang="en-US" smtClean="0"/>
              <a:t> (actually, April 2-3 we'll only have one unit off we'll continue with the March pattern)</a:t>
            </a:r>
          </a:p>
          <a:p>
            <a:r>
              <a:rPr lang="en-US" smtClean="0"/>
              <a:t>Max release ~19,625, min release 14,000, flat flows on peak.  Will carry 41 MW non-spin at Flaming Gorge, 40 MW regulation at GC, and 57 MW spin at GC.</a:t>
            </a:r>
          </a:p>
          <a:p>
            <a:r>
              <a:rPr lang="en-US" smtClean="0"/>
              <a:t> </a:t>
            </a:r>
          </a:p>
          <a:p>
            <a:r>
              <a:rPr lang="en-US" b="1" smtClean="0"/>
              <a:t>April 4-30, 3 GC units offline</a:t>
            </a:r>
            <a:endParaRPr lang="en-US" smtClean="0"/>
          </a:p>
          <a:p>
            <a:r>
              <a:rPr lang="en-US" smtClean="0"/>
              <a:t>Flat release of ~16,000. Will carry 41 MW non-spin at Flaming Gorge, 40 MW regulation at GC, and 57 MW spin at GC.</a:t>
            </a:r>
          </a:p>
          <a:p>
            <a:r>
              <a:rPr lang="en-US" smtClean="0"/>
              <a:t>April total release 966kaf. This is below the DOI/DOE Parameter which requires at least 1,063 kaf.</a:t>
            </a:r>
          </a:p>
          <a:p>
            <a:r>
              <a:rPr lang="en-US" smtClean="0"/>
              <a:t> </a:t>
            </a:r>
          </a:p>
          <a:p>
            <a:r>
              <a:rPr lang="en-US" b="1" smtClean="0"/>
              <a:t>May 1-13, 3 GC units offline</a:t>
            </a:r>
            <a:endParaRPr lang="en-US" smtClean="0"/>
          </a:p>
          <a:p>
            <a:r>
              <a:rPr lang="en-US" smtClean="0"/>
              <a:t>Max release ~15,000, min release 14,500, flat flows on peak. This allows us to carry all regulation and reserves at GC since Aspinall and Flaming Gorge will most likely be at peak releases. </a:t>
            </a:r>
          </a:p>
          <a:p>
            <a:r>
              <a:rPr lang="en-US" smtClean="0"/>
              <a:t> </a:t>
            </a:r>
          </a:p>
          <a:p>
            <a:r>
              <a:rPr lang="en-US" b="1" smtClean="0"/>
              <a:t>May 14-31, 1 GC unit offline</a:t>
            </a:r>
            <a:endParaRPr lang="en-US" smtClean="0"/>
          </a:p>
          <a:p>
            <a:r>
              <a:rPr lang="en-US" smtClean="0"/>
              <a:t>Max release 22,000, min release 16,000.   All regulation and reserves will be carried at Glen Canyon. </a:t>
            </a:r>
          </a:p>
          <a:p>
            <a:r>
              <a:rPr lang="en-US" smtClean="0"/>
              <a:t>May total release 1,103kaf. This meets the current DOI/DOE Parameter minimum requirement.</a:t>
            </a:r>
          </a:p>
          <a:p>
            <a:r>
              <a:rPr lang="en-US" smtClean="0"/>
              <a:t> </a:t>
            </a:r>
          </a:p>
          <a:p>
            <a:r>
              <a:rPr lang="en-US" b="1" smtClean="0"/>
              <a:t>June 1-30, 1 GC unit offline</a:t>
            </a:r>
            <a:endParaRPr lang="en-US" smtClean="0"/>
          </a:p>
          <a:p>
            <a:r>
              <a:rPr lang="en-US" smtClean="0"/>
              <a:t>Max release 22,000, min release 14,500, flat flows on peak.   All regulation and reserves will be carried at Glen Canyon. </a:t>
            </a:r>
          </a:p>
          <a:p>
            <a:r>
              <a:rPr lang="en-US" smtClean="0"/>
              <a:t>June total release 1,179kaf. This is within the DOI/DOE Parameter. If needed, June could release 1,309 kaf with flat flows of 22,000 cfs all hours. </a:t>
            </a:r>
          </a:p>
          <a:p>
            <a:r>
              <a:rPr lang="en-US" smtClean="0"/>
              <a:t> </a:t>
            </a:r>
          </a:p>
          <a:p>
            <a:r>
              <a:rPr lang="en-US" b="1" smtClean="0"/>
              <a:t>July, 1 GC unit offline </a:t>
            </a:r>
            <a:endParaRPr lang="en-US" smtClean="0"/>
          </a:p>
          <a:p>
            <a:r>
              <a:rPr lang="en-US" smtClean="0"/>
              <a:t>Current 24-month study shows 1,300 kaf. I'm showing we'll be able to carry all regulation and reserves and fluctuate a bit. This is within the DOI/DOE Parameter. The max we could release with flat flows is 1,446 kaf which is equal to about 23,500 cfs. This is per Montrose calculation as of March 2, 2011.  It assumes all GC holds all Regulation and spinning reserves but all non-spin held at Aspinall and FG.  It assumes that we abandon the limit of 22,000 cfs per DOI/DOE to achieve EQ by end of WY.   It also assumes that all non-spin reserves are held at ASP and FG but all spin and regulation held at GC.</a:t>
            </a:r>
          </a:p>
          <a:p>
            <a:r>
              <a:rPr lang="en-US" smtClean="0"/>
              <a:t> </a:t>
            </a:r>
          </a:p>
          <a:p>
            <a:r>
              <a:rPr lang="en-US" b="1" smtClean="0"/>
              <a:t>August, 1 GC unit offline</a:t>
            </a:r>
            <a:r>
              <a:rPr lang="en-US" smtClean="0"/>
              <a:t> </a:t>
            </a:r>
          </a:p>
          <a:p>
            <a:r>
              <a:rPr lang="en-US" smtClean="0"/>
              <a:t>Current 24-month study shows 1,224 kaf. I'm showing we'll be able to carry all regulation and reserves and fluctuate a bit. This is within the DOI/DOE Parameter. The max we could release with flat flows is 1,353kaf. The max we could release with flat flows is 1,446 kaf which is equal to about 23,500 cfs. This is per Montrose calculation as of March 2, 2011.  It assumes all GC holds all Regulation and spinning reserves but all non-spin held at Aspinall and FG.  It assumes that we abandon the limit of 22,000 cfs per DOI/DOE to achieve EQ by end of WY. It also assumes that all non-spin reserves are held at ASP and FG but all spin and regulation held at GC.</a:t>
            </a:r>
          </a:p>
          <a:p>
            <a:endParaRPr lang="en-US" smtClean="0"/>
          </a:p>
          <a:p>
            <a:r>
              <a:rPr lang="en-US" b="1" smtClean="0"/>
              <a:t>September, 3 units offline</a:t>
            </a:r>
          </a:p>
          <a:p>
            <a:endParaRPr lang="en-US" b="1" smtClean="0"/>
          </a:p>
          <a:p>
            <a:r>
              <a:rPr lang="en-US" smtClean="0"/>
              <a:t>Currently the Steady Flow Target for September is 12,000 cfs which equates to 714 kaf.  The capacity at this point is 882 kaf which assumes the maximum cfs release with 3 units out and carrying 51 MW of spinning reserves at GC (non-spin at Aspinall and FG) and 40 MW of regulation.  This needs to be checked and refined by Western.  Western has checked and they come up with 883 kaf…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charset="0"/>
        </a:defRPr>
      </a:lvl2pPr>
      <a:lvl3pPr algn="l" rtl="0" fontAlgn="base">
        <a:spcBef>
          <a:spcPct val="0"/>
        </a:spcBef>
        <a:spcAft>
          <a:spcPct val="0"/>
        </a:spcAft>
        <a:defRPr sz="3600" b="1">
          <a:solidFill>
            <a:schemeClr val="bg1"/>
          </a:solidFill>
          <a:latin typeface="Arial" charset="0"/>
        </a:defRPr>
      </a:lvl3pPr>
      <a:lvl4pPr algn="l" rtl="0" fontAlgn="base">
        <a:spcBef>
          <a:spcPct val="0"/>
        </a:spcBef>
        <a:spcAft>
          <a:spcPct val="0"/>
        </a:spcAft>
        <a:defRPr sz="3600" b="1">
          <a:solidFill>
            <a:schemeClr val="bg1"/>
          </a:solidFill>
          <a:latin typeface="Arial" charset="0"/>
        </a:defRPr>
      </a:lvl4pPr>
      <a:lvl5pPr algn="l" rtl="0" fontAlgn="base">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fontAlgn="base">
        <a:spcBef>
          <a:spcPct val="20000"/>
        </a:spcBef>
        <a:spcAft>
          <a:spcPct val="0"/>
        </a:spcAft>
        <a:buChar char="•"/>
        <a:defRPr sz="2400" b="1">
          <a:solidFill>
            <a:schemeClr val="bg1"/>
          </a:solidFill>
          <a:latin typeface="+mn-lt"/>
          <a:ea typeface="+mn-ea"/>
          <a:cs typeface="+mn-cs"/>
        </a:defRPr>
      </a:lvl1pPr>
      <a:lvl2pPr marL="742950" indent="-285750" algn="l" rtl="0" fontAlgn="base">
        <a:spcBef>
          <a:spcPct val="20000"/>
        </a:spcBef>
        <a:spcAft>
          <a:spcPct val="0"/>
        </a:spcAft>
        <a:buChar char="–"/>
        <a:defRPr sz="2000" b="1">
          <a:solidFill>
            <a:schemeClr val="bg1"/>
          </a:solidFill>
          <a:latin typeface="+mn-lt"/>
        </a:defRPr>
      </a:lvl2pPr>
      <a:lvl3pPr marL="1143000" indent="-228600" algn="l" rtl="0" fontAlgn="base">
        <a:spcBef>
          <a:spcPct val="20000"/>
        </a:spcBef>
        <a:spcAft>
          <a:spcPct val="0"/>
        </a:spcAft>
        <a:buChar char="•"/>
        <a:defRPr b="1">
          <a:solidFill>
            <a:schemeClr val="bg1"/>
          </a:solidFill>
          <a:latin typeface="+mn-lt"/>
        </a:defRPr>
      </a:lvl3pPr>
      <a:lvl4pPr marL="1600200" indent="-228600" algn="l" rtl="0" fontAlgn="base">
        <a:spcBef>
          <a:spcPct val="20000"/>
        </a:spcBef>
        <a:spcAft>
          <a:spcPct val="0"/>
        </a:spcAft>
        <a:buChar char="–"/>
        <a:defRPr sz="1600" b="1">
          <a:solidFill>
            <a:schemeClr val="bg1"/>
          </a:solidFill>
          <a:latin typeface="+mn-lt"/>
        </a:defRPr>
      </a:lvl4pPr>
      <a:lvl5pPr marL="2057400" indent="-228600" algn="l" rtl="0" fontAlgn="base">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57200" y="1998663"/>
            <a:ext cx="8382000" cy="1431925"/>
          </a:xfrm>
          <a:prstGeom prst="rect">
            <a:avLst/>
          </a:prstGeom>
          <a:noFill/>
          <a:ln w="9525">
            <a:noFill/>
            <a:miter lim="800000"/>
            <a:headEnd/>
            <a:tailEnd/>
          </a:ln>
          <a:effectLst/>
        </p:spPr>
        <p:txBody>
          <a:bodyPr>
            <a:spAutoFit/>
          </a:bodyPr>
          <a:lstStyle/>
          <a:p>
            <a:pPr algn="ctr">
              <a:spcBef>
                <a:spcPct val="50000"/>
              </a:spcBef>
            </a:pPr>
            <a:r>
              <a:rPr lang="en-US" sz="4400" b="1"/>
              <a:t>CRFS Technical Meeting</a:t>
            </a:r>
          </a:p>
          <a:p>
            <a:pPr algn="ctr"/>
            <a:r>
              <a:rPr lang="en-US" sz="4400" b="1"/>
              <a:t>UC Operations Update</a:t>
            </a:r>
          </a:p>
        </p:txBody>
      </p:sp>
      <p:sp>
        <p:nvSpPr>
          <p:cNvPr id="2053" name="Text Box 5"/>
          <p:cNvSpPr txBox="1">
            <a:spLocks noChangeArrowheads="1"/>
          </p:cNvSpPr>
          <p:nvPr/>
        </p:nvSpPr>
        <p:spPr bwMode="auto">
          <a:xfrm>
            <a:off x="533400" y="4724400"/>
            <a:ext cx="2324675" cy="461665"/>
          </a:xfrm>
          <a:prstGeom prst="rect">
            <a:avLst/>
          </a:prstGeom>
          <a:noFill/>
          <a:ln w="9525">
            <a:noFill/>
            <a:miter lim="800000"/>
            <a:headEnd/>
            <a:tailEnd/>
          </a:ln>
          <a:effectLst/>
        </p:spPr>
        <p:txBody>
          <a:bodyPr wrap="none">
            <a:spAutoFit/>
          </a:bodyPr>
          <a:lstStyle/>
          <a:p>
            <a:r>
              <a:rPr lang="en-US" sz="2400" dirty="0" smtClean="0"/>
              <a:t>March 30, 2010</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rrowheads="1"/>
          </p:cNvPicPr>
          <p:nvPr/>
        </p:nvPicPr>
        <p:blipFill>
          <a:blip r:embed="rId2" cstate="print"/>
          <a:srcRect/>
          <a:stretch>
            <a:fillRect/>
          </a:stretch>
        </p:blipFill>
        <p:spPr bwMode="auto">
          <a:xfrm>
            <a:off x="612775" y="228600"/>
            <a:ext cx="8001000" cy="605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rrowheads="1"/>
          </p:cNvPicPr>
          <p:nvPr/>
        </p:nvPicPr>
        <p:blipFill>
          <a:blip r:embed="rId2" cstate="print"/>
          <a:srcRect/>
          <a:stretch>
            <a:fillRect/>
          </a:stretch>
        </p:blipFill>
        <p:spPr bwMode="auto">
          <a:xfrm>
            <a:off x="612775" y="228600"/>
            <a:ext cx="8001000" cy="605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rrowheads="1"/>
          </p:cNvPicPr>
          <p:nvPr/>
        </p:nvPicPr>
        <p:blipFill>
          <a:blip r:embed="rId2" cstate="print"/>
          <a:srcRect/>
          <a:stretch>
            <a:fillRect/>
          </a:stretch>
        </p:blipFill>
        <p:spPr bwMode="auto">
          <a:xfrm>
            <a:off x="612775" y="228600"/>
            <a:ext cx="8001000" cy="605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rrowheads="1"/>
          </p:cNvPicPr>
          <p:nvPr/>
        </p:nvPicPr>
        <p:blipFill>
          <a:blip r:embed="rId2" cstate="print"/>
          <a:srcRect/>
          <a:stretch>
            <a:fillRect/>
          </a:stretch>
        </p:blipFill>
        <p:spPr bwMode="auto">
          <a:xfrm>
            <a:off x="612775" y="228600"/>
            <a:ext cx="8001000" cy="605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279400"/>
            <a:ext cx="8229600" cy="5966160"/>
          </a:xfrm>
          <a:prstGeom prst="rect">
            <a:avLst/>
          </a:prstGeom>
          <a:noFill/>
          <a:ln w="9525">
            <a:noFill/>
            <a:miter lim="800000"/>
            <a:headEnd/>
            <a:tailEnd/>
          </a:ln>
          <a:effectLst/>
        </p:spPr>
      </p:pic>
      <p:sp>
        <p:nvSpPr>
          <p:cNvPr id="11" name="Rectangle 10"/>
          <p:cNvSpPr/>
          <p:nvPr/>
        </p:nvSpPr>
        <p:spPr>
          <a:xfrm>
            <a:off x="1447800" y="3581400"/>
            <a:ext cx="2209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latin typeface="Arial" pitchFamily="34" charset="0"/>
                <a:cs typeface="Arial" pitchFamily="34" charset="0"/>
              </a:rPr>
              <a:t>Equalization Level for 2011 is 3643 feet.  If inflow conditions become dry, Equalization releases are limited to attempt to maintain the elevation of Lake Powell 20 feet below this level.</a:t>
            </a:r>
            <a:endParaRPr lang="en-US" sz="1200" dirty="0">
              <a:solidFill>
                <a:schemeClr val="tx1"/>
              </a:solidFill>
              <a:latin typeface="Arial" pitchFamily="34" charset="0"/>
              <a:cs typeface="Arial" pitchFamily="34" charset="0"/>
            </a:endParaRPr>
          </a:p>
        </p:txBody>
      </p:sp>
      <p:cxnSp>
        <p:nvCxnSpPr>
          <p:cNvPr id="13" name="Straight Arrow Connector 12"/>
          <p:cNvCxnSpPr>
            <a:stCxn id="11" idx="3"/>
          </p:cNvCxnSpPr>
          <p:nvPr/>
        </p:nvCxnSpPr>
        <p:spPr>
          <a:xfrm flipV="1">
            <a:off x="3657600" y="3200400"/>
            <a:ext cx="1905000" cy="11049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562600" y="3145536"/>
            <a:ext cx="228600" cy="76200"/>
            <a:chOff x="5562600" y="3145536"/>
            <a:chExt cx="228600" cy="76200"/>
          </a:xfrm>
        </p:grpSpPr>
        <p:sp>
          <p:nvSpPr>
            <p:cNvPr id="10" name="Flowchart: Connector 9"/>
            <p:cNvSpPr/>
            <p:nvPr/>
          </p:nvSpPr>
          <p:spPr>
            <a:xfrm>
              <a:off x="5638800" y="3145536"/>
              <a:ext cx="76200" cy="762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562600" y="3191256"/>
              <a:ext cx="2286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7200" y="609600"/>
            <a:ext cx="7772400" cy="52748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2" cstate="print"/>
          <a:srcRect/>
          <a:stretch>
            <a:fillRect/>
          </a:stretch>
        </p:blipFill>
        <p:spPr bwMode="auto">
          <a:xfrm>
            <a:off x="457200" y="612648"/>
            <a:ext cx="7772400" cy="5276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ctr"/>
            <a:r>
              <a:rPr lang="en-US" dirty="0" smtClean="0"/>
              <a:t>UC </a:t>
            </a:r>
            <a:r>
              <a:rPr lang="en-US" dirty="0" err="1" smtClean="0"/>
              <a:t>Mainstem</a:t>
            </a:r>
            <a:r>
              <a:rPr lang="en-US" dirty="0" smtClean="0"/>
              <a:t> – Glen Canyon Dam</a:t>
            </a:r>
            <a:endParaRPr lang="en-US" dirty="0"/>
          </a:p>
        </p:txBody>
      </p:sp>
      <p:pic>
        <p:nvPicPr>
          <p:cNvPr id="4" name="Picture 2" descr="C45-300-21670"/>
          <p:cNvPicPr>
            <a:picLocks noGrp="1" noChangeAspect="1" noChangeArrowheads="1"/>
          </p:cNvPicPr>
          <p:nvPr>
            <p:ph idx="1"/>
          </p:nvPr>
        </p:nvPicPr>
        <p:blipFill>
          <a:blip r:embed="rId2" cstate="print">
            <a:lum bright="-12000" contrast="6000"/>
          </a:blip>
          <a:srcRect/>
          <a:stretch>
            <a:fillRect/>
          </a:stretch>
        </p:blipFill>
        <p:spPr bwMode="auto">
          <a:xfrm>
            <a:off x="2133600" y="1912461"/>
            <a:ext cx="4876800" cy="3901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590800"/>
            <a:ext cx="8229600" cy="1143000"/>
          </a:xfrm>
        </p:spPr>
        <p:txBody>
          <a:bodyPr/>
          <a:lstStyle/>
          <a:p>
            <a:pPr algn="ctr" eaLnBrk="1" hangingPunct="1"/>
            <a:r>
              <a:rPr lang="en-US" sz="3600" dirty="0" smtClean="0">
                <a:solidFill>
                  <a:schemeClr val="bg1"/>
                </a:solidFill>
              </a:rPr>
              <a:t>Review of Operational Criteria</a:t>
            </a:r>
            <a:br>
              <a:rPr lang="en-US" sz="3600" dirty="0" smtClean="0">
                <a:solidFill>
                  <a:schemeClr val="bg1"/>
                </a:solidFill>
              </a:rPr>
            </a:br>
            <a:r>
              <a:rPr lang="en-US" sz="2400" dirty="0" smtClean="0">
                <a:solidFill>
                  <a:schemeClr val="bg1"/>
                </a:solidFill>
              </a:rPr>
              <a:t>Interim Guidelines for Coordinated Operation of </a:t>
            </a:r>
            <a:br>
              <a:rPr lang="en-US" sz="2400" dirty="0" smtClean="0">
                <a:solidFill>
                  <a:schemeClr val="bg1"/>
                </a:solidFill>
              </a:rPr>
            </a:br>
            <a:r>
              <a:rPr lang="en-US" sz="2400" dirty="0" smtClean="0">
                <a:solidFill>
                  <a:schemeClr val="bg1"/>
                </a:solidFill>
              </a:rPr>
              <a:t>Lake Powell and Lake Mead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Grp="1" noChangeAspect="1" noChangeArrowheads="1"/>
          </p:cNvPicPr>
          <p:nvPr>
            <p:ph idx="1"/>
          </p:nvPr>
        </p:nvPicPr>
        <p:blipFill>
          <a:blip r:embed="rId3" cstate="print"/>
          <a:srcRect/>
          <a:stretch>
            <a:fillRect/>
          </a:stretch>
        </p:blipFill>
        <p:spPr>
          <a:xfrm>
            <a:off x="457200" y="990600"/>
            <a:ext cx="8229600" cy="4724400"/>
          </a:xfrm>
        </p:spPr>
      </p:pic>
      <p:sp>
        <p:nvSpPr>
          <p:cNvPr id="8195" name="Rectangle 2"/>
          <p:cNvSpPr>
            <a:spLocks noGrp="1" noChangeArrowheads="1"/>
          </p:cNvSpPr>
          <p:nvPr>
            <p:ph type="title"/>
          </p:nvPr>
        </p:nvSpPr>
        <p:spPr>
          <a:xfrm>
            <a:off x="457200" y="0"/>
            <a:ext cx="8229600" cy="914400"/>
          </a:xfrm>
        </p:spPr>
        <p:txBody>
          <a:bodyPr/>
          <a:lstStyle/>
          <a:p>
            <a:pPr algn="l" eaLnBrk="1" hangingPunct="1"/>
            <a:r>
              <a:rPr lang="en-US" sz="3200" b="1" smtClean="0">
                <a:solidFill>
                  <a:schemeClr val="bg1"/>
                </a:solidFill>
              </a:rPr>
              <a:t>Lake Powell &amp; Lake Mead </a:t>
            </a:r>
            <a:br>
              <a:rPr lang="en-US" sz="3200" b="1" smtClean="0">
                <a:solidFill>
                  <a:schemeClr val="bg1"/>
                </a:solidFill>
              </a:rPr>
            </a:br>
            <a:r>
              <a:rPr lang="en-US" sz="2000" b="1" smtClean="0">
                <a:solidFill>
                  <a:schemeClr val="bg1"/>
                </a:solidFill>
              </a:rPr>
              <a:t>Operational Diagrams for 2011 August 24-Month Study</a:t>
            </a:r>
          </a:p>
        </p:txBody>
      </p:sp>
      <p:sp>
        <p:nvSpPr>
          <p:cNvPr id="8196" name="Text Box 3"/>
          <p:cNvSpPr txBox="1">
            <a:spLocks noChangeArrowheads="1"/>
          </p:cNvSpPr>
          <p:nvPr/>
        </p:nvSpPr>
        <p:spPr bwMode="auto">
          <a:xfrm>
            <a:off x="457200" y="5697538"/>
            <a:ext cx="8534400" cy="1154112"/>
          </a:xfrm>
          <a:prstGeom prst="rect">
            <a:avLst/>
          </a:prstGeom>
          <a:noFill/>
          <a:ln w="9525">
            <a:noFill/>
            <a:miter lim="800000"/>
            <a:headEnd/>
            <a:tailEnd/>
          </a:ln>
        </p:spPr>
        <p:txBody>
          <a:bodyPr>
            <a:spAutoFit/>
          </a:bodyPr>
          <a:lstStyle/>
          <a:p>
            <a:pPr algn="l">
              <a:spcBef>
                <a:spcPct val="50000"/>
              </a:spcBef>
              <a:spcAft>
                <a:spcPct val="10000"/>
              </a:spcAft>
            </a:pPr>
            <a:r>
              <a:rPr lang="en-US" sz="1200" baseline="30000">
                <a:solidFill>
                  <a:schemeClr val="bg1"/>
                </a:solidFill>
              </a:rPr>
              <a:t>1 </a:t>
            </a:r>
            <a:r>
              <a:rPr lang="en-US" sz="1200">
                <a:solidFill>
                  <a:schemeClr val="bg1"/>
                </a:solidFill>
              </a:rPr>
              <a:t>Subject to April adjustments that may result in balancing releases or releases according to the Equalization Tier.</a:t>
            </a:r>
          </a:p>
          <a:p>
            <a:pPr algn="l">
              <a:spcAft>
                <a:spcPct val="10000"/>
              </a:spcAft>
            </a:pPr>
            <a:r>
              <a:rPr lang="en-US" sz="1200" baseline="30000">
                <a:solidFill>
                  <a:schemeClr val="bg1"/>
                </a:solidFill>
              </a:rPr>
              <a:t>2 </a:t>
            </a:r>
            <a:r>
              <a:rPr lang="en-US" sz="1200">
                <a:solidFill>
                  <a:schemeClr val="bg1"/>
                </a:solidFill>
              </a:rPr>
              <a:t>These are amounts of shortage (i.e., reduced deliveries in the United States).</a:t>
            </a:r>
          </a:p>
          <a:p>
            <a:pPr algn="l">
              <a:spcAft>
                <a:spcPct val="10000"/>
              </a:spcAft>
            </a:pPr>
            <a:r>
              <a:rPr lang="en-US" sz="1200" baseline="30000">
                <a:solidFill>
                  <a:schemeClr val="bg1"/>
                </a:solidFill>
              </a:rPr>
              <a:t>3</a:t>
            </a:r>
            <a:r>
              <a:rPr lang="en-US" sz="1200">
                <a:solidFill>
                  <a:schemeClr val="bg1"/>
                </a:solidFill>
              </a:rPr>
              <a:t> If Lake Mead falls below elevation 1,025 ft, the Department will initiate efforts to develop additional guidelines for shortages at lower Lake Mead elevations.</a:t>
            </a:r>
          </a:p>
          <a:p>
            <a:pPr>
              <a:spcBef>
                <a:spcPct val="50000"/>
              </a:spcBef>
              <a:spcAft>
                <a:spcPct val="10000"/>
              </a:spcAft>
            </a:pPr>
            <a:endParaRPr lang="en-US" sz="1200">
              <a:solidFill>
                <a:schemeClr val="bg1"/>
              </a:solidFill>
            </a:endParaRPr>
          </a:p>
        </p:txBody>
      </p:sp>
      <p:sp>
        <p:nvSpPr>
          <p:cNvPr id="8197" name="Text Box 14"/>
          <p:cNvSpPr txBox="1">
            <a:spLocks noChangeArrowheads="1"/>
          </p:cNvSpPr>
          <p:nvPr/>
        </p:nvSpPr>
        <p:spPr bwMode="auto">
          <a:xfrm>
            <a:off x="7529513" y="3051175"/>
            <a:ext cx="990600" cy="830997"/>
          </a:xfrm>
          <a:prstGeom prst="rect">
            <a:avLst/>
          </a:prstGeom>
          <a:solidFill>
            <a:schemeClr val="bg1"/>
          </a:solidFill>
          <a:ln w="9525">
            <a:noFill/>
            <a:miter lim="800000"/>
            <a:headEnd/>
            <a:tailEnd/>
          </a:ln>
        </p:spPr>
        <p:txBody>
          <a:bodyPr>
            <a:spAutoFit/>
          </a:bodyPr>
          <a:lstStyle/>
          <a:p>
            <a:r>
              <a:rPr lang="en-US" sz="1200" dirty="0">
                <a:solidFill>
                  <a:srgbClr val="FF3300"/>
                </a:solidFill>
              </a:rPr>
              <a:t>10.3</a:t>
            </a:r>
            <a:endParaRPr lang="en-US" sz="1200" dirty="0"/>
          </a:p>
          <a:p>
            <a:r>
              <a:rPr lang="en-US" sz="1200" i="1" dirty="0" smtClean="0">
                <a:solidFill>
                  <a:srgbClr val="FF3300"/>
                </a:solidFill>
              </a:rPr>
              <a:t>Projection for </a:t>
            </a:r>
          </a:p>
          <a:p>
            <a:r>
              <a:rPr lang="en-US" sz="1200" i="1" dirty="0" smtClean="0">
                <a:solidFill>
                  <a:srgbClr val="FF3300"/>
                </a:solidFill>
              </a:rPr>
              <a:t>1/1/11</a:t>
            </a:r>
            <a:endParaRPr lang="en-US" sz="1200" i="1" dirty="0">
              <a:solidFill>
                <a:srgbClr val="FF3300"/>
              </a:solidFill>
            </a:endParaRPr>
          </a:p>
        </p:txBody>
      </p:sp>
      <p:sp>
        <p:nvSpPr>
          <p:cNvPr id="8198" name="Line 6"/>
          <p:cNvSpPr>
            <a:spLocks noChangeShapeType="1"/>
          </p:cNvSpPr>
          <p:nvPr/>
        </p:nvSpPr>
        <p:spPr bwMode="auto">
          <a:xfrm>
            <a:off x="609600" y="2514600"/>
            <a:ext cx="3886200" cy="1588"/>
          </a:xfrm>
          <a:prstGeom prst="line">
            <a:avLst/>
          </a:prstGeom>
          <a:noFill/>
          <a:ln w="9525">
            <a:solidFill>
              <a:srgbClr val="FF0000"/>
            </a:solidFill>
            <a:round/>
            <a:headEnd/>
            <a:tailEnd/>
          </a:ln>
        </p:spPr>
        <p:txBody>
          <a:bodyPr/>
          <a:lstStyle/>
          <a:p>
            <a:endParaRPr lang="en-US"/>
          </a:p>
        </p:txBody>
      </p:sp>
      <p:sp>
        <p:nvSpPr>
          <p:cNvPr id="8199" name="Text Box 7"/>
          <p:cNvSpPr txBox="1">
            <a:spLocks noChangeArrowheads="1"/>
          </p:cNvSpPr>
          <p:nvPr/>
        </p:nvSpPr>
        <p:spPr bwMode="auto">
          <a:xfrm>
            <a:off x="609600" y="2286000"/>
            <a:ext cx="990600" cy="830997"/>
          </a:xfrm>
          <a:prstGeom prst="rect">
            <a:avLst/>
          </a:prstGeom>
          <a:noFill/>
          <a:ln w="9525">
            <a:noFill/>
            <a:miter lim="800000"/>
            <a:headEnd/>
            <a:tailEnd/>
          </a:ln>
        </p:spPr>
        <p:txBody>
          <a:bodyPr>
            <a:spAutoFit/>
          </a:bodyPr>
          <a:lstStyle/>
          <a:p>
            <a:r>
              <a:rPr lang="en-US" sz="1200" dirty="0">
                <a:solidFill>
                  <a:srgbClr val="FF3300"/>
                </a:solidFill>
              </a:rPr>
              <a:t>3,629</a:t>
            </a:r>
            <a:endParaRPr lang="en-US" sz="1200" dirty="0"/>
          </a:p>
          <a:p>
            <a:r>
              <a:rPr lang="en-US" sz="1200" i="1" dirty="0" smtClean="0">
                <a:solidFill>
                  <a:srgbClr val="FF3300"/>
                </a:solidFill>
              </a:rPr>
              <a:t>Projection for </a:t>
            </a:r>
          </a:p>
          <a:p>
            <a:r>
              <a:rPr lang="en-US" sz="1200" i="1" dirty="0" smtClean="0">
                <a:solidFill>
                  <a:srgbClr val="FF3300"/>
                </a:solidFill>
              </a:rPr>
              <a:t>1/1/11</a:t>
            </a:r>
            <a:endParaRPr lang="en-US" sz="1200" i="1" dirty="0">
              <a:solidFill>
                <a:srgbClr val="FF3300"/>
              </a:solidFill>
            </a:endParaRPr>
          </a:p>
        </p:txBody>
      </p:sp>
      <p:sp>
        <p:nvSpPr>
          <p:cNvPr id="8200" name="AutoShape 8"/>
          <p:cNvSpPr>
            <a:spLocks noChangeArrowheads="1"/>
          </p:cNvSpPr>
          <p:nvPr/>
        </p:nvSpPr>
        <p:spPr bwMode="auto">
          <a:xfrm rot="10800000">
            <a:off x="1582738" y="2362200"/>
            <a:ext cx="142875" cy="1524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sp>
        <p:nvSpPr>
          <p:cNvPr id="8201" name="Text Box 9"/>
          <p:cNvSpPr txBox="1">
            <a:spLocks noChangeArrowheads="1"/>
          </p:cNvSpPr>
          <p:nvPr/>
        </p:nvSpPr>
        <p:spPr bwMode="auto">
          <a:xfrm>
            <a:off x="3505200" y="2286000"/>
            <a:ext cx="990600" cy="830997"/>
          </a:xfrm>
          <a:prstGeom prst="rect">
            <a:avLst/>
          </a:prstGeom>
          <a:noFill/>
          <a:ln w="9525">
            <a:noFill/>
            <a:miter lim="800000"/>
            <a:headEnd/>
            <a:tailEnd/>
          </a:ln>
        </p:spPr>
        <p:txBody>
          <a:bodyPr>
            <a:spAutoFit/>
          </a:bodyPr>
          <a:lstStyle/>
          <a:p>
            <a:r>
              <a:rPr lang="en-US" sz="1200" dirty="0">
                <a:solidFill>
                  <a:srgbClr val="FF3300"/>
                </a:solidFill>
              </a:rPr>
              <a:t>14.7</a:t>
            </a:r>
            <a:endParaRPr lang="en-US" sz="1200" dirty="0"/>
          </a:p>
          <a:p>
            <a:r>
              <a:rPr lang="en-US" sz="1200" i="1" dirty="0" smtClean="0">
                <a:solidFill>
                  <a:srgbClr val="FF3300"/>
                </a:solidFill>
              </a:rPr>
              <a:t>Projection for </a:t>
            </a:r>
          </a:p>
          <a:p>
            <a:r>
              <a:rPr lang="en-US" sz="1200" i="1" dirty="0" smtClean="0">
                <a:solidFill>
                  <a:srgbClr val="FF3300"/>
                </a:solidFill>
              </a:rPr>
              <a:t>1/1/11</a:t>
            </a:r>
            <a:endParaRPr lang="en-US" sz="1200" i="1" dirty="0">
              <a:solidFill>
                <a:srgbClr val="FF3300"/>
              </a:solidFill>
            </a:endParaRPr>
          </a:p>
        </p:txBody>
      </p:sp>
      <p:sp>
        <p:nvSpPr>
          <p:cNvPr id="8202" name="Text Box 12"/>
          <p:cNvSpPr txBox="1">
            <a:spLocks noChangeArrowheads="1"/>
          </p:cNvSpPr>
          <p:nvPr/>
        </p:nvSpPr>
        <p:spPr bwMode="auto">
          <a:xfrm>
            <a:off x="4648200" y="3022600"/>
            <a:ext cx="990600" cy="830997"/>
          </a:xfrm>
          <a:prstGeom prst="rect">
            <a:avLst/>
          </a:prstGeom>
          <a:solidFill>
            <a:schemeClr val="bg1"/>
          </a:solidFill>
          <a:ln w="9525">
            <a:noFill/>
            <a:miter lim="800000"/>
            <a:headEnd/>
            <a:tailEnd/>
          </a:ln>
        </p:spPr>
        <p:txBody>
          <a:bodyPr>
            <a:spAutoFit/>
          </a:bodyPr>
          <a:lstStyle/>
          <a:p>
            <a:r>
              <a:rPr lang="en-US" sz="1200" dirty="0">
                <a:solidFill>
                  <a:srgbClr val="FF3300"/>
                </a:solidFill>
              </a:rPr>
              <a:t>1,086</a:t>
            </a:r>
            <a:endParaRPr lang="en-US" sz="1200" dirty="0"/>
          </a:p>
          <a:p>
            <a:r>
              <a:rPr lang="en-US" sz="1200" i="1" dirty="0" smtClean="0">
                <a:solidFill>
                  <a:srgbClr val="FF3300"/>
                </a:solidFill>
              </a:rPr>
              <a:t>Projection for </a:t>
            </a:r>
          </a:p>
          <a:p>
            <a:r>
              <a:rPr lang="en-US" sz="1200" i="1" dirty="0" smtClean="0">
                <a:solidFill>
                  <a:srgbClr val="FF3300"/>
                </a:solidFill>
              </a:rPr>
              <a:t>1/1/11 </a:t>
            </a:r>
            <a:endParaRPr lang="en-US" sz="1200" i="1" dirty="0">
              <a:solidFill>
                <a:srgbClr val="FF3300"/>
              </a:solidFill>
            </a:endParaRPr>
          </a:p>
        </p:txBody>
      </p:sp>
      <p:sp>
        <p:nvSpPr>
          <p:cNvPr id="8203" name="AutoShape 13"/>
          <p:cNvSpPr>
            <a:spLocks noChangeArrowheads="1"/>
          </p:cNvSpPr>
          <p:nvPr/>
        </p:nvSpPr>
        <p:spPr bwMode="auto">
          <a:xfrm rot="10800000">
            <a:off x="5619750" y="3098800"/>
            <a:ext cx="152400" cy="1524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sp>
        <p:nvSpPr>
          <p:cNvPr id="8204" name="Line 11"/>
          <p:cNvSpPr>
            <a:spLocks noChangeShapeType="1"/>
          </p:cNvSpPr>
          <p:nvPr/>
        </p:nvSpPr>
        <p:spPr bwMode="auto">
          <a:xfrm>
            <a:off x="4662488" y="3251200"/>
            <a:ext cx="3886200" cy="0"/>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410200" y="762000"/>
            <a:ext cx="3276600" cy="1143000"/>
          </a:xfrm>
        </p:spPr>
        <p:txBody>
          <a:bodyPr/>
          <a:lstStyle/>
          <a:p>
            <a:pPr algn="l" eaLnBrk="1" hangingPunct="1"/>
            <a:r>
              <a:rPr lang="en-US" sz="4000" smtClean="0">
                <a:solidFill>
                  <a:schemeClr val="bg1"/>
                </a:solidFill>
              </a:rPr>
              <a:t>Lake Powell </a:t>
            </a:r>
            <a:br>
              <a:rPr lang="en-US" sz="4000" smtClean="0">
                <a:solidFill>
                  <a:schemeClr val="bg1"/>
                </a:solidFill>
              </a:rPr>
            </a:br>
            <a:r>
              <a:rPr lang="en-US" sz="4000" smtClean="0">
                <a:solidFill>
                  <a:schemeClr val="bg1"/>
                </a:solidFill>
              </a:rPr>
              <a:t>Equalization </a:t>
            </a:r>
            <a:br>
              <a:rPr lang="en-US" sz="4000" smtClean="0">
                <a:solidFill>
                  <a:schemeClr val="bg1"/>
                </a:solidFill>
              </a:rPr>
            </a:br>
            <a:r>
              <a:rPr lang="en-US" sz="4000" smtClean="0">
                <a:solidFill>
                  <a:schemeClr val="bg1"/>
                </a:solidFill>
              </a:rPr>
              <a:t>Table</a:t>
            </a:r>
          </a:p>
        </p:txBody>
      </p:sp>
      <p:graphicFrame>
        <p:nvGraphicFramePr>
          <p:cNvPr id="898051" name="Group 3"/>
          <p:cNvGraphicFramePr>
            <a:graphicFrameLocks noGrp="1"/>
          </p:cNvGraphicFramePr>
          <p:nvPr>
            <p:ph type="tbl" idx="1"/>
          </p:nvPr>
        </p:nvGraphicFramePr>
        <p:xfrm>
          <a:off x="304800" y="152400"/>
          <a:ext cx="4495800" cy="6400804"/>
        </p:xfrm>
        <a:graphic>
          <a:graphicData uri="http://schemas.openxmlformats.org/drawingml/2006/table">
            <a:tbl>
              <a:tblPr/>
              <a:tblGrid>
                <a:gridCol w="2247900"/>
                <a:gridCol w="2247900"/>
              </a:tblGrid>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Water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Lake Powell Elevation (feet)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3,639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2026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rPr>
                        <a:t>3,666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 name="Rectangle 69"/>
          <p:cNvSpPr/>
          <p:nvPr/>
        </p:nvSpPr>
        <p:spPr>
          <a:xfrm>
            <a:off x="304800" y="1371600"/>
            <a:ext cx="4495800" cy="3810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Section6.B.PNG"/>
          <p:cNvPicPr>
            <a:picLocks noChangeAspect="1"/>
          </p:cNvPicPr>
          <p:nvPr/>
        </p:nvPicPr>
        <p:blipFill>
          <a:blip r:embed="rId2" cstate="print"/>
          <a:srcRect/>
          <a:stretch>
            <a:fillRect/>
          </a:stretch>
        </p:blipFill>
        <p:spPr bwMode="auto">
          <a:xfrm>
            <a:off x="1943100" y="552450"/>
            <a:ext cx="5592763" cy="5486400"/>
          </a:xfrm>
          <a:prstGeom prst="rect">
            <a:avLst/>
          </a:prstGeom>
          <a:noFill/>
          <a:ln w="9525">
            <a:noFill/>
            <a:miter lim="800000"/>
            <a:headEnd/>
            <a:tailEnd/>
          </a:ln>
        </p:spPr>
      </p:pic>
      <p:sp>
        <p:nvSpPr>
          <p:cNvPr id="7" name="Rounded Rectangle 6"/>
          <p:cNvSpPr>
            <a:spLocks noChangeArrowheads="1"/>
          </p:cNvSpPr>
          <p:nvPr/>
        </p:nvSpPr>
        <p:spPr bwMode="auto">
          <a:xfrm>
            <a:off x="2228850" y="2705100"/>
            <a:ext cx="4867275" cy="838200"/>
          </a:xfrm>
          <a:prstGeom prst="roundRect">
            <a:avLst>
              <a:gd name="adj" fmla="val 16667"/>
            </a:avLst>
          </a:prstGeom>
          <a:solidFill>
            <a:srgbClr val="FFFF00">
              <a:alpha val="20000"/>
            </a:srgbClr>
          </a:solidFill>
          <a:ln w="9525" algn="ctr">
            <a:solidFill>
              <a:schemeClr val="tx1"/>
            </a:solidFill>
            <a:round/>
            <a:headEnd/>
            <a:tailEnd/>
          </a:ln>
        </p:spPr>
        <p:txBody>
          <a:bodyPr wrap="none" anchor="ctr"/>
          <a:lstStyle/>
          <a:p>
            <a:endParaRPr lang="en-US"/>
          </a:p>
        </p:txBody>
      </p:sp>
      <p:sp>
        <p:nvSpPr>
          <p:cNvPr id="8" name="Rounded Rectangle 7"/>
          <p:cNvSpPr>
            <a:spLocks noChangeArrowheads="1"/>
          </p:cNvSpPr>
          <p:nvPr/>
        </p:nvSpPr>
        <p:spPr bwMode="auto">
          <a:xfrm>
            <a:off x="2228850" y="3657600"/>
            <a:ext cx="4867275" cy="838200"/>
          </a:xfrm>
          <a:prstGeom prst="roundRect">
            <a:avLst>
              <a:gd name="adj" fmla="val 16667"/>
            </a:avLst>
          </a:prstGeom>
          <a:solidFill>
            <a:srgbClr val="FFFF00">
              <a:alpha val="20000"/>
            </a:srgbClr>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590800"/>
            <a:ext cx="7772400" cy="1143000"/>
          </a:xfrm>
        </p:spPr>
        <p:txBody>
          <a:bodyPr/>
          <a:lstStyle/>
          <a:p>
            <a:pPr algn="ctr" eaLnBrk="1" hangingPunct="1"/>
            <a:r>
              <a:rPr lang="en-US" sz="3600" dirty="0" smtClean="0">
                <a:solidFill>
                  <a:schemeClr val="bg1"/>
                </a:solidFill>
              </a:rPr>
              <a:t>Projected Operation for Remainder of WY2010</a:t>
            </a:r>
            <a:br>
              <a:rPr lang="en-US" sz="3600" dirty="0" smtClean="0">
                <a:solidFill>
                  <a:schemeClr val="bg1"/>
                </a:solidFill>
              </a:rPr>
            </a:b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09600" y="276225"/>
            <a:ext cx="8229600" cy="5967813"/>
          </a:xfrm>
          <a:prstGeom prst="rect">
            <a:avLst/>
          </a:prstGeom>
          <a:noFill/>
          <a:ln w="9525">
            <a:noFill/>
            <a:miter lim="800000"/>
            <a:headEnd/>
            <a:tailEnd/>
          </a:ln>
          <a:effectLst/>
        </p:spPr>
      </p:pic>
      <p:grpSp>
        <p:nvGrpSpPr>
          <p:cNvPr id="28" name="Group 27"/>
          <p:cNvGrpSpPr/>
          <p:nvPr/>
        </p:nvGrpSpPr>
        <p:grpSpPr>
          <a:xfrm>
            <a:off x="1219200" y="1773936"/>
            <a:ext cx="7391400" cy="1959864"/>
            <a:chOff x="1219200" y="1773936"/>
            <a:chExt cx="7391400" cy="1959864"/>
          </a:xfrm>
        </p:grpSpPr>
        <p:cxnSp>
          <p:nvCxnSpPr>
            <p:cNvPr id="11" name="Straight Connector 10"/>
            <p:cNvCxnSpPr/>
            <p:nvPr/>
          </p:nvCxnSpPr>
          <p:spPr>
            <a:xfrm>
              <a:off x="1219200" y="3733800"/>
              <a:ext cx="3048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267200" y="2971800"/>
              <a:ext cx="1219200" cy="762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86400" y="2971800"/>
              <a:ext cx="91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400800" y="1920240"/>
              <a:ext cx="1752600" cy="1066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153400" y="1773936"/>
              <a:ext cx="4572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0746" name="Group 186"/>
          <p:cNvGraphicFramePr>
            <a:graphicFrameLocks noGrp="1"/>
          </p:cNvGraphicFramePr>
          <p:nvPr>
            <p:ph/>
          </p:nvPr>
        </p:nvGraphicFramePr>
        <p:xfrm>
          <a:off x="255588" y="838200"/>
          <a:ext cx="8472487" cy="5257800"/>
        </p:xfrm>
        <a:graphic>
          <a:graphicData uri="http://schemas.openxmlformats.org/drawingml/2006/table">
            <a:tbl>
              <a:tblPr/>
              <a:tblGrid>
                <a:gridCol w="1168400"/>
                <a:gridCol w="585787"/>
                <a:gridCol w="584200"/>
                <a:gridCol w="606425"/>
                <a:gridCol w="595313"/>
                <a:gridCol w="638175"/>
                <a:gridCol w="627062"/>
                <a:gridCol w="595313"/>
                <a:gridCol w="658812"/>
                <a:gridCol w="595313"/>
                <a:gridCol w="617537"/>
                <a:gridCol w="595313"/>
                <a:gridCol w="604837"/>
              </a:tblGrid>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Unit Number</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Oct 2010</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Nov 2010</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Dec 2010</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Jan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Feb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Mar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Apr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May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Jun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Jul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Aug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Sep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4</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5</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6 </a:t>
                      </a:r>
                      <a:r>
                        <a:rPr kumimoji="0" lang="en-US" sz="1000" b="1" i="0" u="none" strike="noStrike" cap="none" normalizeH="0" baseline="0" dirty="0" smtClean="0">
                          <a:ln>
                            <a:noFill/>
                          </a:ln>
                          <a:solidFill>
                            <a:schemeClr val="bg1"/>
                          </a:solidFill>
                          <a:effectLst/>
                          <a:latin typeface="Arial" charset="0"/>
                        </a:rPr>
                        <a:t>(3/4 Unit)</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8</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Units Available</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Capacity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990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1180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1080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1036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969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1165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1309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1446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1446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883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 Max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495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810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847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997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964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1034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969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1165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1309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1446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1446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883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397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Most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495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810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847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997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964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1034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966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1103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1179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1224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714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Min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495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810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847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997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964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937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619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652</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803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476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262" name="Text Box 176"/>
          <p:cNvSpPr txBox="1">
            <a:spLocks noChangeArrowheads="1"/>
          </p:cNvSpPr>
          <p:nvPr/>
        </p:nvSpPr>
        <p:spPr bwMode="auto">
          <a:xfrm>
            <a:off x="415925" y="152400"/>
            <a:ext cx="8178800" cy="646113"/>
          </a:xfrm>
          <a:prstGeom prst="rect">
            <a:avLst/>
          </a:prstGeom>
          <a:noFill/>
          <a:ln w="9525" algn="ctr">
            <a:noFill/>
            <a:miter lim="800000"/>
            <a:headEnd/>
            <a:tailEnd/>
          </a:ln>
        </p:spPr>
        <p:txBody>
          <a:bodyPr wrap="none">
            <a:spAutoFit/>
          </a:bodyPr>
          <a:lstStyle/>
          <a:p>
            <a:pPr algn="ctr"/>
            <a:r>
              <a:rPr lang="en-US">
                <a:solidFill>
                  <a:schemeClr val="bg1"/>
                </a:solidFill>
              </a:rPr>
              <a:t>Glen Canyon Power Plant Planned Unit Outage Schedule for Water Year 2011</a:t>
            </a:r>
          </a:p>
          <a:p>
            <a:pPr algn="ctr"/>
            <a:r>
              <a:rPr lang="en-US">
                <a:solidFill>
                  <a:schemeClr val="bg1"/>
                </a:solidFill>
              </a:rPr>
              <a:t>(updated 3-25-2011)</a:t>
            </a:r>
          </a:p>
        </p:txBody>
      </p:sp>
      <p:sp>
        <p:nvSpPr>
          <p:cNvPr id="2263" name="Rectangle 172"/>
          <p:cNvSpPr>
            <a:spLocks noChangeArrowheads="1"/>
          </p:cNvSpPr>
          <p:nvPr/>
        </p:nvSpPr>
        <p:spPr bwMode="auto">
          <a:xfrm>
            <a:off x="1427163" y="3581400"/>
            <a:ext cx="3657600" cy="128588"/>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4" name="Rectangle 173"/>
          <p:cNvSpPr>
            <a:spLocks noChangeArrowheads="1"/>
          </p:cNvSpPr>
          <p:nvPr/>
        </p:nvSpPr>
        <p:spPr bwMode="auto">
          <a:xfrm>
            <a:off x="5105400" y="2233613"/>
            <a:ext cx="823913" cy="128587"/>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5" name="Rectangle 174"/>
          <p:cNvSpPr>
            <a:spLocks noChangeArrowheads="1"/>
          </p:cNvSpPr>
          <p:nvPr/>
        </p:nvSpPr>
        <p:spPr bwMode="auto">
          <a:xfrm>
            <a:off x="1481138" y="1857375"/>
            <a:ext cx="685800" cy="1238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6" name="Rectangle 177"/>
          <p:cNvSpPr>
            <a:spLocks noChangeArrowheads="1"/>
          </p:cNvSpPr>
          <p:nvPr/>
        </p:nvSpPr>
        <p:spPr bwMode="auto">
          <a:xfrm>
            <a:off x="1477963" y="1531938"/>
            <a:ext cx="685800" cy="128587"/>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7" name="Rectangle 178"/>
          <p:cNvSpPr>
            <a:spLocks noChangeArrowheads="1"/>
          </p:cNvSpPr>
          <p:nvPr/>
        </p:nvSpPr>
        <p:spPr bwMode="auto">
          <a:xfrm>
            <a:off x="5105400" y="2590800"/>
            <a:ext cx="823913" cy="128588"/>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8" name="Rectangle 183"/>
          <p:cNvSpPr>
            <a:spLocks noChangeArrowheads="1"/>
          </p:cNvSpPr>
          <p:nvPr/>
        </p:nvSpPr>
        <p:spPr bwMode="auto">
          <a:xfrm>
            <a:off x="3870325" y="3910013"/>
            <a:ext cx="933450" cy="128587"/>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69" name="Rectangle 184"/>
          <p:cNvSpPr>
            <a:spLocks noChangeArrowheads="1"/>
          </p:cNvSpPr>
          <p:nvPr/>
        </p:nvSpPr>
        <p:spPr bwMode="auto">
          <a:xfrm>
            <a:off x="8275638" y="2895600"/>
            <a:ext cx="457200" cy="128588"/>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70" name="Rectangle 184"/>
          <p:cNvSpPr>
            <a:spLocks noChangeArrowheads="1"/>
          </p:cNvSpPr>
          <p:nvPr/>
        </p:nvSpPr>
        <p:spPr bwMode="auto">
          <a:xfrm>
            <a:off x="8220075" y="1828800"/>
            <a:ext cx="503238" cy="128588"/>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2271" name="Rectangle 177"/>
          <p:cNvSpPr>
            <a:spLocks noChangeArrowheads="1"/>
          </p:cNvSpPr>
          <p:nvPr/>
        </p:nvSpPr>
        <p:spPr bwMode="auto">
          <a:xfrm>
            <a:off x="4243388" y="1524000"/>
            <a:ext cx="4479925" cy="128588"/>
          </a:xfrm>
          <a:prstGeom prst="rect">
            <a:avLst/>
          </a:prstGeom>
          <a:solidFill>
            <a:srgbClr val="FF0000"/>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4663</TotalTime>
  <Words>328</Words>
  <Application>Microsoft Office PowerPoint</Application>
  <PresentationFormat>On-screen Show (4:3)</PresentationFormat>
  <Paragraphs>187</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Slide 1</vt:lpstr>
      <vt:lpstr>UC Mainstem – Glen Canyon Dam</vt:lpstr>
      <vt:lpstr>Review of Operational Criteria Interim Guidelines for Coordinated Operation of  Lake Powell and Lake Mead</vt:lpstr>
      <vt:lpstr>Lake Powell &amp; Lake Mead  Operational Diagrams for 2011 August 24-Month Study</vt:lpstr>
      <vt:lpstr>Lake Powell  Equalization  Table</vt:lpstr>
      <vt:lpstr>Slide 6</vt:lpstr>
      <vt:lpstr>Projected Operation for Remainder of WY2010 </vt:lpstr>
      <vt:lpstr>Slide 8</vt:lpstr>
      <vt:lpstr>Slide 9</vt:lpstr>
      <vt:lpstr>Slide 10</vt:lpstr>
      <vt:lpstr>Slide 11</vt:lpstr>
      <vt:lpstr>Slide 12</vt:lpstr>
      <vt:lpstr>Slide 13</vt:lpstr>
      <vt:lpstr>Slide 14</vt:lpstr>
      <vt:lpstr>Slide 15</vt:lpstr>
      <vt:lpstr>Slide 16</vt:lpstr>
    </vt:vector>
  </TitlesOfParts>
  <Company>usbr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BOR</cp:lastModifiedBy>
  <cp:revision>101</cp:revision>
  <dcterms:created xsi:type="dcterms:W3CDTF">2004-03-19T17:04:19Z</dcterms:created>
  <dcterms:modified xsi:type="dcterms:W3CDTF">2011-03-25T21:50:06Z</dcterms:modified>
</cp:coreProperties>
</file>