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1" r:id="rId2"/>
    <p:sldId id="257" r:id="rId3"/>
    <p:sldId id="266" r:id="rId4"/>
    <p:sldId id="258" r:id="rId5"/>
    <p:sldId id="260" r:id="rId6"/>
    <p:sldId id="263" r:id="rId7"/>
    <p:sldId id="264" r:id="rId8"/>
    <p:sldId id="265" r:id="rId9"/>
    <p:sldId id="268" r:id="rId10"/>
    <p:sldId id="269" r:id="rId11"/>
    <p:sldId id="267" r:id="rId12"/>
    <p:sldId id="271" r:id="rId13"/>
    <p:sldId id="272" r:id="rId14"/>
    <p:sldId id="273" r:id="rId15"/>
    <p:sldId id="274" r:id="rId16"/>
    <p:sldId id="276" r:id="rId17"/>
    <p:sldId id="277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2B1B145-575A-B64C-AA19-834AF107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7704-2AC7-E249-A9FC-5700573C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025FBC6-932B-624F-8B75-8476069AA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http://www.westernsnowconference.org/proceedings/pdf_Proceedings/1977%20WEB/TwedtExtendedStreamflowPredition1977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rcRect t="10432"/>
          <a:stretch>
            <a:fillRect/>
          </a:stretch>
        </p:blipFill>
        <p:spPr bwMode="auto">
          <a:xfrm>
            <a:off x="4332288" y="3636963"/>
            <a:ext cx="4811712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0850" y="222250"/>
            <a:ext cx="8316913" cy="682625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Workshop Summary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422650" y="23336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0" y="1255713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SI/Y2 Climate and Streamflow Forecasting Workshop</a:t>
            </a:r>
          </a:p>
          <a:p>
            <a:pPr algn="ctr"/>
            <a:r>
              <a:rPr lang="en-US" i="1" dirty="0"/>
              <a:t>NOAA/NWS Colorado Basin River Forecast Center</a:t>
            </a:r>
          </a:p>
          <a:p>
            <a:pPr algn="ctr"/>
            <a:r>
              <a:rPr lang="en-US" i="1" dirty="0"/>
              <a:t>Salt Lake City, UT – March 21-22, 2011</a:t>
            </a:r>
          </a:p>
          <a:p>
            <a:pPr algn="ctr"/>
            <a:endParaRPr lang="en-US" sz="2000" b="1" i="1" dirty="0"/>
          </a:p>
          <a:p>
            <a:pPr algn="just"/>
            <a:r>
              <a:rPr lang="en-US" b="1" i="1" dirty="0"/>
              <a:t>		Organized by							Sponsored by</a:t>
            </a:r>
          </a:p>
          <a:p>
            <a:pPr algn="just"/>
            <a:r>
              <a:rPr lang="en-US" sz="2000" dirty="0"/>
              <a:t>	          CBRFC					  Colorado Water Conservation Board</a:t>
            </a:r>
          </a:p>
          <a:p>
            <a:pPr algn="just"/>
            <a:r>
              <a:rPr lang="en-US" sz="2000" dirty="0"/>
              <a:t>	           USBR								       NIDIS</a:t>
            </a:r>
          </a:p>
          <a:p>
            <a:pPr algn="ctr"/>
            <a:endParaRPr lang="en-US" sz="2000" dirty="0"/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3"/>
          <a:srcRect b="43925"/>
          <a:stretch>
            <a:fillRect/>
          </a:stretch>
        </p:blipFill>
        <p:spPr bwMode="auto">
          <a:xfrm>
            <a:off x="0" y="3584575"/>
            <a:ext cx="43322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6"/>
          <p:cNvPicPr>
            <a:picLocks noChangeAspect="1"/>
          </p:cNvPicPr>
          <p:nvPr/>
        </p:nvPicPr>
        <p:blipFill>
          <a:blip r:embed="rId2"/>
          <a:srcRect t="5695"/>
          <a:stretch>
            <a:fillRect/>
          </a:stretch>
        </p:blipFill>
        <p:spPr bwMode="auto">
          <a:xfrm>
            <a:off x="4440238" y="688975"/>
            <a:ext cx="4703762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2089150"/>
            <a:ext cx="373062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8682038" y="6578600"/>
            <a:ext cx="4619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04CD366-2921-C74F-A125-D8CC988DAC53}" type="slidenum">
              <a:rPr lang="en-US" sz="1600">
                <a:solidFill>
                  <a:srgbClr val="000000"/>
                </a:solidFill>
                <a:latin typeface="Calibri" pitchFamily="-105" charset="0"/>
              </a:rPr>
              <a:pPr algn="r"/>
              <a:t>10</a:t>
            </a:fld>
            <a:endParaRPr lang="en-US" sz="1600">
              <a:solidFill>
                <a:srgbClr val="000000"/>
              </a:solidFill>
              <a:latin typeface="Calibri" pitchFamily="-105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54063"/>
          </a:xfrm>
          <a:extLst/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 of Experimental Ensembles 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93663" y="885825"/>
            <a:ext cx="44354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itchFamily="-105" charset="0"/>
              </a:rPr>
              <a:t>GFS and/or CFS based ensembles: </a:t>
            </a:r>
            <a:r>
              <a:rPr lang="en-US" sz="2200" dirty="0">
                <a:solidFill>
                  <a:srgbClr val="000000"/>
                </a:solidFill>
                <a:latin typeface="Calibri" pitchFamily="-105" charset="0"/>
              </a:rPr>
              <a:t>CBRFC &amp; CNRFC experimental products updated daily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319213" y="3584575"/>
            <a:ext cx="3121025" cy="2314575"/>
          </a:xfrm>
          <a:prstGeom prst="straightConnector1">
            <a:avLst/>
          </a:prstGeom>
          <a:noFill/>
          <a:ln w="57150">
            <a:solidFill>
              <a:srgbClr val="990033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37200" y="2857500"/>
            <a:ext cx="1639888" cy="36195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990033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77088" y="2862263"/>
            <a:ext cx="1849437" cy="3614737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990033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5510213" y="2794000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990033"/>
                </a:solidFill>
                <a:latin typeface="Calibri" pitchFamily="-105" charset="0"/>
              </a:rPr>
              <a:t>GFS 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7146925" y="2794000"/>
            <a:ext cx="630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990033"/>
                </a:solidFill>
                <a:latin typeface="Calibri" pitchFamily="-105" charset="0"/>
              </a:rPr>
              <a:t>CFS </a:t>
            </a:r>
          </a:p>
        </p:txBody>
      </p:sp>
      <p:sp>
        <p:nvSpPr>
          <p:cNvPr id="54284" name="Footer Placeholder 3"/>
          <p:cNvSpPr txBox="1">
            <a:spLocks noGrp="1"/>
          </p:cNvSpPr>
          <p:nvPr/>
        </p:nvSpPr>
        <p:spPr bwMode="auto">
          <a:xfrm>
            <a:off x="76200" y="6356350"/>
            <a:ext cx="43418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-105" charset="0"/>
              </a:rPr>
              <a:t>Contact: Andy Wood (Andy.Wood@noaa.gov)</a:t>
            </a:r>
          </a:p>
        </p:txBody>
      </p:sp>
      <p:sp>
        <p:nvSpPr>
          <p:cNvPr id="54285" name="TextBox 17"/>
          <p:cNvSpPr txBox="1">
            <a:spLocks noChangeArrowheads="1"/>
          </p:cNvSpPr>
          <p:nvPr/>
        </p:nvSpPr>
        <p:spPr bwMode="auto">
          <a:xfrm>
            <a:off x="4883150" y="785813"/>
            <a:ext cx="192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Flow into Lake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U of Arizona effort:</a:t>
            </a:r>
            <a:br>
              <a:rPr lang="en-US" sz="3600" dirty="0" smtClean="0"/>
            </a:br>
            <a:r>
              <a:rPr lang="en-US" sz="3600" dirty="0" smtClean="0"/>
              <a:t>Matt </a:t>
            </a:r>
            <a:r>
              <a:rPr lang="en-US" sz="3600" dirty="0" err="1" smtClean="0"/>
              <a:t>Switanek</a:t>
            </a:r>
            <a:r>
              <a:rPr lang="en-US" sz="3600" dirty="0" smtClean="0"/>
              <a:t>, Peter </a:t>
            </a:r>
            <a:r>
              <a:rPr lang="en-US" sz="3600" dirty="0" err="1" smtClean="0"/>
              <a:t>Troch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473"/>
            <a:ext cx="4038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Goal: Long lead precipitation / temperature forecasts for the Colorado Basin with improved skill over CPC forecasts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Method: Statistical approach based on March – August global SST anomalies predicting Oct-Mar Precipitation and Temperature anomalies over major Colorado river sub-basins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Results: Found improvement over CPC forecasts at the climate division scale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929" y="3073400"/>
            <a:ext cx="430627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03" y="1203473"/>
            <a:ext cx="4198997" cy="18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03" y="4857220"/>
            <a:ext cx="4414897" cy="20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U of Colorado effort:</a:t>
            </a:r>
            <a:br>
              <a:rPr lang="en-US" sz="3600" dirty="0" smtClean="0"/>
            </a:br>
            <a:r>
              <a:rPr lang="en-US" sz="3600" dirty="0" smtClean="0"/>
              <a:t>Bracken, Caraway, </a:t>
            </a:r>
            <a:r>
              <a:rPr lang="en-US" sz="3600" dirty="0" err="1" smtClean="0"/>
              <a:t>Rajagopalan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299"/>
            <a:ext cx="4267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Goals: (1) Improved probabilistic seasonal predictions, (2) 2 year predictions, (3) </a:t>
            </a:r>
            <a:r>
              <a:rPr lang="en-US" sz="1800" dirty="0" err="1" smtClean="0"/>
              <a:t>streamflow</a:t>
            </a:r>
            <a:r>
              <a:rPr lang="en-US" sz="1800" dirty="0" smtClean="0"/>
              <a:t> simulations for operations planning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Methods: Various statistical approaches for all goals including time series methods, regression, hidden </a:t>
            </a:r>
            <a:r>
              <a:rPr lang="en-US" sz="1800" dirty="0" err="1" smtClean="0"/>
              <a:t>markov</a:t>
            </a:r>
            <a:r>
              <a:rPr lang="en-US" sz="1800" dirty="0" smtClean="0"/>
              <a:t> models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Results: (1) Assessed skill of seasonal </a:t>
            </a:r>
            <a:r>
              <a:rPr lang="en-US" sz="1800" dirty="0" err="1" smtClean="0"/>
              <a:t>streamflow</a:t>
            </a:r>
            <a:r>
              <a:rPr lang="en-US" sz="1800" dirty="0" smtClean="0"/>
              <a:t> forecasts at various sub basins, (2) Identified “hidden states” of Colorado River time series through hidden </a:t>
            </a:r>
            <a:r>
              <a:rPr lang="en-US" sz="1800" dirty="0" err="1" smtClean="0"/>
              <a:t>markov</a:t>
            </a:r>
            <a:r>
              <a:rPr lang="en-US" sz="1800" dirty="0" smtClean="0"/>
              <a:t> models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54803"/>
            <a:ext cx="4419599" cy="2903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68363"/>
            <a:ext cx="4419600" cy="31678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CIRES effort:</a:t>
            </a:r>
            <a:br>
              <a:rPr lang="en-US" sz="3600" dirty="0" smtClean="0"/>
            </a:br>
            <a:r>
              <a:rPr lang="en-US" sz="3600" dirty="0" err="1" smtClean="0"/>
              <a:t>Wolter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4013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Goal: Seasonal predictions for precipitation, temperature, and eventually </a:t>
            </a:r>
            <a:r>
              <a:rPr lang="en-US" sz="1800" dirty="0" err="1" smtClean="0"/>
              <a:t>streamflow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Method: Stepwise linear regression based on “flavors of ENSO and non-ENSO </a:t>
            </a:r>
            <a:r>
              <a:rPr lang="en-US" sz="1800" dirty="0" err="1" smtClean="0"/>
              <a:t>teleconnections</a:t>
            </a:r>
            <a:r>
              <a:rPr lang="en-US" sz="1800" dirty="0" smtClean="0"/>
              <a:t>” to gridded time series, </a:t>
            </a:r>
            <a:r>
              <a:rPr lang="en-US" sz="1800" dirty="0" err="1" smtClean="0"/>
              <a:t>streamflow</a:t>
            </a:r>
            <a:r>
              <a:rPr lang="en-US" sz="1800" dirty="0" smtClean="0"/>
              <a:t> time series, and modified climate division time series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Results: Seasonal predictions dating back to 2000 with some verification based on the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 descr="AMJ11.SWcasts.15f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93545" y="1193800"/>
            <a:ext cx="3543300" cy="3916279"/>
          </a:xfrm>
          <a:prstGeom prst="rect">
            <a:avLst/>
          </a:prstGeom>
        </p:spPr>
      </p:pic>
      <p:pic>
        <p:nvPicPr>
          <p:cNvPr id="7" name="Picture 6" descr="022610_jan_mar_00-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405" y="3604598"/>
            <a:ext cx="2823595" cy="3253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USU Effort:</a:t>
            </a:r>
            <a:br>
              <a:rPr lang="en-US" sz="3600" dirty="0" smtClean="0"/>
            </a:br>
            <a:r>
              <a:rPr lang="en-US" sz="3600" dirty="0" err="1" smtClean="0"/>
              <a:t>Gillies</a:t>
            </a:r>
            <a:r>
              <a:rPr lang="en-US" sz="3600" dirty="0" smtClean="0"/>
              <a:t> and Wang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0547"/>
            <a:ext cx="3505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Goals: Seasonal and longer lead prediction of various climate variables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Method: Apply various statistical techniques including principle component – lagged regression combined model to climate datasets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Results: Seasonal predictions for climate variables such as SLC inversions and longer frequency time series analyses on Utah specific climate datasets such as Great Salt Lake Level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04435" y="1627422"/>
            <a:ext cx="4897530" cy="5094053"/>
            <a:chOff x="4419600" y="304800"/>
            <a:chExt cx="4191000" cy="6019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b="2703"/>
            <a:stretch>
              <a:fillRect/>
            </a:stretch>
          </p:blipFill>
          <p:spPr bwMode="auto">
            <a:xfrm>
              <a:off x="4419600" y="304800"/>
              <a:ext cx="41910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596143" y="806450"/>
              <a:ext cx="2673329" cy="1922992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12602" y="4150783"/>
              <a:ext cx="2255621" cy="1922992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78436" y="5070475"/>
              <a:ext cx="1086040" cy="1003300"/>
            </a:xfrm>
            <a:prstGeom prst="straightConnector1">
              <a:avLst/>
            </a:prstGeom>
            <a:ln w="19050">
              <a:solidFill>
                <a:srgbClr val="FFC000"/>
              </a:solidFill>
              <a:prstDash val="lgDash"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94894" y="2478617"/>
              <a:ext cx="2673329" cy="2508250"/>
            </a:xfrm>
            <a:prstGeom prst="straightConnector1">
              <a:avLst/>
            </a:prstGeom>
            <a:ln w="19050">
              <a:solidFill>
                <a:srgbClr val="FFC000"/>
              </a:solidFill>
              <a:prstDash val="lgDash"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679685" y="1893358"/>
              <a:ext cx="2172080" cy="1922992"/>
            </a:xfrm>
            <a:prstGeom prst="straightConnector1">
              <a:avLst/>
            </a:prstGeom>
            <a:ln w="19050">
              <a:solidFill>
                <a:srgbClr val="FFC000"/>
              </a:solidFill>
              <a:prstDash val="lgDash"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PSU Effort:</a:t>
            </a:r>
            <a:br>
              <a:rPr lang="en-US" sz="3600" dirty="0" smtClean="0"/>
            </a:br>
            <a:r>
              <a:rPr lang="en-US" sz="3600" dirty="0" err="1" smtClean="0"/>
              <a:t>Moradkhani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4164345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Goal: Seasonal prediction of water supply based on traditional predictors AND climate information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Method: Traditional statistical regression-based models are compared with statistical models such as PCR, PCA, PSLR, PRESS (Prediction Residual Sum of Squares), and Independent Component Analysis (ICA)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Results: Results from the Pacific Northwest compare favorably against official NRCS/NWS coordinated forecasts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645" y="1270000"/>
            <a:ext cx="4738355" cy="29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4164346" y="4263915"/>
            <a:ext cx="4718841" cy="2510749"/>
            <a:chOff x="0" y="990600"/>
            <a:chExt cx="8705582" cy="341596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95" y="1353515"/>
              <a:ext cx="3935334" cy="2559789"/>
            </a:xfrm>
            <a:prstGeom prst="rect">
              <a:avLst/>
            </a:prstGeom>
            <a:noFill/>
          </p:spPr>
        </p:pic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33725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8897" y="3668486"/>
              <a:ext cx="1210713" cy="69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</a:rPr>
                <a:t>Forecast Issue Date</a:t>
              </a:r>
              <a:endParaRPr lang="en-US" sz="900" b="1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94189" y="2316200"/>
              <a:ext cx="428149" cy="4258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</a:rPr>
                <a:t>BE</a:t>
              </a:r>
              <a:endParaRPr lang="en-US" sz="900" b="1" dirty="0">
                <a:latin typeface="Calibri" pitchFamily="34" charset="0"/>
              </a:endParaRP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359825"/>
              <a:ext cx="3962400" cy="260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256887" y="3715638"/>
              <a:ext cx="1210713" cy="69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</a:rPr>
                <a:t>Forecast Issue Date</a:t>
              </a:r>
              <a:endParaRPr lang="en-US" sz="900" b="1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562182" y="2363348"/>
              <a:ext cx="428149" cy="4258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</a:rPr>
                <a:t>BE</a:t>
              </a:r>
              <a:endParaRPr lang="en-US" sz="900" b="1" dirty="0"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18852" y="990600"/>
              <a:ext cx="1981377" cy="12562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3399"/>
                  </a:solidFill>
                  <a:latin typeface="Calibri" pitchFamily="34" charset="0"/>
                </a:rPr>
                <a:t>Yakima River Basin</a:t>
              </a:r>
              <a:endParaRPr lang="en-US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3461" y="990600"/>
              <a:ext cx="1892121" cy="12562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3399"/>
                  </a:solidFill>
                  <a:latin typeface="Calibri" pitchFamily="34" charset="0"/>
                </a:rPr>
                <a:t>Rogue River Basin</a:t>
              </a:r>
              <a:endParaRPr lang="en-US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27965" y="6093676"/>
            <a:ext cx="252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 = Benchmark Efficiency which compares against reference forecasts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600" dirty="0" smtClean="0"/>
              <a:t>UNLV Effort:</a:t>
            </a:r>
            <a:br>
              <a:rPr lang="en-US" sz="3600" dirty="0" smtClean="0"/>
            </a:br>
            <a:r>
              <a:rPr lang="en-US" sz="3600" dirty="0" smtClean="0"/>
              <a:t>Lamb, </a:t>
            </a:r>
            <a:r>
              <a:rPr lang="en-US" sz="3600" dirty="0" err="1" smtClean="0"/>
              <a:t>Piechota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347"/>
            <a:ext cx="4164345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Goal: Seasonal prediction of water supply based on climate information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Methods: (1) Support Vector Machine, (2) Weighted </a:t>
            </a:r>
            <a:r>
              <a:rPr lang="en-US" sz="1800" dirty="0" err="1" smtClean="0"/>
              <a:t>resampling</a:t>
            </a:r>
            <a:r>
              <a:rPr lang="en-US" sz="1800" dirty="0" smtClean="0"/>
              <a:t> of observed naturalized </a:t>
            </a:r>
            <a:r>
              <a:rPr lang="en-US" sz="1800" dirty="0" err="1" smtClean="0"/>
              <a:t>streamflow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Results: Results show skill at major </a:t>
            </a:r>
            <a:r>
              <a:rPr lang="en-US" sz="1800" dirty="0" err="1" smtClean="0"/>
              <a:t>streamflow</a:t>
            </a:r>
            <a:r>
              <a:rPr lang="en-US" sz="1800" dirty="0" smtClean="0"/>
              <a:t> points using LEPS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B145-575A-B64C-AA19-834AF107C1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62401" y="1568553"/>
            <a:ext cx="5181600" cy="5289446"/>
            <a:chOff x="1002168" y="1524000"/>
            <a:chExt cx="6100307" cy="5334000"/>
          </a:xfrm>
        </p:grpSpPr>
        <p:pic>
          <p:nvPicPr>
            <p:cNvPr id="18" name="Picture 2" descr="D:\Kenneth Data\Research\PhD\Writing\Phase2\Figures\Fig-3_LEPSmaps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849438"/>
              <a:ext cx="4130675" cy="500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971800" y="1524000"/>
              <a:ext cx="1447800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0 Lag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1524000"/>
              <a:ext cx="1447800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1-yr Lag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799" y="1524000"/>
              <a:ext cx="1447800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2-yr Lag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9917" y="2438400"/>
              <a:ext cx="1731883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Alternative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9917" y="3962400"/>
              <a:ext cx="1731883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Alternative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2168" y="5649913"/>
              <a:ext cx="1969633" cy="37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charset="0"/>
                  <a:cs typeface="Arial" charset="0"/>
                </a:rPr>
                <a:t>Alternative 3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69888" y="222250"/>
            <a:ext cx="8316912" cy="682625"/>
          </a:xfrm>
        </p:spPr>
        <p:txBody>
          <a:bodyPr/>
          <a:lstStyle/>
          <a:p>
            <a:r>
              <a:rPr lang="en-US" dirty="0" err="1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Testbed</a:t>
            </a:r>
            <a:r>
              <a:rPr lang="en-US" dirty="0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dirty="0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Motivation and Objectives</a:t>
            </a:r>
            <a:endParaRPr lang="en-US" dirty="0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TextBox 40"/>
          <p:cNvSpPr txBox="1">
            <a:spLocks noChangeArrowheads="1"/>
          </p:cNvSpPr>
          <p:nvPr/>
        </p:nvSpPr>
        <p:spPr bwMode="auto">
          <a:xfrm>
            <a:off x="219074" y="1182688"/>
            <a:ext cx="8924925" cy="895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Motivation:	</a:t>
            </a:r>
          </a:p>
          <a:p>
            <a:r>
              <a:rPr lang="en-US" b="1" dirty="0" smtClean="0"/>
              <a:t>-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methods can appear useful in literature, but inference of benefit for operational prediction is typically </a:t>
            </a:r>
            <a:r>
              <a:rPr lang="en-US" dirty="0" smtClean="0"/>
              <a:t>difficult. Time and space scales may not match. </a:t>
            </a:r>
            <a:r>
              <a:rPr lang="en-US" dirty="0" smtClean="0"/>
              <a:t>Data used in research may not be available in real time. Research work often not benchmarked against operational products or even against other research efforts.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b="1" dirty="0" smtClean="0"/>
          </a:p>
          <a:p>
            <a:r>
              <a:rPr lang="en-US" b="1" dirty="0" smtClean="0"/>
              <a:t>Objectives</a:t>
            </a:r>
            <a:r>
              <a:rPr lang="en-US" b="1" dirty="0" smtClean="0"/>
              <a:t>: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- reflect the forecasting challenge that’s important to RFC and stakeholders, e.g., </a:t>
            </a:r>
          </a:p>
          <a:p>
            <a:r>
              <a:rPr lang="en-US" dirty="0" smtClean="0"/>
              <a:t>	- initialization times (Aug 1 … July 1)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predictands</a:t>
            </a:r>
            <a:r>
              <a:rPr lang="en-US" dirty="0" smtClean="0"/>
              <a:t> in time: sub-seasonal, seasonal, year 2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predictands</a:t>
            </a:r>
            <a:r>
              <a:rPr lang="en-US" dirty="0" smtClean="0"/>
              <a:t> in space: catchments driving management</a:t>
            </a:r>
          </a:p>
          <a:p>
            <a:r>
              <a:rPr lang="en-US" dirty="0" smtClean="0"/>
              <a:t> - be consistent with pathways available for innovation	</a:t>
            </a:r>
          </a:p>
          <a:p>
            <a:r>
              <a:rPr lang="en-US" dirty="0" smtClean="0"/>
              <a:t>	 - educate research community about operational constraints</a:t>
            </a:r>
          </a:p>
          <a:p>
            <a:r>
              <a:rPr lang="en-US" dirty="0" smtClean="0"/>
              <a:t> - synchronize </a:t>
            </a:r>
            <a:r>
              <a:rPr lang="en-US" dirty="0" smtClean="0"/>
              <a:t>research/development </a:t>
            </a:r>
            <a:r>
              <a:rPr lang="en-US" dirty="0" smtClean="0"/>
              <a:t>in </a:t>
            </a:r>
            <a:r>
              <a:rPr lang="en-US" dirty="0" smtClean="0"/>
              <a:t>CBRFC and NWS </a:t>
            </a:r>
            <a:r>
              <a:rPr lang="en-US" dirty="0" smtClean="0"/>
              <a:t>with research outside</a:t>
            </a:r>
          </a:p>
          <a:p>
            <a:r>
              <a:rPr lang="en-US" dirty="0" smtClean="0"/>
              <a:t> - establish baselines for state of practice</a:t>
            </a:r>
          </a:p>
          <a:p>
            <a:r>
              <a:rPr lang="en-US" dirty="0" smtClean="0"/>
              <a:t> - make similar approaches relevant and inter-comparable</a:t>
            </a:r>
          </a:p>
          <a:p>
            <a:r>
              <a:rPr lang="en-US" dirty="0" smtClean="0"/>
              <a:t>	- common metrics as well as </a:t>
            </a:r>
            <a:r>
              <a:rPr lang="en-US" dirty="0" err="1" smtClean="0"/>
              <a:t>predictands</a:t>
            </a:r>
            <a:endParaRPr lang="en-US" dirty="0" smtClean="0"/>
          </a:p>
          <a:p>
            <a:r>
              <a:rPr lang="en-US" dirty="0" smtClean="0"/>
              <a:t> - educate research community about operational constraints</a:t>
            </a:r>
          </a:p>
          <a:p>
            <a:r>
              <a:rPr lang="en-US" dirty="0" smtClean="0"/>
              <a:t> - common portal for Datasets and Methods</a:t>
            </a:r>
          </a:p>
          <a:p>
            <a:r>
              <a:rPr lang="en-US" dirty="0" smtClean="0"/>
              <a:t> - determine relative strengths and weaknesses – there is likely to be no clear “best”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9888" y="222250"/>
            <a:ext cx="8316912" cy="682625"/>
          </a:xfrm>
        </p:spPr>
        <p:txBody>
          <a:bodyPr/>
          <a:lstStyle/>
          <a:p>
            <a:r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Participants and Roles</a:t>
            </a:r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214313" y="1166813"/>
            <a:ext cx="8501062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8138" indent="-338138">
              <a:buFont typeface="Wingdings" charset="2"/>
              <a:buChar char="q"/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Researchers / Explorers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academic, agency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- illustrate proof of concept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- push further into comparative evaluation</a:t>
            </a:r>
          </a:p>
          <a:p>
            <a:pPr marL="795338" lvl="1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Operational partners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“transition agents”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- wire-up the linkages for operational implementation</a:t>
            </a:r>
          </a:p>
          <a:p>
            <a:pPr marL="795338" lvl="1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- stakeholder outreach</a:t>
            </a:r>
          </a:p>
          <a:p>
            <a:pPr marL="338138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Stakeholders</a:t>
            </a:r>
          </a:p>
          <a:p>
            <a:pPr marL="338138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USBR, forecasters</a:t>
            </a:r>
          </a:p>
          <a:p>
            <a:pPr marL="338138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		- define objectives</a:t>
            </a:r>
          </a:p>
          <a:p>
            <a:pPr marL="338138" indent="-338138"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		- critical oversight and feedback</a:t>
            </a:r>
          </a:p>
          <a:p>
            <a:pPr marL="338138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</a:t>
            </a: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9888" y="222250"/>
            <a:ext cx="8316912" cy="682625"/>
          </a:xfrm>
        </p:spPr>
        <p:txBody>
          <a:bodyPr/>
          <a:lstStyle/>
          <a:p>
            <a:r>
              <a:rPr lang="en-US" dirty="0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CRFS Discussion</a:t>
            </a:r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214313" y="1166813"/>
            <a:ext cx="8501062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8138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What are the key capabilities missing from the current CBRFC/USBR forecast operations planning paradigm?</a:t>
            </a:r>
          </a:p>
          <a:p>
            <a:pPr marL="338138" indent="-338138">
              <a:buFont typeface="Wingdings" charset="2"/>
              <a:buChar char="q"/>
              <a:defRPr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What input do you have on the </a:t>
            </a:r>
            <a:r>
              <a:rPr lang="en-US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testbed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activities?</a:t>
            </a:r>
          </a:p>
          <a:p>
            <a:pPr marL="338138" indent="-338138">
              <a:buFont typeface="Wingdings" charset="2"/>
              <a:buChar char="q"/>
              <a:defRPr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What would success look like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pPr marL="338138" indent="-338138">
              <a:buFont typeface="Wingdings" charset="2"/>
              <a:buChar char="q"/>
              <a:defRPr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CRFS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Meeting:</a:t>
            </a:r>
          </a:p>
          <a:p>
            <a:pPr marL="795338" lvl="1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What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value do you get from this meeting?</a:t>
            </a:r>
          </a:p>
          <a:p>
            <a:pPr marL="795338" lvl="1" indent="-338138">
              <a:buFont typeface="Wingdings" charset="2"/>
              <a:buChar char="q"/>
              <a:defRPr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How can this meeting help move the forecast/management enterprise into the future?</a:t>
            </a:r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795338" lvl="1" indent="-338138">
              <a:buFont typeface="Wingdings" charset="2"/>
              <a:buChar char="q"/>
              <a:defRPr/>
            </a:pPr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338138" indent="-338138">
              <a:buFont typeface="Wingdings" charset="2"/>
              <a:buChar char="q"/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</a:t>
            </a:r>
          </a:p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69888" y="185738"/>
            <a:ext cx="8316912" cy="6826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Goals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15900" y="1225550"/>
            <a:ext cx="86487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accent2"/>
              </a:buClr>
              <a:buSzPct val="90000"/>
            </a:pPr>
            <a:r>
              <a:rPr lang="en-US" b="1" dirty="0" smtClean="0">
                <a:solidFill>
                  <a:srgbClr val="0000FF"/>
                </a:solidFill>
              </a:rPr>
              <a:t>Address Stakeholder Requirements: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 smtClean="0"/>
              <a:t>Assessment and incorporation of weather and climate forecasts into water supply forecasts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 smtClean="0"/>
              <a:t>Forecast horizon out to two years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 smtClean="0"/>
              <a:t>Objective (and repeatable) forecast system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SzPct val="90000"/>
            </a:pPr>
            <a:r>
              <a:rPr lang="en-US" b="1" dirty="0" smtClean="0">
                <a:solidFill>
                  <a:srgbClr val="0000FF"/>
                </a:solidFill>
              </a:rPr>
              <a:t>Development </a:t>
            </a:r>
            <a:r>
              <a:rPr lang="en-US" b="1" dirty="0">
                <a:solidFill>
                  <a:srgbClr val="0000FF"/>
                </a:solidFill>
              </a:rPr>
              <a:t>and Researcher to Operations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/>
              <a:t>Discussion of State of Practice versus State of Science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/>
              <a:t>Education of External Researchers and Partners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/>
              <a:t>Education of Internal Researchers and Forecasters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/>
              <a:t>Design and Establishment of </a:t>
            </a:r>
            <a:r>
              <a:rPr lang="en-US" dirty="0" err="1"/>
              <a:t>Testbed</a:t>
            </a:r>
            <a:r>
              <a:rPr lang="en-US" dirty="0"/>
              <a:t> for Evaluation and </a:t>
            </a:r>
            <a:r>
              <a:rPr lang="en-US" dirty="0" err="1"/>
              <a:t>Intercomparison</a:t>
            </a:r>
            <a:endParaRPr lang="en-US" dirty="0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 dirty="0"/>
              <a:t>Next Steps toward Operational Advances</a:t>
            </a:r>
            <a:endParaRPr lang="en-US" dirty="0" smtClean="0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69888" y="185738"/>
            <a:ext cx="8316912" cy="6826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March 2011 Meeting Agenda</a:t>
            </a:r>
            <a:endParaRPr lang="en-US" dirty="0" smtClean="0">
              <a:latin typeface="Calibri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15900" y="1225550"/>
            <a:ext cx="86487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accent2"/>
              </a:buClr>
              <a:buSzPct val="90000"/>
            </a:pPr>
            <a:r>
              <a:rPr lang="en-US" sz="2400" dirty="0" smtClean="0"/>
              <a:t>Day 1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Introductions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Current and future USBR and CBRFC practices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Ongoing research efforts on seasonal / 2 year prediction in the Colorado Basin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endParaRPr lang="en-US" sz="2400" dirty="0" smtClean="0"/>
          </a:p>
          <a:p>
            <a:pPr marL="285750" indent="-285750">
              <a:buClr>
                <a:schemeClr val="accent2"/>
              </a:buClr>
              <a:buSzPct val="90000"/>
            </a:pPr>
            <a:r>
              <a:rPr lang="en-US" sz="2400" dirty="0" smtClean="0"/>
              <a:t>Day 2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Continue discussion on ongoing research efforts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Forecast </a:t>
            </a:r>
            <a:r>
              <a:rPr lang="en-US" sz="2400" dirty="0" err="1"/>
              <a:t>testbed</a:t>
            </a:r>
            <a:r>
              <a:rPr lang="en-US" sz="2400" dirty="0"/>
              <a:t> design and supporting datasets</a:t>
            </a:r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r>
              <a:rPr lang="en-US" sz="2400" dirty="0"/>
              <a:t>Discussion: where do we go next?</a:t>
            </a:r>
            <a:endParaRPr lang="en-US" sz="2400" dirty="0" smtClean="0"/>
          </a:p>
          <a:p>
            <a:pPr marL="285750" indent="-285750">
              <a:buClr>
                <a:schemeClr val="accent2"/>
              </a:buClr>
              <a:buSzPct val="90000"/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0850" y="236538"/>
            <a:ext cx="8316913" cy="682625"/>
          </a:xfrm>
        </p:spPr>
        <p:txBody>
          <a:bodyPr/>
          <a:lstStyle/>
          <a:p>
            <a:r>
              <a:rPr lang="en-US" sz="4000" smtClean="0">
                <a:latin typeface="Calibri" charset="0"/>
              </a:rPr>
              <a:t>Where are we now? </a:t>
            </a:r>
          </a:p>
        </p:txBody>
      </p:sp>
      <p:sp>
        <p:nvSpPr>
          <p:cNvPr id="4099" name="TextBox 41"/>
          <p:cNvSpPr txBox="1">
            <a:spLocks noChangeArrowheads="1"/>
          </p:cNvSpPr>
          <p:nvPr/>
        </p:nvSpPr>
        <p:spPr bwMode="auto">
          <a:xfrm>
            <a:off x="190500" y="1149350"/>
            <a:ext cx="90027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/>
              <a:t>15 years of applied climate and flow forecasting research pertaining to western US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endParaRPr lang="en-US"/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/>
              <a:t>Variable use of findings within operational water prediction and management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/>
              <a:t>One of the biggest usage gaps:  the upper Colorado River Basin</a:t>
            </a:r>
          </a:p>
          <a:p>
            <a:pPr marL="285750" indent="-285750">
              <a:buClr>
                <a:schemeClr val="accent2"/>
              </a:buClr>
              <a:buSzPct val="90000"/>
              <a:buFont typeface="Wingdings" charset="2"/>
              <a:buChar char="q"/>
            </a:pPr>
            <a:r>
              <a:rPr lang="en-US"/>
              <a:t>Motivation:  Increasing scrutiny of Colorado River water management</a:t>
            </a:r>
          </a:p>
        </p:txBody>
      </p:sp>
      <p:pic>
        <p:nvPicPr>
          <p:cNvPr id="4100" name="Picture 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1150"/>
            <a:ext cx="87169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2928938"/>
            <a:ext cx="81867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8218488" y="2887663"/>
            <a:ext cx="573087" cy="38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124" name="Group 38"/>
          <p:cNvGrpSpPr>
            <a:grpSpLocks/>
          </p:cNvGrpSpPr>
          <p:nvPr/>
        </p:nvGrpSpPr>
        <p:grpSpPr bwMode="auto">
          <a:xfrm>
            <a:off x="371475" y="3117850"/>
            <a:ext cx="7075488" cy="246063"/>
            <a:chOff x="532771" y="3134021"/>
            <a:chExt cx="7075595" cy="246221"/>
          </a:xfrm>
        </p:grpSpPr>
        <p:sp>
          <p:nvSpPr>
            <p:cNvPr id="5157" name="Rectangle 18"/>
            <p:cNvSpPr>
              <a:spLocks noChangeArrowheads="1"/>
            </p:cNvSpPr>
            <p:nvPr/>
          </p:nvSpPr>
          <p:spPr bwMode="auto">
            <a:xfrm>
              <a:off x="532771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 i="1">
                  <a:solidFill>
                    <a:srgbClr val="000000"/>
                  </a:solidFill>
                  <a:latin typeface="Calibri" charset="0"/>
                </a:rPr>
                <a:t>1970</a:t>
              </a:r>
            </a:p>
          </p:txBody>
        </p:sp>
        <p:sp>
          <p:nvSpPr>
            <p:cNvPr id="5158" name="Rectangle 19"/>
            <p:cNvSpPr>
              <a:spLocks noChangeArrowheads="1"/>
            </p:cNvSpPr>
            <p:nvPr/>
          </p:nvSpPr>
          <p:spPr bwMode="auto">
            <a:xfrm>
              <a:off x="2735103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 i="1">
                  <a:solidFill>
                    <a:srgbClr val="000000"/>
                  </a:solidFill>
                  <a:latin typeface="Calibri" charset="0"/>
                </a:rPr>
                <a:t>1980</a:t>
              </a:r>
            </a:p>
          </p:txBody>
        </p:sp>
        <p:sp>
          <p:nvSpPr>
            <p:cNvPr id="5159" name="Rectangle 20"/>
            <p:cNvSpPr>
              <a:spLocks noChangeArrowheads="1"/>
            </p:cNvSpPr>
            <p:nvPr/>
          </p:nvSpPr>
          <p:spPr bwMode="auto">
            <a:xfrm>
              <a:off x="4965160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 i="1">
                  <a:solidFill>
                    <a:srgbClr val="000000"/>
                  </a:solidFill>
                  <a:latin typeface="Calibri" charset="0"/>
                </a:rPr>
                <a:t>1990</a:t>
              </a:r>
            </a:p>
          </p:txBody>
        </p:sp>
        <p:sp>
          <p:nvSpPr>
            <p:cNvPr id="5160" name="Rectangle 21"/>
            <p:cNvSpPr>
              <a:spLocks noChangeArrowheads="1"/>
            </p:cNvSpPr>
            <p:nvPr/>
          </p:nvSpPr>
          <p:spPr bwMode="auto">
            <a:xfrm>
              <a:off x="7191585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 i="1">
                  <a:solidFill>
                    <a:srgbClr val="000000"/>
                  </a:solidFill>
                  <a:latin typeface="Calibri" charset="0"/>
                </a:rPr>
                <a:t>2000</a:t>
              </a:r>
            </a:p>
          </p:txBody>
        </p:sp>
      </p:grpSp>
      <p:sp>
        <p:nvSpPr>
          <p:cNvPr id="5125" name="Rectangle 41"/>
          <p:cNvSpPr>
            <a:spLocks noChangeArrowheads="1"/>
          </p:cNvSpPr>
          <p:nvPr/>
        </p:nvSpPr>
        <p:spPr bwMode="auto">
          <a:xfrm>
            <a:off x="223838" y="3436938"/>
            <a:ext cx="1765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first used at California-Nevada River Forecast Center</a:t>
            </a:r>
            <a:endParaRPr lang="en-US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6" name="Rectangle 44"/>
          <p:cNvSpPr>
            <a:spLocks noChangeArrowheads="1"/>
          </p:cNvSpPr>
          <p:nvPr/>
        </p:nvSpPr>
        <p:spPr bwMode="auto">
          <a:xfrm>
            <a:off x="354013" y="128111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>
              <a:buClr>
                <a:srgbClr val="727CA3"/>
              </a:buClr>
              <a:buSzPct val="76000"/>
            </a:pPr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NWS/HRL begins ESP development</a:t>
            </a:r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320675" y="4422775"/>
            <a:ext cx="237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first presented at the Western Snow Conference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812007" y="3309144"/>
            <a:ext cx="412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1041400" y="2382838"/>
            <a:ext cx="12811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440657" y="3710781"/>
            <a:ext cx="13589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910557" y="2602706"/>
            <a:ext cx="8747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Rectangle 61"/>
          <p:cNvSpPr>
            <a:spLocks noChangeArrowheads="1"/>
          </p:cNvSpPr>
          <p:nvPr/>
        </p:nvSpPr>
        <p:spPr bwMode="auto">
          <a:xfrm>
            <a:off x="1916113" y="1657350"/>
            <a:ext cx="174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used for           drought  assessment  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33" name="Rectangle 62"/>
          <p:cNvSpPr>
            <a:spLocks noChangeArrowheads="1"/>
          </p:cNvSpPr>
          <p:nvPr/>
        </p:nvSpPr>
        <p:spPr bwMode="auto">
          <a:xfrm>
            <a:off x="2439988" y="3708400"/>
            <a:ext cx="15351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used for water supply forecasts</a:t>
            </a:r>
            <a:endParaRPr lang="en-US" sz="14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880519" y="3385344"/>
            <a:ext cx="692150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33007" y="2864644"/>
            <a:ext cx="317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Rectangle 65"/>
          <p:cNvSpPr>
            <a:spLocks noChangeArrowheads="1"/>
          </p:cNvSpPr>
          <p:nvPr/>
        </p:nvSpPr>
        <p:spPr bwMode="auto">
          <a:xfrm>
            <a:off x="3535363" y="2209800"/>
            <a:ext cx="1395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released with NWSRFS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37" name="Rectangle 66"/>
          <p:cNvSpPr>
            <a:spLocks noChangeArrowheads="1"/>
          </p:cNvSpPr>
          <p:nvPr/>
        </p:nvSpPr>
        <p:spPr bwMode="auto">
          <a:xfrm>
            <a:off x="4884738" y="1171575"/>
            <a:ext cx="1992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 Analysis and Display Program (ESPADP) development started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5114132" y="2463006"/>
            <a:ext cx="11303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940425" y="3646488"/>
            <a:ext cx="1223963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Rectangle 69"/>
          <p:cNvSpPr>
            <a:spLocks noChangeArrowheads="1"/>
          </p:cNvSpPr>
          <p:nvPr/>
        </p:nvSpPr>
        <p:spPr bwMode="auto">
          <a:xfrm>
            <a:off x="5972175" y="4310063"/>
            <a:ext cx="1530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ESPADP deployed to the field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41" name="Rectangle 73"/>
          <p:cNvSpPr>
            <a:spLocks noChangeArrowheads="1"/>
          </p:cNvSpPr>
          <p:nvPr/>
        </p:nvSpPr>
        <p:spPr bwMode="auto">
          <a:xfrm>
            <a:off x="4075113" y="3457575"/>
            <a:ext cx="2347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Water Resources Forecasting Services (WARFS) quantifies value of ESP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5879306" y="3269457"/>
            <a:ext cx="47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Rectangle 75"/>
          <p:cNvSpPr>
            <a:spLocks noChangeArrowheads="1"/>
          </p:cNvSpPr>
          <p:nvPr/>
        </p:nvSpPr>
        <p:spPr bwMode="auto">
          <a:xfrm>
            <a:off x="6261100" y="2035175"/>
            <a:ext cx="2532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Climate Prediction Center (CPC) forecast pre-adjustment     developed for use in ESP 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16200000" flipH="1">
            <a:off x="6638132" y="2899569"/>
            <a:ext cx="268287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Title 1"/>
          <p:cNvSpPr>
            <a:spLocks noGrp="1"/>
          </p:cNvSpPr>
          <p:nvPr>
            <p:ph type="title"/>
          </p:nvPr>
        </p:nvSpPr>
        <p:spPr>
          <a:xfrm>
            <a:off x="490538" y="222250"/>
            <a:ext cx="8316912" cy="682625"/>
          </a:xfrm>
        </p:spPr>
        <p:txBody>
          <a:bodyPr/>
          <a:lstStyle/>
          <a:p>
            <a:r>
              <a:rPr lang="en-US" sz="3600" smtClean="0">
                <a:latin typeface="Calibri" charset="0"/>
              </a:rPr>
              <a:t>No lack of capacity, interest, or will</a:t>
            </a:r>
            <a:br>
              <a:rPr lang="en-US" sz="3600" smtClean="0">
                <a:latin typeface="Calibri" charset="0"/>
              </a:rPr>
            </a:br>
            <a:r>
              <a:rPr lang="en-US" sz="3600" smtClean="0">
                <a:latin typeface="Calibri" charset="0"/>
              </a:rPr>
              <a:t>e.g., NWS ESP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11163" y="3038475"/>
            <a:ext cx="8096250" cy="9525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7" name="Rectangle 32"/>
          <p:cNvSpPr>
            <a:spLocks noChangeArrowheads="1"/>
          </p:cNvSpPr>
          <p:nvPr/>
        </p:nvSpPr>
        <p:spPr bwMode="auto">
          <a:xfrm>
            <a:off x="1925638" y="5711825"/>
            <a:ext cx="3768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b="1">
                <a:solidFill>
                  <a:srgbClr val="000000"/>
                </a:solidFill>
              </a:rPr>
              <a:t>Medium to long-range ESP</a:t>
            </a:r>
          </a:p>
        </p:txBody>
      </p:sp>
      <p:sp>
        <p:nvSpPr>
          <p:cNvPr id="5148" name="Rectangle 36"/>
          <p:cNvSpPr>
            <a:spLocks noChangeArrowheads="1"/>
          </p:cNvSpPr>
          <p:nvPr/>
        </p:nvSpPr>
        <p:spPr bwMode="auto">
          <a:xfrm>
            <a:off x="7681913" y="5670550"/>
            <a:ext cx="134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200" b="1">
                <a:solidFill>
                  <a:srgbClr val="000000"/>
                </a:solidFill>
              </a:rPr>
              <a:t>short-medium-long range ESP</a:t>
            </a: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6170613" y="4532313"/>
            <a:ext cx="301307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Rectangle 77"/>
          <p:cNvSpPr>
            <a:spLocks noChangeArrowheads="1"/>
          </p:cNvSpPr>
          <p:nvPr/>
        </p:nvSpPr>
        <p:spPr bwMode="auto">
          <a:xfrm>
            <a:off x="7212013" y="4541838"/>
            <a:ext cx="1885950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Experimental Ensemble Forecast System (XEFS) work begins 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62050" y="5648325"/>
            <a:ext cx="6448425" cy="31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735888" y="5648325"/>
            <a:ext cx="1209675" cy="15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3" name="Picture 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413" y="6318250"/>
            <a:ext cx="581025" cy="3238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54" name="Rectangle 40"/>
          <p:cNvSpPr>
            <a:spLocks noChangeArrowheads="1"/>
          </p:cNvSpPr>
          <p:nvPr/>
        </p:nvSpPr>
        <p:spPr bwMode="auto">
          <a:xfrm>
            <a:off x="1438275" y="6292850"/>
            <a:ext cx="3948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  <a:latin typeface="Calibri" charset="0"/>
              </a:rPr>
              <a:t>Western Snow Conference paper, 1977</a:t>
            </a:r>
          </a:p>
        </p:txBody>
      </p:sp>
      <p:sp>
        <p:nvSpPr>
          <p:cNvPr id="39" name="Donut 38"/>
          <p:cNvSpPr/>
          <p:nvPr/>
        </p:nvSpPr>
        <p:spPr>
          <a:xfrm>
            <a:off x="6019800" y="838200"/>
            <a:ext cx="3124200" cy="5029200"/>
          </a:xfrm>
          <a:prstGeom prst="donut">
            <a:avLst>
              <a:gd name="adj" fmla="val 1392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6" name="TextBox 39"/>
          <p:cNvSpPr txBox="1">
            <a:spLocks noChangeArrowheads="1"/>
          </p:cNvSpPr>
          <p:nvPr/>
        </p:nvSpPr>
        <p:spPr bwMode="auto">
          <a:xfrm>
            <a:off x="6781800" y="1057275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srgbClr val="000090"/>
                </a:solidFill>
              </a:rPr>
              <a:t>Work to incorporate climate forecasts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Water Supply Decision Support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71600"/>
            <a:ext cx="7569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46088" y="1828800"/>
            <a:ext cx="620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past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44500" y="3200400"/>
            <a:ext cx="77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397375"/>
            <a:ext cx="54864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Efforts in parallel -- </a:t>
            </a:r>
          </a:p>
          <a:p>
            <a:pPr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CBRFC working to improve probabilistic flow forecasts</a:t>
            </a:r>
          </a:p>
          <a:p>
            <a:pPr marL="292100" indent="-292100">
              <a:buFont typeface="Wingdings" charset="2"/>
              <a:buChar char="§"/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BOR working to implement probabilistic water management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CBRFC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Official forecasts coordinated each month with NRCS/NWCC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Skill primarily from accumulating snow pack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Updated monthly or semi-monthly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Probabilistic but not ensemble based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Not repeatable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Subjective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Forecaster Role: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Monitor forecast process and system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Add </a:t>
            </a:r>
            <a:r>
              <a:rPr lang="en-US" sz="1600" dirty="0" err="1" smtClean="0"/>
              <a:t>judgement</a:t>
            </a:r>
            <a:r>
              <a:rPr lang="en-US" sz="1600" dirty="0" smtClean="0"/>
              <a:t> to forecast process</a:t>
            </a:r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3868124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CBRFC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Objective, repeatable ensemble forecasts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Integrate skill from weather and climate predications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Tailor to stakeholder thresholds and concerns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Forecaster role: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Monitor forecast process and system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Apply </a:t>
            </a:r>
            <a:r>
              <a:rPr lang="en-US" sz="1600" dirty="0" err="1" smtClean="0"/>
              <a:t>judgement</a:t>
            </a:r>
            <a:r>
              <a:rPr lang="en-US" sz="1600" dirty="0" smtClean="0"/>
              <a:t> (less frequently?)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Decision support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Work to improve forecast system and processes based on objective standards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Follow best practices identified by CPC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45" y="1676400"/>
            <a:ext cx="443905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Examples of Experimental Ensembles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7238" y="1028700"/>
            <a:ext cx="4392612" cy="3937000"/>
          </a:xfrm>
        </p:spPr>
        <p:txBody>
          <a:bodyPr/>
          <a:lstStyle/>
          <a:p>
            <a:r>
              <a:rPr lang="en-US" sz="2200">
                <a:ea typeface="ＭＳ Ｐゴシック" pitchFamily="-105" charset="-128"/>
                <a:cs typeface="ＭＳ Ｐゴシック" pitchFamily="-105" charset="-128"/>
              </a:rPr>
              <a:t>CFS-based ensemble forecasts for Apr-Jul 2011 for upper Colorado river basins issued in Dec. 2010 show deficits compared to climatology-based forecasts </a:t>
            </a:r>
          </a:p>
          <a:p>
            <a:endParaRPr lang="en-US" sz="220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200">
                <a:ea typeface="ＭＳ Ｐゴシック" pitchFamily="-105" charset="-128"/>
                <a:cs typeface="ＭＳ Ｐゴシック" pitchFamily="-105" charset="-128"/>
              </a:rPr>
              <a:t>Working on verification, diagnosis of WY2011 results during experimental implementation period</a:t>
            </a: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2"/>
          <a:srcRect l="32318"/>
          <a:stretch>
            <a:fillRect/>
          </a:stretch>
        </p:blipFill>
        <p:spPr bwMode="auto">
          <a:xfrm>
            <a:off x="173038" y="950913"/>
            <a:ext cx="4144962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4662488" y="5119688"/>
            <a:ext cx="3889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-105" charset="0"/>
              </a:rPr>
              <a:t>Average contribution to Lake Powell Apr-Jul inflow: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pitchFamily="-105" charset="0"/>
              </a:rPr>
              <a:t>Green River		34%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pitchFamily="-105" charset="0"/>
              </a:rPr>
              <a:t>Colorado River	50%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pitchFamily="-105" charset="0"/>
              </a:rPr>
              <a:t>San Juan River		13%</a:t>
            </a:r>
          </a:p>
        </p:txBody>
      </p:sp>
      <p:sp>
        <p:nvSpPr>
          <p:cNvPr id="53254" name="Slide Number Placeholder 3"/>
          <p:cNvSpPr txBox="1">
            <a:spLocks noGrp="1"/>
          </p:cNvSpPr>
          <p:nvPr/>
        </p:nvSpPr>
        <p:spPr bwMode="auto">
          <a:xfrm>
            <a:off x="8682038" y="6578600"/>
            <a:ext cx="4619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5561748-A718-0249-BBBF-BD4E6AFB6046}" type="slidenum">
              <a:rPr lang="en-US" sz="1600">
                <a:solidFill>
                  <a:srgbClr val="000000"/>
                </a:solidFill>
                <a:latin typeface="Calibri" pitchFamily="-105" charset="0"/>
              </a:rPr>
              <a:pPr algn="r"/>
              <a:t>9</a:t>
            </a:fld>
            <a:endParaRPr lang="en-US" sz="1600">
              <a:solidFill>
                <a:srgbClr val="000000"/>
              </a:solidFill>
              <a:latin typeface="Calibri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1395</Words>
  <Application>Microsoft Macintosh PowerPoint</Application>
  <PresentationFormat>On-screen Show (4:3)</PresentationFormat>
  <Paragraphs>231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Workshop Summary</vt:lpstr>
      <vt:lpstr>Goals</vt:lpstr>
      <vt:lpstr>March 2011 Meeting Agenda</vt:lpstr>
      <vt:lpstr>Where are we now? </vt:lpstr>
      <vt:lpstr>No lack of capacity, interest, or will e.g., NWS ESP </vt:lpstr>
      <vt:lpstr>Water Supply Decision Support</vt:lpstr>
      <vt:lpstr>Past CBRFC Methods</vt:lpstr>
      <vt:lpstr>Future CBRFC Methods</vt:lpstr>
      <vt:lpstr>Examples of Experimental Ensembles</vt:lpstr>
      <vt:lpstr>Example of Experimental Ensembles </vt:lpstr>
      <vt:lpstr>U of Arizona effort: Matt Switanek, Peter Troch</vt:lpstr>
      <vt:lpstr>U of Colorado effort: Bracken, Caraway, Rajagopalan</vt:lpstr>
      <vt:lpstr>CIRES effort: Wolter</vt:lpstr>
      <vt:lpstr>USU Effort: Gillies and Wang</vt:lpstr>
      <vt:lpstr>PSU Effort: Moradkhani</vt:lpstr>
      <vt:lpstr>UNLV Effort: Lamb, Piechota</vt:lpstr>
      <vt:lpstr>Testbed Motivation and Objectives</vt:lpstr>
      <vt:lpstr>Participants and Roles</vt:lpstr>
      <vt:lpstr>CRFS Discussion</vt:lpstr>
    </vt:vector>
  </TitlesOfParts>
  <Manager/>
  <Company>CBRFC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</dc:title>
  <dc:subject/>
  <dc:creator>Andy Wood</dc:creator>
  <cp:keywords/>
  <dc:description/>
  <cp:lastModifiedBy>Kevin Werner</cp:lastModifiedBy>
  <cp:revision>12</cp:revision>
  <dcterms:created xsi:type="dcterms:W3CDTF">2011-03-29T14:48:34Z</dcterms:created>
  <dcterms:modified xsi:type="dcterms:W3CDTF">2011-03-29T14:59:40Z</dcterms:modified>
  <cp:category/>
</cp:coreProperties>
</file>