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1" r:id="rId3"/>
    <p:sldId id="290" r:id="rId4"/>
    <p:sldId id="329" r:id="rId5"/>
    <p:sldId id="330" r:id="rId6"/>
    <p:sldId id="297" r:id="rId7"/>
    <p:sldId id="299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E38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4" autoAdjust="0"/>
  </p:normalViewPr>
  <p:slideViewPr>
    <p:cSldViewPr>
      <p:cViewPr varScale="1">
        <p:scale>
          <a:sx n="85" d="100"/>
          <a:sy n="85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4725">
              <a:defRPr sz="13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4725">
              <a:defRPr sz="13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4725">
              <a:defRPr sz="13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4725">
              <a:defRPr sz="1300"/>
            </a:lvl1pPr>
          </a:lstStyle>
          <a:p>
            <a:fld id="{BDFD2A7F-A30B-4568-9836-72BEA0F79E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4725">
              <a:defRPr sz="13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4725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4725">
              <a:defRPr sz="13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4725">
              <a:defRPr sz="1300"/>
            </a:lvl1pPr>
          </a:lstStyle>
          <a:p>
            <a:fld id="{A1D8297F-CE01-45C9-858B-88F6852329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B600E-8B12-4E9A-8E5D-19E459DE6497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12813"/>
            <a:ext cx="4379912" cy="3284537"/>
          </a:xfrm>
          <a:solidFill>
            <a:srgbClr val="FFFFFF"/>
          </a:solidFill>
          <a:ln/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38238" y="4519613"/>
            <a:ext cx="5080000" cy="182562"/>
          </a:xfrm>
          <a:ln/>
        </p:spPr>
        <p:txBody>
          <a:bodyPr lIns="0" tIns="0" rIns="0" bIns="0">
            <a:spAutoFit/>
          </a:bodyPr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DDFEF-AE66-44C7-AF2B-2B260864FEFF}" type="slidenum">
              <a:rPr lang="en-US"/>
              <a:pPr/>
              <a:t>3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12813"/>
            <a:ext cx="4379912" cy="3284537"/>
          </a:xfrm>
          <a:solidFill>
            <a:srgbClr val="FFFFFF"/>
          </a:solidFill>
          <a:ln/>
        </p:spPr>
      </p:sp>
      <p:sp>
        <p:nvSpPr>
          <p:cNvPr id="747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38238" y="4519613"/>
            <a:ext cx="5080000" cy="182562"/>
          </a:xfrm>
          <a:ln/>
        </p:spPr>
        <p:txBody>
          <a:bodyPr lIns="0" tIns="0" rIns="0" bIns="0">
            <a:spAutoFit/>
          </a:bodyPr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4A1CB-8230-4D3B-8045-748E3990D5BA}" type="slidenum">
              <a:rPr lang="en-US"/>
              <a:pPr/>
              <a:t>4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12813"/>
            <a:ext cx="4379912" cy="3284537"/>
          </a:xfrm>
          <a:solidFill>
            <a:srgbClr val="FFFFFF"/>
          </a:solidFill>
          <a:ln/>
        </p:spPr>
      </p:sp>
      <p:sp>
        <p:nvSpPr>
          <p:cNvPr id="1587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38238" y="4519613"/>
            <a:ext cx="5080000" cy="182562"/>
          </a:xfrm>
          <a:ln/>
        </p:spPr>
        <p:txBody>
          <a:bodyPr lIns="0" tIns="0" rIns="0" bIns="0">
            <a:spAutoFit/>
          </a:bodyPr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BC140-B018-408C-AF4C-D431F5375B06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12813"/>
            <a:ext cx="4379912" cy="3284537"/>
          </a:xfrm>
          <a:solidFill>
            <a:srgbClr val="FFFFFF"/>
          </a:solidFill>
          <a:ln/>
        </p:spPr>
      </p:sp>
      <p:sp>
        <p:nvSpPr>
          <p:cNvPr id="1607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38238" y="4519613"/>
            <a:ext cx="5080000" cy="182562"/>
          </a:xfrm>
          <a:ln/>
        </p:spPr>
        <p:txBody>
          <a:bodyPr lIns="0" tIns="0" rIns="0" bIns="0">
            <a:spAutoFit/>
          </a:bodyPr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B600E-8B12-4E9A-8E5D-19E459DE6497}" type="slidenum">
              <a:rPr lang="en-US"/>
              <a:pPr/>
              <a:t>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12813"/>
            <a:ext cx="4379912" cy="3284537"/>
          </a:xfrm>
          <a:solidFill>
            <a:srgbClr val="FFFFFF"/>
          </a:solidFill>
          <a:ln/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38238" y="4519613"/>
            <a:ext cx="5080000" cy="182562"/>
          </a:xfrm>
          <a:ln/>
        </p:spPr>
        <p:txBody>
          <a:bodyPr lIns="0" tIns="0" rIns="0" bIns="0">
            <a:spAutoFit/>
          </a:bodyPr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8DD6E-BC64-4AE1-A287-5FD1BA11E96E}" type="slidenum">
              <a:rPr lang="en-US"/>
              <a:pPr/>
              <a:t>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12813"/>
            <a:ext cx="4379912" cy="3284537"/>
          </a:xfrm>
          <a:solidFill>
            <a:srgbClr val="FFFFFF"/>
          </a:solidFill>
          <a:ln/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38238" y="4519613"/>
            <a:ext cx="5080000" cy="182562"/>
          </a:xfrm>
          <a:ln/>
        </p:spPr>
        <p:txBody>
          <a:bodyPr lIns="0" tIns="0" rIns="0" bIns="0">
            <a:spAutoFit/>
          </a:bodyPr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501CD-F830-4B23-BC61-2543ACDE2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B6CB8-A4F9-4314-A1C7-4EF27751C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47AA7-3618-40E7-951B-AED24E0A3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53EB9B-3151-465B-B4D8-D4D0D5C86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7F699D-F73C-4C90-BE9F-401592F5E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BE5A5-0DE1-4F7B-BD25-C39CBDE84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C155-58C7-42F6-BAD0-6D979BE10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F1724-F5D1-44DA-AD8A-2FD21AEE6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1BCAD-6245-4D76-80DA-6D87907C0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4CB2A-A8A3-4E48-94EA-6EB680253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2F782-A12C-462E-BEB1-F754F6B3E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D626-1BF6-4132-BD8D-CA55E264D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FC2A-678D-4EF5-A50C-B3D9ED6F7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D94B6F-AFCC-4326-85A1-C2D882C126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fontne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65532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1887538"/>
            <a:ext cx="6781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err="1">
                <a:solidFill>
                  <a:srgbClr val="000099"/>
                </a:solidFill>
              </a:rPr>
              <a:t>Fontenelle</a:t>
            </a:r>
            <a:r>
              <a:rPr lang="en-US" sz="3000" b="1" dirty="0">
                <a:solidFill>
                  <a:srgbClr val="000099"/>
                </a:solidFill>
              </a:rPr>
              <a:t> Working Group Meeting </a:t>
            </a:r>
          </a:p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000099"/>
                </a:solidFill>
              </a:rPr>
              <a:t>August </a:t>
            </a:r>
            <a:r>
              <a:rPr lang="en-US" sz="3000" b="1" dirty="0" smtClean="0">
                <a:solidFill>
                  <a:srgbClr val="000099"/>
                </a:solidFill>
              </a:rPr>
              <a:t>18, 2011</a:t>
            </a:r>
            <a:endParaRPr lang="en-US" sz="3000" b="1" dirty="0">
              <a:solidFill>
                <a:srgbClr val="000099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0" y="4889500"/>
            <a:ext cx="243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99"/>
                </a:solidFill>
              </a:rPr>
              <a:t>Katrina Grantz, </a:t>
            </a:r>
            <a:r>
              <a:rPr lang="en-US" sz="1400">
                <a:solidFill>
                  <a:srgbClr val="FFFF99"/>
                </a:solidFill>
              </a:rPr>
              <a:t>PhD</a:t>
            </a:r>
            <a:br>
              <a:rPr lang="en-US" sz="1400">
                <a:solidFill>
                  <a:srgbClr val="FFFF99"/>
                </a:solidFill>
              </a:rPr>
            </a:br>
            <a:r>
              <a:rPr lang="en-US" sz="1600">
                <a:solidFill>
                  <a:srgbClr val="FFFF99"/>
                </a:solidFill>
              </a:rPr>
              <a:t>Upper Colorado Region Hydraulic Engineer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346325" y="2209800"/>
            <a:ext cx="519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066800" y="1295400"/>
            <a:ext cx="7086600" cy="131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algn="ctr" defTabSz="830263" eaLnBrk="0" hangingPunct="0"/>
            <a:r>
              <a:rPr lang="en-US" sz="4000" b="1" dirty="0">
                <a:solidFill>
                  <a:schemeClr val="bg1"/>
                </a:solidFill>
              </a:rPr>
              <a:t>Water Year </a:t>
            </a:r>
            <a:r>
              <a:rPr lang="en-US" sz="4000" b="1" dirty="0" smtClean="0">
                <a:solidFill>
                  <a:schemeClr val="bg1"/>
                </a:solidFill>
              </a:rPr>
              <a:t>2011 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 defTabSz="830263" eaLnBrk="0" hangingPunct="0"/>
            <a:r>
              <a:rPr lang="en-US" sz="4000" b="1" dirty="0" smtClean="0">
                <a:solidFill>
                  <a:schemeClr val="bg1"/>
                </a:solidFill>
              </a:rPr>
              <a:t>Operations Review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50825"/>
            <a:ext cx="8013700" cy="665163"/>
          </a:xfrm>
          <a:ln/>
        </p:spPr>
        <p:txBody>
          <a:bodyPr lIns="0" tIns="0" rIns="0" bIns="0"/>
          <a:lstStyle/>
          <a:p>
            <a:pPr marL="214313" indent="-214313" defTabSz="457200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3600" b="1" dirty="0">
                <a:solidFill>
                  <a:schemeClr val="bg1"/>
                </a:solidFill>
              </a:rPr>
              <a:t>Observed </a:t>
            </a:r>
            <a:r>
              <a:rPr lang="en-GB" sz="3600" b="1" dirty="0" err="1">
                <a:solidFill>
                  <a:schemeClr val="bg1"/>
                </a:solidFill>
              </a:rPr>
              <a:t>Snowpack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Water Year </a:t>
            </a:r>
            <a:r>
              <a:rPr lang="en-GB" sz="2800" dirty="0" smtClean="0">
                <a:solidFill>
                  <a:schemeClr val="bg1"/>
                </a:solidFill>
              </a:rPr>
              <a:t>2011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143000"/>
            <a:ext cx="6856179" cy="510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629400" y="3505200"/>
            <a:ext cx="22098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Snowpack peaked larger and later than usual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7543800" cy="49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8013700" cy="665162"/>
          </a:xfrm>
          <a:ln/>
        </p:spPr>
        <p:txBody>
          <a:bodyPr lIns="0" tIns="0" rIns="0" bIns="0"/>
          <a:lstStyle/>
          <a:p>
            <a:pPr marL="214313" indent="-214313" defTabSz="457200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3600" b="1">
                <a:solidFill>
                  <a:schemeClr val="bg1"/>
                </a:solidFill>
              </a:rPr>
              <a:t>Observed Inflow and Release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5334000" y="1905000"/>
            <a:ext cx="1143000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/>
              <a:t>2011</a:t>
            </a:r>
            <a:r>
              <a:rPr lang="en-US" sz="1000" b="1" dirty="0"/>
              <a:t/>
            </a:r>
            <a:br>
              <a:rPr lang="en-US" sz="1000" b="1" dirty="0"/>
            </a:br>
            <a:r>
              <a:rPr lang="en-US" sz="1000" b="1" dirty="0"/>
              <a:t>Apr-Jul Inflow</a:t>
            </a:r>
            <a:br>
              <a:rPr lang="en-US" sz="1000" b="1" dirty="0"/>
            </a:br>
            <a:r>
              <a:rPr lang="en-US" sz="1000" b="1" dirty="0" smtClean="0"/>
              <a:t>1221 </a:t>
            </a:r>
            <a:r>
              <a:rPr lang="en-US" sz="1000" b="1" dirty="0"/>
              <a:t>KAF </a:t>
            </a:r>
            <a:r>
              <a:rPr lang="en-US" sz="1000" b="1" dirty="0" smtClean="0"/>
              <a:t>(142%)</a:t>
            </a:r>
            <a:endParaRPr lang="en-US" sz="1000" b="1" dirty="0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1143000" cy="5592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/>
              <a:t>2009</a:t>
            </a:r>
            <a:r>
              <a:rPr lang="en-US" sz="1000" b="1" dirty="0"/>
              <a:t/>
            </a:r>
            <a:br>
              <a:rPr lang="en-US" sz="1000" b="1" dirty="0"/>
            </a:br>
            <a:r>
              <a:rPr lang="en-US" sz="1000" b="1" dirty="0"/>
              <a:t>Apr-Jul Inflow</a:t>
            </a:r>
            <a:br>
              <a:rPr lang="en-US" sz="1000" b="1" dirty="0"/>
            </a:br>
            <a:r>
              <a:rPr lang="en-US" sz="1000" b="1" dirty="0" smtClean="0"/>
              <a:t>968KAF (113%)</a:t>
            </a:r>
            <a:endParaRPr lang="en-US" sz="1000" b="1" dirty="0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505200" y="2133600"/>
            <a:ext cx="1143000" cy="5592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/>
              <a:t>2010</a:t>
            </a:r>
            <a:r>
              <a:rPr lang="en-US" sz="1000" b="1" dirty="0"/>
              <a:t/>
            </a:r>
            <a:br>
              <a:rPr lang="en-US" sz="1000" b="1" dirty="0"/>
            </a:br>
            <a:r>
              <a:rPr lang="en-US" sz="1000" b="1" dirty="0"/>
              <a:t>Apr-Jul Inflow</a:t>
            </a:r>
            <a:br>
              <a:rPr lang="en-US" sz="1000" b="1" dirty="0"/>
            </a:br>
            <a:r>
              <a:rPr lang="en-US" sz="1000" b="1" dirty="0" smtClean="0"/>
              <a:t>488 </a:t>
            </a:r>
            <a:r>
              <a:rPr lang="en-US" sz="1000" b="1" dirty="0"/>
              <a:t>KAF </a:t>
            </a:r>
            <a:r>
              <a:rPr lang="en-US" sz="1000" b="1" dirty="0" smtClean="0"/>
              <a:t>(57%)</a:t>
            </a:r>
            <a:endParaRPr lang="en-US" sz="1000" b="1" dirty="0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H="1">
            <a:off x="1981200" y="2514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3886200" y="28194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6248400" y="2667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91400" y="1981200"/>
            <a:ext cx="1600200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Inflows came larger and later than </a:t>
            </a:r>
            <a:r>
              <a:rPr lang="en-US" sz="1400" dirty="0" err="1" smtClean="0"/>
              <a:t>ususal</a:t>
            </a:r>
            <a:r>
              <a:rPr lang="en-US" sz="14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Worry about how much snow actually resided at high elevations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Moved water early to manage risk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8748" y="914400"/>
            <a:ext cx="694085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50825"/>
            <a:ext cx="8013700" cy="665163"/>
          </a:xfrm>
          <a:ln/>
        </p:spPr>
        <p:txBody>
          <a:bodyPr lIns="0" tIns="0" rIns="0" bIns="0"/>
          <a:lstStyle/>
          <a:p>
            <a:pPr marL="214313" indent="-214313" defTabSz="457200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3600" b="1">
                <a:solidFill>
                  <a:schemeClr val="bg1"/>
                </a:solidFill>
              </a:rPr>
              <a:t>Observed Reservoir Elevation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15000" y="4114800"/>
            <a:ext cx="990600" cy="990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2971800"/>
            <a:ext cx="1600200" cy="116955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Drew down reservoir as low as possible (close to losing unit and boat ramps)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346325" y="2209800"/>
            <a:ext cx="519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066800" y="1295400"/>
            <a:ext cx="7086600" cy="131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algn="ctr" defTabSz="830263" eaLnBrk="0" hangingPunct="0"/>
            <a:r>
              <a:rPr lang="en-US" sz="4000" b="1" dirty="0">
                <a:solidFill>
                  <a:schemeClr val="bg1"/>
                </a:solidFill>
              </a:rPr>
              <a:t>Water Year </a:t>
            </a:r>
            <a:r>
              <a:rPr lang="en-US" sz="4000" b="1" dirty="0" smtClean="0">
                <a:solidFill>
                  <a:schemeClr val="bg1"/>
                </a:solidFill>
              </a:rPr>
              <a:t>2012 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 defTabSz="830263" eaLnBrk="0" hangingPunct="0"/>
            <a:r>
              <a:rPr lang="en-US" sz="4000" b="1" dirty="0" smtClean="0">
                <a:solidFill>
                  <a:schemeClr val="bg1"/>
                </a:solidFill>
              </a:rPr>
              <a:t>Projected </a:t>
            </a:r>
            <a:r>
              <a:rPr lang="en-US" sz="4000" b="1" dirty="0">
                <a:solidFill>
                  <a:schemeClr val="bg1"/>
                </a:solidFill>
              </a:rPr>
              <a:t>Operations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066800"/>
            <a:ext cx="7620000" cy="519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346325" y="2209800"/>
            <a:ext cx="519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609600" y="228600"/>
            <a:ext cx="80137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214313" indent="-214313" algn="ctr" defTabSz="457200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3600" b="1" dirty="0">
                <a:solidFill>
                  <a:schemeClr val="bg1"/>
                </a:solidFill>
              </a:rPr>
              <a:t>Release Scenarios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2400" b="1" dirty="0">
                <a:solidFill>
                  <a:schemeClr val="bg1"/>
                </a:solidFill>
              </a:rPr>
              <a:t>Water Year </a:t>
            </a:r>
            <a:r>
              <a:rPr lang="en-GB" sz="2400" b="1" dirty="0" smtClean="0">
                <a:solidFill>
                  <a:schemeClr val="bg1"/>
                </a:solidFill>
              </a:rPr>
              <a:t>2012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3733800" y="3352800"/>
            <a:ext cx="1524000" cy="55399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/>
              <a:t>Projected Release</a:t>
            </a:r>
          </a:p>
          <a:p>
            <a:pPr algn="ctr"/>
            <a:r>
              <a:rPr lang="en-US" sz="1000" b="1" dirty="0" smtClean="0"/>
              <a:t>Fall / Winter </a:t>
            </a:r>
            <a:endParaRPr lang="en-US" sz="1000" b="1" dirty="0"/>
          </a:p>
          <a:p>
            <a:pPr algn="ctr"/>
            <a:r>
              <a:rPr lang="en-US" sz="1000" b="1" dirty="0" smtClean="0"/>
              <a:t>1,200 </a:t>
            </a:r>
            <a:r>
              <a:rPr lang="en-US" sz="1000" b="1" dirty="0" err="1"/>
              <a:t>cfs</a:t>
            </a:r>
            <a:endParaRPr lang="en-US" sz="1000" b="1" dirty="0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H="1">
            <a:off x="4038600" y="3962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1676400"/>
            <a:ext cx="25146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Wet soil moisture and relatively high WY forecast</a:t>
            </a:r>
            <a:r>
              <a:rPr lang="en-US" sz="1400" dirty="0" smtClean="0">
                <a:sym typeface="Wingdings" pitchFamily="2" charset="2"/>
              </a:rPr>
              <a:t> relatively high</a:t>
            </a:r>
            <a:r>
              <a:rPr lang="en-US" sz="1400" dirty="0" smtClean="0"/>
              <a:t> fall/winter releases to achieve reservoir drawdown by next spring.  (Last year was 1,050 </a:t>
            </a:r>
            <a:r>
              <a:rPr lang="en-US" sz="1400" dirty="0" err="1" smtClean="0"/>
              <a:t>cfs</a:t>
            </a:r>
            <a:r>
              <a:rPr lang="en-US" sz="14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16232</TotalTime>
  <Words>125</Words>
  <Application>Microsoft Office PowerPoint</Application>
  <PresentationFormat>On-screen Show (4:3)</PresentationFormat>
  <Paragraphs>29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Observed Snowpack  Water Year 2011</vt:lpstr>
      <vt:lpstr>Observed Inflow and Release</vt:lpstr>
      <vt:lpstr>Observed Reservoir Elevation</vt:lpstr>
      <vt:lpstr>Slide 6</vt:lpstr>
      <vt:lpstr>Slide 7</vt:lpstr>
    </vt:vector>
  </TitlesOfParts>
  <Company>usbr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usbr</dc:creator>
  <cp:lastModifiedBy>K Grantz</cp:lastModifiedBy>
  <cp:revision>166</cp:revision>
  <dcterms:created xsi:type="dcterms:W3CDTF">2004-03-19T17:04:19Z</dcterms:created>
  <dcterms:modified xsi:type="dcterms:W3CDTF">2011-11-07T19:40:03Z</dcterms:modified>
</cp:coreProperties>
</file>