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14" r:id="rId3"/>
    <p:sldId id="515" r:id="rId4"/>
    <p:sldId id="521" r:id="rId5"/>
    <p:sldId id="522" r:id="rId6"/>
    <p:sldId id="523" r:id="rId7"/>
    <p:sldId id="524" r:id="rId8"/>
    <p:sldId id="518" r:id="rId9"/>
    <p:sldId id="489" r:id="rId10"/>
    <p:sldId id="493" r:id="rId11"/>
    <p:sldId id="528" r:id="rId12"/>
    <p:sldId id="525" r:id="rId13"/>
    <p:sldId id="526" r:id="rId14"/>
    <p:sldId id="527" r:id="rId15"/>
  </p:sldIdLst>
  <p:sldSz cx="9144000" cy="6858000" type="letter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344"/>
    <a:srgbClr val="8D7F43"/>
    <a:srgbClr val="906E40"/>
    <a:srgbClr val="9A7544"/>
    <a:srgbClr val="FFFF00"/>
    <a:srgbClr val="FF0000"/>
    <a:srgbClr val="B2B2B2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40" autoAdjust="0"/>
  </p:normalViewPr>
  <p:slideViewPr>
    <p:cSldViewPr>
      <p:cViewPr>
        <p:scale>
          <a:sx n="100" d="100"/>
          <a:sy n="100" d="100"/>
        </p:scale>
        <p:origin x="-5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428C9C-E204-4F9B-802F-B67A780E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6D71F8-29B9-4F5D-887F-D714E00B3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4D8A3-4154-4A52-912D-E0EF804911A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036E-5ED3-49CE-9C61-BEA24E028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E179-003B-47E2-8E15-B76A01BC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E8A8-4FF0-4090-9335-AD2DADAB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059C-66D2-45D5-9846-F42DF73B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BB0C-2BDD-4244-B4B0-A56D49136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4E35-9EEA-4446-8097-E313AD1F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DF7B-2922-411E-8FE8-79E81B53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1B51-C590-4D6C-95F8-4373A17F7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D599F-B3D0-4513-9732-8EAFCC2D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33EF-08FB-4594-AF5E-BB855761F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8141-B670-4D2A-B495-5795BA914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1B58-5A2D-491B-AB2C-3E24643FE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32A9-C83F-4F3D-843B-3CB2E0F6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A3E8C56-9E8B-4145-8CBA-6E0B4B8B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CT00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1402" b="7973"/>
          <a:stretch>
            <a:fillRect/>
          </a:stretch>
        </p:blipFill>
        <p:spPr>
          <a:xfrm>
            <a:off x="533400" y="1600200"/>
            <a:ext cx="8053388" cy="4267200"/>
          </a:xfrm>
          <a:noFill/>
        </p:spPr>
      </p:pic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2895600" y="4038600"/>
            <a:ext cx="5791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ts val="1200"/>
              </a:spcBef>
            </a:pPr>
            <a:r>
              <a:rPr lang="en-US" sz="3200" b="1" dirty="0"/>
              <a:t>Navajo Reservoir Operations</a:t>
            </a:r>
          </a:p>
          <a:p>
            <a:pPr algn="l">
              <a:lnSpc>
                <a:spcPct val="65000"/>
              </a:lnSpc>
              <a:spcBef>
                <a:spcPts val="1200"/>
              </a:spcBef>
            </a:pPr>
            <a:r>
              <a:rPr lang="en-US" sz="3200" b="1" dirty="0"/>
              <a:t>CRFS Technical Committee</a:t>
            </a:r>
          </a:p>
          <a:p>
            <a:pPr algn="l">
              <a:lnSpc>
                <a:spcPct val="65000"/>
              </a:lnSpc>
              <a:spcBef>
                <a:spcPts val="1200"/>
              </a:spcBef>
            </a:pPr>
            <a:r>
              <a:rPr lang="en-US" sz="3200" b="1" dirty="0"/>
              <a:t>November 8</a:t>
            </a:r>
            <a:r>
              <a:rPr lang="en-US" sz="3200" b="1" dirty="0" smtClean="0"/>
              <a:t>, 2011</a:t>
            </a:r>
            <a:endParaRPr lang="en-US" sz="3200" b="1" dirty="0"/>
          </a:p>
          <a:p>
            <a:pPr algn="l">
              <a:lnSpc>
                <a:spcPct val="65000"/>
              </a:lnSpc>
              <a:spcBef>
                <a:spcPts val="1200"/>
              </a:spcBef>
            </a:pPr>
            <a:r>
              <a:rPr lang="en-US" sz="3200" b="1" dirty="0"/>
              <a:t>Fall Technical Meeting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2286000" y="3733800"/>
            <a:ext cx="228600" cy="152400"/>
          </a:xfrm>
          <a:prstGeom prst="rect">
            <a:avLst/>
          </a:prstGeom>
          <a:solidFill>
            <a:srgbClr val="86824A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5715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Western Colorado Area Office Contact: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Ryan Christianson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970-385-6590, rchristianson@usbr.gov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Forecasting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 forecasting in the winter/early spring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Animas @ Farmington forecast point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33450"/>
            <a:ext cx="9144001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7315200" y="2362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953000" y="19050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Actual Inflow – </a:t>
            </a:r>
            <a:r>
              <a:rPr lang="en-US" sz="2000" dirty="0" smtClean="0">
                <a:solidFill>
                  <a:schemeClr val="tx1"/>
                </a:solidFill>
              </a:rPr>
              <a:t>576,275 </a:t>
            </a:r>
            <a:r>
              <a:rPr lang="en-US" sz="2000" dirty="0">
                <a:solidFill>
                  <a:schemeClr val="tx1"/>
                </a:solidFill>
              </a:rPr>
              <a:t>af </a:t>
            </a:r>
            <a:r>
              <a:rPr lang="en-US" sz="2000" dirty="0" smtClean="0">
                <a:solidFill>
                  <a:schemeClr val="tx1"/>
                </a:solidFill>
              </a:rPr>
              <a:t>(78% </a:t>
            </a:r>
            <a:r>
              <a:rPr lang="en-US" sz="2000" dirty="0">
                <a:solidFill>
                  <a:schemeClr val="tx1"/>
                </a:solidFill>
              </a:rPr>
              <a:t>of 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610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Review of</a:t>
            </a:r>
          </a:p>
          <a:p>
            <a:r>
              <a:rPr lang="en-US" sz="54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Water Year </a:t>
            </a:r>
            <a:r>
              <a:rPr lang="en-US" sz="54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2011</a:t>
            </a:r>
            <a:endParaRPr lang="en-US" sz="54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r>
              <a:rPr lang="en-US" sz="54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Operations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479" y="685799"/>
            <a:ext cx="9202479" cy="54517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534150" cy="680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276600" y="2819400"/>
            <a:ext cx="1143000" cy="609600"/>
          </a:xfrm>
          <a:prstGeom prst="hexagon">
            <a:avLst>
              <a:gd name="adj" fmla="val 34635"/>
              <a:gd name="vf" fmla="val 115470"/>
            </a:avLst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72200" y="533400"/>
            <a:ext cx="2971800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AVAILABLE </a:t>
            </a:r>
            <a:r>
              <a:rPr lang="en-US" sz="1200" b="1" dirty="0" smtClean="0">
                <a:solidFill>
                  <a:schemeClr val="tx1"/>
                </a:solidFill>
              </a:rPr>
              <a:t>WATER (April)  PATH</a:t>
            </a:r>
            <a:endParaRPr lang="en-US" sz="1200" b="1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FF00"/>
                </a:solidFill>
              </a:rPr>
              <a:t>Min </a:t>
            </a:r>
            <a:r>
              <a:rPr lang="en-US" sz="1200" b="1" dirty="0" err="1">
                <a:solidFill>
                  <a:srgbClr val="00FF00"/>
                </a:solidFill>
              </a:rPr>
              <a:t>Prob</a:t>
            </a:r>
            <a:r>
              <a:rPr lang="en-US" sz="1200" b="1" dirty="0">
                <a:solidFill>
                  <a:srgbClr val="00FF00"/>
                </a:solidFill>
              </a:rPr>
              <a:t>:      </a:t>
            </a:r>
            <a:r>
              <a:rPr lang="en-US" sz="1200" b="1" dirty="0" smtClean="0">
                <a:solidFill>
                  <a:srgbClr val="00FF00"/>
                </a:solidFill>
              </a:rPr>
              <a:t>376,960 </a:t>
            </a:r>
            <a:r>
              <a:rPr lang="en-US" sz="1200" b="1" dirty="0">
                <a:solidFill>
                  <a:srgbClr val="00FF00"/>
                </a:solidFill>
              </a:rPr>
              <a:t>af          </a:t>
            </a:r>
            <a:r>
              <a:rPr lang="en-US" sz="1200" b="1" dirty="0" smtClean="0">
                <a:solidFill>
                  <a:srgbClr val="00FF00"/>
                </a:solidFill>
              </a:rPr>
              <a:t>#2</a:t>
            </a:r>
            <a:endParaRPr lang="en-US" sz="1200" b="1" dirty="0">
              <a:solidFill>
                <a:srgbClr val="00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Most </a:t>
            </a:r>
            <a:r>
              <a:rPr lang="en-US" sz="1200" b="1" dirty="0" err="1">
                <a:solidFill>
                  <a:srgbClr val="FF0000"/>
                </a:solidFill>
              </a:rPr>
              <a:t>Prob</a:t>
            </a:r>
            <a:r>
              <a:rPr lang="en-US" sz="1200" b="1" dirty="0">
                <a:solidFill>
                  <a:srgbClr val="FF0000"/>
                </a:solidFill>
              </a:rPr>
              <a:t>:    </a:t>
            </a:r>
            <a:r>
              <a:rPr lang="en-US" sz="1200" b="1" dirty="0" smtClean="0">
                <a:solidFill>
                  <a:srgbClr val="FF0000"/>
                </a:solidFill>
              </a:rPr>
              <a:t>500,429 </a:t>
            </a:r>
            <a:r>
              <a:rPr lang="en-US" sz="1200" b="1" dirty="0">
                <a:solidFill>
                  <a:srgbClr val="FF0000"/>
                </a:solidFill>
              </a:rPr>
              <a:t>af          </a:t>
            </a:r>
            <a:r>
              <a:rPr lang="en-US" sz="1200" b="1" dirty="0" smtClean="0">
                <a:solidFill>
                  <a:srgbClr val="FF0000"/>
                </a:solidFill>
              </a:rPr>
              <a:t>#2</a:t>
            </a:r>
            <a:endParaRPr lang="en-US" sz="12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FFFF"/>
                </a:solidFill>
              </a:rPr>
              <a:t>Max </a:t>
            </a:r>
            <a:r>
              <a:rPr lang="en-US" sz="1200" b="1" dirty="0" err="1">
                <a:solidFill>
                  <a:srgbClr val="00FFFF"/>
                </a:solidFill>
              </a:rPr>
              <a:t>Prob</a:t>
            </a:r>
            <a:r>
              <a:rPr lang="en-US" sz="1200" b="1" dirty="0">
                <a:solidFill>
                  <a:srgbClr val="00FFFF"/>
                </a:solidFill>
              </a:rPr>
              <a:t>:      </a:t>
            </a:r>
            <a:r>
              <a:rPr lang="en-US" sz="1200" b="1" dirty="0" smtClean="0">
                <a:solidFill>
                  <a:srgbClr val="00FFFF"/>
                </a:solidFill>
              </a:rPr>
              <a:t>643,061 </a:t>
            </a:r>
            <a:r>
              <a:rPr lang="en-US" sz="1200" b="1" dirty="0">
                <a:solidFill>
                  <a:srgbClr val="00FFFF"/>
                </a:solidFill>
              </a:rPr>
              <a:t>af         </a:t>
            </a:r>
            <a:r>
              <a:rPr lang="en-US" sz="1200" b="1" dirty="0" smtClean="0">
                <a:solidFill>
                  <a:srgbClr val="00FFFF"/>
                </a:solidFill>
              </a:rPr>
              <a:t>#2</a:t>
            </a:r>
            <a:endParaRPr lang="en-US" sz="1200" b="1" dirty="0">
              <a:solidFill>
                <a:srgbClr val="00FFFF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200400" y="2743200"/>
            <a:ext cx="1295400" cy="685800"/>
          </a:xfrm>
          <a:prstGeom prst="hexagon">
            <a:avLst>
              <a:gd name="adj" fmla="val 47222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124200" y="2667000"/>
            <a:ext cx="1447800" cy="838200"/>
          </a:xfrm>
          <a:prstGeom prst="hexagon">
            <a:avLst>
              <a:gd name="adj" fmla="val 43182"/>
              <a:gd name="vf" fmla="val 115470"/>
            </a:avLst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Chasing the Target Baseflow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Temporary increases to 650 cfs were required in mid April and early May due to late runoff and dry conditions </a:t>
            </a: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Base releases remained at 500 cfs until August 9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endParaRPr lang="en-US" sz="2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Late runoff kept the river within Target Base Flow range without additional releases later than usual</a:t>
            </a: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Increased release to 800 cfs on August 9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, up to 900 cfs on August 17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Returned to 500 cfs base release on October 6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</a:rPr>
              <a:t>Reduced release to 350 cfs for trout habitat improvements (should be complete by December)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947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838200" y="4648200"/>
            <a:ext cx="8153400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002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Navajo Current Conditions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(as of </a:t>
            </a:r>
            <a:r>
              <a:rPr lang="en-US" sz="1800" dirty="0" smtClean="0">
                <a:solidFill>
                  <a:schemeClr val="bg1"/>
                </a:solidFill>
              </a:rPr>
              <a:t>11/7/2011)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Elevation = </a:t>
            </a:r>
            <a:r>
              <a:rPr lang="en-US" dirty="0" smtClean="0">
                <a:solidFill>
                  <a:schemeClr val="bg1"/>
                </a:solidFill>
              </a:rPr>
              <a:t>6058.4  (</a:t>
            </a:r>
            <a:r>
              <a:rPr lang="en-US" dirty="0" smtClean="0">
                <a:solidFill>
                  <a:schemeClr val="bg1"/>
                </a:solidFill>
              </a:rPr>
              <a:t>97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Average)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Storage = </a:t>
            </a:r>
            <a:r>
              <a:rPr lang="en-US" dirty="0" smtClean="0">
                <a:solidFill>
                  <a:schemeClr val="bg1"/>
                </a:solidFill>
              </a:rPr>
              <a:t>1,327,727 </a:t>
            </a:r>
            <a:r>
              <a:rPr lang="en-US" dirty="0" smtClean="0">
                <a:solidFill>
                  <a:schemeClr val="bg1"/>
                </a:solidFill>
              </a:rPr>
              <a:t>af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78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Full)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Inflow = </a:t>
            </a:r>
            <a:r>
              <a:rPr lang="en-US" dirty="0" smtClean="0">
                <a:solidFill>
                  <a:schemeClr val="bg1"/>
                </a:solidFill>
              </a:rPr>
              <a:t>485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cfs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Release = </a:t>
            </a:r>
            <a:r>
              <a:rPr lang="en-US" dirty="0" smtClean="0">
                <a:solidFill>
                  <a:schemeClr val="bg1"/>
                </a:solidFill>
              </a:rPr>
              <a:t>350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cfs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NIIP = </a:t>
            </a:r>
            <a:r>
              <a:rPr lang="en-US" dirty="0" smtClean="0">
                <a:solidFill>
                  <a:schemeClr val="bg1"/>
                </a:solidFill>
              </a:rPr>
              <a:t>6 cfs (Not Diverting)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San Juan-Chama Diversion = </a:t>
            </a:r>
            <a:r>
              <a:rPr lang="en-US" dirty="0" smtClean="0">
                <a:solidFill>
                  <a:schemeClr val="bg1"/>
                </a:solidFill>
              </a:rPr>
              <a:t>16 cfs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5A67D">
                <a:gamma/>
                <a:tint val="54118"/>
                <a:invGamma/>
                <a:alpha val="63000"/>
              </a:srgbClr>
            </a:gs>
            <a:gs pos="50000">
              <a:srgbClr val="C5A67D">
                <a:alpha val="57001"/>
              </a:srgbClr>
            </a:gs>
            <a:gs pos="100000">
              <a:srgbClr val="C5A67D">
                <a:gamma/>
                <a:tint val="54118"/>
                <a:invGamma/>
                <a:alpha val="63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5A67D">
                <a:gamma/>
                <a:tint val="54118"/>
                <a:invGamma/>
                <a:alpha val="63000"/>
              </a:srgbClr>
            </a:gs>
            <a:gs pos="50000">
              <a:srgbClr val="C5A67D">
                <a:alpha val="57001"/>
              </a:srgbClr>
            </a:gs>
            <a:gs pos="100000">
              <a:srgbClr val="C5A67D">
                <a:gamma/>
                <a:tint val="54118"/>
                <a:invGamma/>
                <a:alpha val="63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19419</TotalTime>
  <Words>211</Words>
  <Application>Microsoft Office PowerPoint</Application>
  <PresentationFormat>Letter Paper (8.5x11 in)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Chasing the Target Baseflow</vt:lpstr>
      <vt:lpstr>Slide 8</vt:lpstr>
      <vt:lpstr>Navajo Current Conditions (as of 11/7/2011)</vt:lpstr>
      <vt:lpstr>Western Colorado Area Office Contact:  Ryan Christianson 970-385-6590, rchristianson@usbr.gov </vt:lpstr>
      <vt:lpstr>Forecasting Challenges</vt:lpstr>
      <vt:lpstr>Slide 12</vt:lpstr>
      <vt:lpstr>Slide 13</vt:lpstr>
      <vt:lpstr>Slide 14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Ryan Christianson</cp:lastModifiedBy>
  <cp:revision>205</cp:revision>
  <dcterms:created xsi:type="dcterms:W3CDTF">2004-03-19T17:04:19Z</dcterms:created>
  <dcterms:modified xsi:type="dcterms:W3CDTF">2011-11-08T15:45:28Z</dcterms:modified>
</cp:coreProperties>
</file>