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256" r:id="rId3"/>
    <p:sldId id="328" r:id="rId4"/>
    <p:sldId id="419" r:id="rId5"/>
    <p:sldId id="406" r:id="rId6"/>
    <p:sldId id="429" r:id="rId7"/>
    <p:sldId id="400" r:id="rId8"/>
    <p:sldId id="430" r:id="rId9"/>
    <p:sldId id="422" r:id="rId10"/>
    <p:sldId id="423" r:id="rId11"/>
    <p:sldId id="421" r:id="rId12"/>
    <p:sldId id="414" r:id="rId13"/>
    <p:sldId id="415" r:id="rId14"/>
    <p:sldId id="416" r:id="rId15"/>
    <p:sldId id="428" r:id="rId16"/>
    <p:sldId id="424" r:id="rId17"/>
    <p:sldId id="425" r:id="rId18"/>
    <p:sldId id="426" r:id="rId19"/>
    <p:sldId id="32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FF0000"/>
    <a:srgbClr val="E5CD8B"/>
    <a:srgbClr val="EBDFAB"/>
    <a:srgbClr val="DFDCB9"/>
    <a:srgbClr val="DDD1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24" autoAdjust="0"/>
  </p:normalViewPr>
  <p:slideViewPr>
    <p:cSldViewPr>
      <p:cViewPr varScale="1">
        <p:scale>
          <a:sx n="83" d="100"/>
          <a:sy n="83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43E3AC21-8782-4FA7-9117-B58C5927B6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A497CF94-79E4-4503-A72F-2BF26B91F0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“teacup” diagrams represent the coordinated operations of Lake Powell and Lake Mead in water year 2011 under the Interim Guidelines in the June 2011 24-Month Study most probable inflow scenario.</a:t>
            </a:r>
          </a:p>
          <a:p>
            <a:endParaRPr lang="en-US" baseline="0" dirty="0" smtClean="0"/>
          </a:p>
          <a:p>
            <a:r>
              <a:rPr lang="en-US" dirty="0" smtClean="0"/>
              <a:t>All volumes</a:t>
            </a:r>
            <a:r>
              <a:rPr lang="en-US" baseline="0" dirty="0" smtClean="0"/>
              <a:t> are in million acre-feet (</a:t>
            </a:r>
            <a:r>
              <a:rPr lang="en-US" baseline="0" dirty="0" err="1" smtClean="0"/>
              <a:t>maf</a:t>
            </a:r>
            <a:r>
              <a:rPr lang="en-US" baseline="0" dirty="0" smtClean="0"/>
              <a:t>) and all elevations are in feet above mean sea level (feet).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Lake Powell Teacup:</a:t>
            </a:r>
          </a:p>
          <a:p>
            <a:r>
              <a:rPr lang="en-US" baseline="0" dirty="0" smtClean="0"/>
              <a:t>With a projected unregulated inflow of 16.65 </a:t>
            </a:r>
            <a:r>
              <a:rPr lang="en-US" baseline="0" dirty="0" err="1" smtClean="0"/>
              <a:t>maf</a:t>
            </a:r>
            <a:r>
              <a:rPr lang="en-US" baseline="0" dirty="0" smtClean="0"/>
              <a:t> (138% of average) and an annual release volume of 12.44 </a:t>
            </a:r>
            <a:r>
              <a:rPr lang="en-US" baseline="0" dirty="0" err="1" smtClean="0"/>
              <a:t>maf</a:t>
            </a:r>
            <a:r>
              <a:rPr lang="en-US" baseline="0" dirty="0" smtClean="0"/>
              <a:t> in water year 2011, the elevation of Lake Powell is projected to be 3,660.94 feet (77% of capacity) on September 30, 2011.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Lake Mead Teacup:</a:t>
            </a:r>
          </a:p>
          <a:p>
            <a:r>
              <a:rPr lang="en-US" baseline="0" dirty="0" smtClean="0"/>
              <a:t>With a projected release volume from Lake Powell of 12.44 </a:t>
            </a:r>
            <a:r>
              <a:rPr lang="en-US" baseline="0" dirty="0" err="1" smtClean="0"/>
              <a:t>maf</a:t>
            </a:r>
            <a:r>
              <a:rPr lang="en-US" baseline="0" dirty="0" smtClean="0"/>
              <a:t>, projected intervening flows into Lake Mead of 1.07 </a:t>
            </a:r>
            <a:r>
              <a:rPr lang="en-US" baseline="0" dirty="0" err="1" smtClean="0"/>
              <a:t>maf</a:t>
            </a:r>
            <a:r>
              <a:rPr lang="en-US" baseline="0" dirty="0" smtClean="0"/>
              <a:t>, and a projected release volume of 9.69 </a:t>
            </a:r>
            <a:r>
              <a:rPr lang="en-US" baseline="0" dirty="0" err="1" smtClean="0"/>
              <a:t>maf</a:t>
            </a:r>
            <a:r>
              <a:rPr lang="en-US" baseline="0" dirty="0" smtClean="0"/>
              <a:t> from Lake Mead in water year 2011, the elevation of Lake Mead is projected to be 1,115.5 feet (50 percent capacity) on September 30, 2011.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054"/>
            <a:fld id="{56FE6383-8871-4DCB-881C-7CC92F3C0340}" type="slidenum">
              <a:rPr lang="en-US" smtClean="0"/>
              <a:pPr defTabSz="915054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23A1-7620-44C6-8733-976952AFAA7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70734" y="8827584"/>
            <a:ext cx="3038145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1C71A0D7-8936-4D7C-858A-EE4BE9ACAD72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939" indent="-227939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E9E4C-1953-4C2B-B8E1-AB220429A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83639-2B92-4B52-A1F9-1242FCD8941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7FFD6-7F46-4348-BA3C-51ADECBBA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8F24A-B371-496F-B174-F335A26A1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9872-EB20-4226-B4AA-5FC6B028F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6FA1CF-7BA7-4BF4-AD4D-AA16D6CE2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FFC279-69B2-4C0C-A85E-9A5A6E6DA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C37046-AB72-4CFF-A568-F560A43D2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6214-E49D-4BA8-8D22-8AE03C055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DE90-C254-4815-AC55-17381896F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19D2-6F09-4830-AD16-3C00AEBE9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F224-7808-4494-8347-B1A3CF99B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6760-1AAB-4E36-B859-8DC85F5D3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F0534-89E9-41EA-8645-3F2DC7030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8FE2D-8724-40C5-BF83-B7CB8C075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10B9-2D31-4C69-8A20-11B707C2F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260D-5F2A-4B5D-B030-5B84E4759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77E9D-8A12-4BF2-97CD-6846FC29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88A49-0917-4A21-92E1-6471C417D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A3AE6-FFDA-4144-8D70-C4CD62B97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19573-260E-4918-926A-B5D609693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69DAF-F041-46E9-9AFD-23F29E7C19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5481-B2D8-4BB1-80A8-D4C51907B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9AB61-8221-46DC-8D60-FC0734628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7C05-62B4-472D-A57D-E34DA3E79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8142-4ED2-4AE9-8E7B-28F9D136A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07E9-AF8E-4804-A4B0-E0F112A8F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0ECA59-293A-4663-AA6A-0ABAEF41DF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9C1D148-1F92-4A55-AAC1-11E190BCAD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br.gov/lc/region/g4000/LM_AreaCapacityTables200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CRFS Technical Meeting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LC Operations Update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November 8, 2011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4456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YAO Operations Update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1277471"/>
            <a:ext cx="4891087" cy="48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Brock and Senator Wash conservation year-to-date through November 3, 2011</a:t>
            </a:r>
          </a:p>
          <a:p>
            <a:pPr marL="742950" lvl="1" indent="-285750">
              <a:spcBef>
                <a:spcPts val="1200"/>
              </a:spcBef>
              <a:buFontTx/>
              <a:buChar char="–"/>
              <a:defRPr/>
            </a:pPr>
            <a:r>
              <a:rPr lang="en-US" sz="2200" kern="0" dirty="0" smtClean="0">
                <a:solidFill>
                  <a:schemeClr val="bg1"/>
                </a:solidFill>
              </a:rPr>
              <a:t>Brock		105,500 AF</a:t>
            </a:r>
          </a:p>
          <a:p>
            <a:pPr marL="742950" lvl="1" indent="-285750">
              <a:spcBef>
                <a:spcPts val="1200"/>
              </a:spcBef>
              <a:buFontTx/>
              <a:buChar char="–"/>
              <a:defRPr/>
            </a:pPr>
            <a:r>
              <a:rPr lang="en-US" sz="2200" kern="0" dirty="0" smtClean="0">
                <a:solidFill>
                  <a:schemeClr val="bg1"/>
                </a:solidFill>
              </a:rPr>
              <a:t>Senator Wash	92,300 AF</a:t>
            </a:r>
          </a:p>
          <a:p>
            <a:pPr marL="742950" lvl="1" indent="-285750">
              <a:spcBef>
                <a:spcPts val="1200"/>
              </a:spcBef>
              <a:defRPr/>
            </a:pPr>
            <a:endParaRPr lang="en-US" sz="1400" kern="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FontTx/>
              <a:buChar char="•"/>
              <a:defRPr/>
            </a:pPr>
            <a:r>
              <a:rPr lang="en-US" sz="2600" kern="0" dirty="0" smtClean="0">
                <a:solidFill>
                  <a:schemeClr val="bg1"/>
                </a:solidFill>
              </a:rPr>
              <a:t>Excess Flows to Mexico year-to-date through   November 6, 2011</a:t>
            </a:r>
          </a:p>
          <a:p>
            <a:pPr marL="742950" lvl="1" indent="-285750">
              <a:spcBef>
                <a:spcPts val="1200"/>
              </a:spcBef>
              <a:defRPr/>
            </a:pPr>
            <a:r>
              <a:rPr lang="en-US" sz="2200" kern="0" dirty="0" smtClean="0">
                <a:solidFill>
                  <a:schemeClr val="bg1"/>
                </a:solidFill>
              </a:rPr>
              <a:t>				62,982 AF  </a:t>
            </a:r>
            <a:endParaRPr lang="en-US" sz="2200" kern="0" dirty="0">
              <a:solidFill>
                <a:schemeClr val="bg1"/>
              </a:solidFill>
            </a:endParaRPr>
          </a:p>
        </p:txBody>
      </p:sp>
      <p:pic>
        <p:nvPicPr>
          <p:cNvPr id="4" name="Picture 19" descr="IMG_0350.JPG"/>
          <p:cNvPicPr>
            <a:picLocks noChangeAspect="1"/>
          </p:cNvPicPr>
          <p:nvPr/>
        </p:nvPicPr>
        <p:blipFill>
          <a:blip r:embed="rId3" cstate="print"/>
          <a:srcRect l="5196" r="2597" b="20129"/>
          <a:stretch>
            <a:fillRect/>
          </a:stretch>
        </p:blipFill>
        <p:spPr bwMode="auto">
          <a:xfrm>
            <a:off x="5212137" y="1131529"/>
            <a:ext cx="3588680" cy="2072096"/>
          </a:xfrm>
          <a:prstGeom prst="rect">
            <a:avLst/>
          </a:prstGeom>
          <a:noFill/>
          <a:ln w="12700">
            <a:solidFill>
              <a:srgbClr val="D0A070"/>
            </a:solidFill>
            <a:miter lim="800000"/>
            <a:headEnd/>
            <a:tailEnd/>
          </a:ln>
        </p:spPr>
      </p:pic>
      <p:pic>
        <p:nvPicPr>
          <p:cNvPr id="8" name="Picture 6" descr="http://www.u.arizona.edu/~gmgarfin/morelosda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08257" y="3281083"/>
            <a:ext cx="2214233" cy="2952657"/>
          </a:xfrm>
          <a:prstGeom prst="rect">
            <a:avLst/>
          </a:prstGeom>
          <a:noFill/>
          <a:ln w="12700">
            <a:solidFill>
              <a:srgbClr val="D0A07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800" y="6250835"/>
            <a:ext cx="270256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400" baseline="30000" dirty="0" smtClean="0">
                <a:solidFill>
                  <a:srgbClr val="FFCCCC"/>
                </a:solidFill>
              </a:rPr>
              <a:t>1</a:t>
            </a:r>
            <a:r>
              <a:rPr lang="en-US" sz="1400" dirty="0" smtClean="0">
                <a:solidFill>
                  <a:srgbClr val="FFCCCC"/>
                </a:solidFill>
              </a:rPr>
              <a:t> All values are provisional</a:t>
            </a:r>
            <a:endParaRPr lang="en-US" sz="1400" dirty="0">
              <a:solidFill>
                <a:srgbClr val="FF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Real Time Evaporation At Lake Mead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5-Year cooperative project with the USGS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 and obtain hourly evaporation rates (and other parameters) from Lake Mead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 new monthly coefficients for use in long-term modeling efforts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Maintain program into the future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Comparison to Evaporation Rates in 24 Month Study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*provisional</a:t>
            </a: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228600" y="1143000"/>
          <a:ext cx="8763000" cy="5105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Month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24-Month Study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USGS Measured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Difference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Mar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Apr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May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Jun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Jul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Aug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Sep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Oct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Nov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Dec 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Jan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Feb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Mar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Apr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May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Jun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Jul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Aug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Sep 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Impacts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678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Will reduce error associated with 24-Month Study side inflow to Lake Mead term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Since February 2010, average difference is about 4 KAF, or a total of 73 KAF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monthly coefficients for use with Lake Mead Evaporation will be derived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Lower Basin is actively working with CBRFC to forecast side inflows as well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Would like to keep project going, and expand to Lake Mohave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Area-Capacity Update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Developed with 2001 underwater bathymetric survey and 2009 </a:t>
            </a:r>
            <a:r>
              <a:rPr lang="en-US" sz="2400" dirty="0" err="1" smtClean="0">
                <a:solidFill>
                  <a:schemeClr val="bg1"/>
                </a:solidFill>
              </a:rPr>
              <a:t>LiDAR</a:t>
            </a:r>
            <a:r>
              <a:rPr lang="en-US" sz="2400" dirty="0" smtClean="0">
                <a:solidFill>
                  <a:schemeClr val="bg1"/>
                </a:solidFill>
              </a:rPr>
              <a:t> survey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LCRO-GIS </a:t>
            </a:r>
            <a:r>
              <a:rPr lang="en-US" sz="2400" dirty="0" smtClean="0">
                <a:solidFill>
                  <a:schemeClr val="bg1"/>
                </a:solidFill>
              </a:rPr>
              <a:t>completed a thorough review and re-derived final surface area and capacity tables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External review by Reclamation’s Provo office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Methodology determined to be sound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Impacts Analysis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Comparison against 1963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Sensitivity analysis: 24-Month Study and CRSS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Report Finalized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Available at: </a:t>
            </a:r>
            <a:r>
              <a:rPr lang="en-US" sz="1600" dirty="0" smtClean="0">
                <a:solidFill>
                  <a:schemeClr val="bg1"/>
                </a:solidFill>
                <a:hlinkClick r:id="rId2"/>
              </a:rPr>
              <a:t>http://www.usbr.gov/lc/region/g4000/LM_AreaCapacityTables2009.pdf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Implementation Date January 1, 2012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28600"/>
            <a:ext cx="83867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28600"/>
            <a:ext cx="82391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322263"/>
            <a:ext cx="8105775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45-2228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261225" cy="5851525"/>
          </a:xfrm>
          <a:noFill/>
          <a:ln/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585913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indent="-58738" algn="ctr"/>
            <a:r>
              <a:rPr lang="en-US" sz="3600" b="1"/>
              <a:t>Lower Colorado River</a:t>
            </a:r>
          </a:p>
          <a:p>
            <a:pPr marL="58738" indent="-58738" algn="ctr"/>
            <a:r>
              <a:rPr lang="en-US" sz="3600" b="1"/>
              <a:t>Operations </a:t>
            </a:r>
            <a:endParaRPr lang="en-US" sz="3200" b="1"/>
          </a:p>
          <a:p>
            <a:pPr marL="58738" indent="-58738"/>
            <a:endParaRPr lang="en-US" sz="3200" b="1"/>
          </a:p>
          <a:p>
            <a:pPr marL="58738" indent="-58738" algn="ctr"/>
            <a:r>
              <a:rPr lang="en-US" sz="2400" b="1"/>
              <a:t>For further information:  http://www.usbr.gov/lc/region</a:t>
            </a:r>
          </a:p>
          <a:p>
            <a:pPr marL="58738" indent="-58738" algn="ctr"/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Topics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6858000" cy="40687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Operations </a:t>
            </a:r>
            <a:r>
              <a:rPr lang="en-US" dirty="0" smtClean="0">
                <a:solidFill>
                  <a:schemeClr val="bg1"/>
                </a:solidFill>
              </a:rPr>
              <a:t>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Real-time Evaporation Project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Lake Mead Bathymetry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/>
          <p:cNvSpPr>
            <a:spLocks noChangeArrowheads="1"/>
          </p:cNvSpPr>
          <p:nvPr/>
        </p:nvSpPr>
        <p:spPr bwMode="auto">
          <a:xfrm flipV="1">
            <a:off x="5715000" y="3581400"/>
            <a:ext cx="2057400" cy="266700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334000" y="3581400"/>
            <a:ext cx="381000" cy="26670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685800" y="2743200"/>
            <a:ext cx="2743200" cy="350520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2743200"/>
            <a:ext cx="381000" cy="35274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648200" y="1797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1,220</a:t>
            </a: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25.877 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524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3716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84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32"/>
          <p:cNvSpPr>
            <a:spLocks noChangeShapeType="1"/>
          </p:cNvSpPr>
          <p:nvPr/>
        </p:nvSpPr>
        <p:spPr bwMode="auto">
          <a:xfrm>
            <a:off x="3429000" y="6237288"/>
            <a:ext cx="381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0" y="6019800"/>
            <a:ext cx="1861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03" name="Rectangle 43"/>
          <p:cNvSpPr>
            <a:spLocks noChangeArrowheads="1"/>
          </p:cNvSpPr>
          <p:nvPr/>
        </p:nvSpPr>
        <p:spPr bwMode="auto">
          <a:xfrm>
            <a:off x="5807440" y="3581400"/>
            <a:ext cx="14315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1,116.0 </a:t>
            </a:r>
            <a:r>
              <a:rPr lang="en-US" sz="1600" dirty="0"/>
              <a:t>feet</a:t>
            </a:r>
          </a:p>
          <a:p>
            <a:pPr algn="ctr"/>
            <a:r>
              <a:rPr lang="en-US" sz="1200" dirty="0" smtClean="0"/>
              <a:t>12.98 </a:t>
            </a:r>
            <a:r>
              <a:rPr lang="en-US" sz="1200" dirty="0" err="1" smtClean="0"/>
              <a:t>maf</a:t>
            </a:r>
            <a:r>
              <a:rPr lang="en-US" sz="1200" dirty="0" smtClean="0"/>
              <a:t> in storage</a:t>
            </a:r>
          </a:p>
          <a:p>
            <a:pPr algn="ctr"/>
            <a:r>
              <a:rPr lang="en-US" sz="1200" dirty="0" smtClean="0"/>
              <a:t>50% </a:t>
            </a:r>
            <a:r>
              <a:rPr lang="en-US" sz="1200" dirty="0"/>
              <a:t>of capacity</a:t>
            </a:r>
          </a:p>
        </p:txBody>
      </p:sp>
      <p:sp>
        <p:nvSpPr>
          <p:cNvPr id="16404" name="Rectangle 45"/>
          <p:cNvSpPr>
            <a:spLocks noChangeArrowheads="1"/>
          </p:cNvSpPr>
          <p:nvPr/>
        </p:nvSpPr>
        <p:spPr bwMode="auto">
          <a:xfrm>
            <a:off x="0" y="762000"/>
            <a:ext cx="914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Observed 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sz="1800" dirty="0" smtClean="0">
                <a:solidFill>
                  <a:srgbClr val="FFCCCC"/>
                </a:solidFill>
              </a:rPr>
              <a:t>16.77 </a:t>
            </a:r>
            <a:r>
              <a:rPr lang="en-US" sz="1800" dirty="0">
                <a:solidFill>
                  <a:srgbClr val="FFCCCC"/>
                </a:solidFill>
              </a:rPr>
              <a:t>maf (</a:t>
            </a:r>
            <a:r>
              <a:rPr lang="en-US" sz="1800" dirty="0" smtClean="0">
                <a:solidFill>
                  <a:srgbClr val="FFCCCC"/>
                </a:solidFill>
              </a:rPr>
              <a:t>139%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  <a:endParaRPr lang="en-US" sz="1800" dirty="0">
              <a:solidFill>
                <a:srgbClr val="FFCCCC"/>
              </a:solidFill>
            </a:endParaRPr>
          </a:p>
        </p:txBody>
      </p:sp>
      <p:sp>
        <p:nvSpPr>
          <p:cNvPr id="16405" name="Line 47"/>
          <p:cNvSpPr>
            <a:spLocks noChangeShapeType="1"/>
          </p:cNvSpPr>
          <p:nvPr/>
        </p:nvSpPr>
        <p:spPr bwMode="auto">
          <a:xfrm>
            <a:off x="3810000" y="4648200"/>
            <a:ext cx="1905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Rectangle 48"/>
          <p:cNvSpPr>
            <a:spLocks noChangeArrowheads="1"/>
          </p:cNvSpPr>
          <p:nvPr/>
        </p:nvSpPr>
        <p:spPr bwMode="auto">
          <a:xfrm>
            <a:off x="3775075" y="4343400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 smtClean="0">
                <a:solidFill>
                  <a:srgbClr val="FFCCCC"/>
                </a:solidFill>
              </a:rPr>
              <a:t>12.52 </a:t>
            </a:r>
            <a:r>
              <a:rPr lang="en-US" sz="1800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16409" name="Line 47"/>
          <p:cNvSpPr>
            <a:spLocks noChangeShapeType="1"/>
          </p:cNvSpPr>
          <p:nvPr/>
        </p:nvSpPr>
        <p:spPr bwMode="auto">
          <a:xfrm>
            <a:off x="4419600" y="4953000"/>
            <a:ext cx="1295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Rectangle 48"/>
          <p:cNvSpPr>
            <a:spLocks noChangeArrowheads="1"/>
          </p:cNvSpPr>
          <p:nvPr/>
        </p:nvSpPr>
        <p:spPr bwMode="auto">
          <a:xfrm>
            <a:off x="4267200" y="4611688"/>
            <a:ext cx="1109663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dirty="0" smtClean="0">
                <a:solidFill>
                  <a:srgbClr val="FFCCCC"/>
                </a:solidFill>
              </a:rPr>
              <a:t>1.16 </a:t>
            </a:r>
            <a:r>
              <a:rPr lang="en-US" sz="1600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16411" name="Line 6"/>
          <p:cNvSpPr>
            <a:spLocks noChangeShapeType="1"/>
          </p:cNvSpPr>
          <p:nvPr/>
        </p:nvSpPr>
        <p:spPr bwMode="auto">
          <a:xfrm>
            <a:off x="2667000" y="5257800"/>
            <a:ext cx="11191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Text Box 7"/>
          <p:cNvSpPr txBox="1">
            <a:spLocks noChangeArrowheads="1"/>
          </p:cNvSpPr>
          <p:nvPr/>
        </p:nvSpPr>
        <p:spPr bwMode="auto">
          <a:xfrm>
            <a:off x="4714875" y="50863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895</a:t>
            </a:r>
          </a:p>
        </p:txBody>
      </p:sp>
      <p:sp>
        <p:nvSpPr>
          <p:cNvPr id="16413" name="Text Box 13"/>
          <p:cNvSpPr txBox="1">
            <a:spLocks noChangeArrowheads="1"/>
          </p:cNvSpPr>
          <p:nvPr/>
        </p:nvSpPr>
        <p:spPr bwMode="auto">
          <a:xfrm>
            <a:off x="3810000" y="5083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3,370</a:t>
            </a:r>
          </a:p>
        </p:txBody>
      </p:sp>
      <p:sp>
        <p:nvSpPr>
          <p:cNvPr id="16414" name="Text Box 20"/>
          <p:cNvSpPr txBox="1">
            <a:spLocks noChangeArrowheads="1"/>
          </p:cNvSpPr>
          <p:nvPr/>
        </p:nvSpPr>
        <p:spPr bwMode="auto">
          <a:xfrm>
            <a:off x="6324600" y="51054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0.0 maf</a:t>
            </a:r>
          </a:p>
        </p:txBody>
      </p:sp>
      <p:sp>
        <p:nvSpPr>
          <p:cNvPr id="16415" name="Text Box 21"/>
          <p:cNvSpPr txBox="1">
            <a:spLocks noChangeArrowheads="1"/>
          </p:cNvSpPr>
          <p:nvPr/>
        </p:nvSpPr>
        <p:spPr bwMode="auto">
          <a:xfrm>
            <a:off x="5410200" y="53625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2.0 maf</a:t>
            </a:r>
          </a:p>
        </p:txBody>
      </p:sp>
      <p:sp>
        <p:nvSpPr>
          <p:cNvPr id="16416" name="Text Box 23"/>
          <p:cNvSpPr txBox="1">
            <a:spLocks noChangeArrowheads="1"/>
          </p:cNvSpPr>
          <p:nvPr/>
        </p:nvSpPr>
        <p:spPr bwMode="auto">
          <a:xfrm>
            <a:off x="3124200" y="53625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1.9 maf</a:t>
            </a:r>
          </a:p>
        </p:txBody>
      </p:sp>
      <p:sp>
        <p:nvSpPr>
          <p:cNvPr id="16417" name="Text Box 25"/>
          <p:cNvSpPr txBox="1">
            <a:spLocks noChangeArrowheads="1"/>
          </p:cNvSpPr>
          <p:nvPr/>
        </p:nvSpPr>
        <p:spPr bwMode="auto">
          <a:xfrm>
            <a:off x="1524000" y="507365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0.0 maf</a:t>
            </a:r>
          </a:p>
        </p:txBody>
      </p:sp>
      <p:sp>
        <p:nvSpPr>
          <p:cNvPr id="16418" name="Text Box 22"/>
          <p:cNvSpPr txBox="1">
            <a:spLocks noChangeArrowheads="1"/>
          </p:cNvSpPr>
          <p:nvPr/>
        </p:nvSpPr>
        <p:spPr bwMode="auto">
          <a:xfrm>
            <a:off x="6096000" y="55626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Dead Storage</a:t>
            </a:r>
          </a:p>
        </p:txBody>
      </p:sp>
      <p:sp>
        <p:nvSpPr>
          <p:cNvPr id="16419" name="Text Box 22"/>
          <p:cNvSpPr txBox="1">
            <a:spLocks noChangeArrowheads="1"/>
          </p:cNvSpPr>
          <p:nvPr/>
        </p:nvSpPr>
        <p:spPr bwMode="auto">
          <a:xfrm>
            <a:off x="1676400" y="55594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Dead Storage</a:t>
            </a:r>
          </a:p>
        </p:txBody>
      </p:sp>
      <p:sp>
        <p:nvSpPr>
          <p:cNvPr id="16420" name="Line 6"/>
          <p:cNvSpPr>
            <a:spLocks noChangeShapeType="1"/>
          </p:cNvSpPr>
          <p:nvPr/>
        </p:nvSpPr>
        <p:spPr bwMode="auto">
          <a:xfrm>
            <a:off x="5348288" y="5257800"/>
            <a:ext cx="1119187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>
            <a:off x="990600" y="30480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752600" y="4114800"/>
            <a:ext cx="2057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838200" y="393065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9.5 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228600" y="2871788"/>
            <a:ext cx="129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16.36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8765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3,643</a:t>
            </a:r>
          </a:p>
        </p:txBody>
      </p:sp>
      <p:sp>
        <p:nvSpPr>
          <p:cNvPr id="16432" name="Rectangle 33"/>
          <p:cNvSpPr>
            <a:spLocks noChangeArrowheads="1"/>
          </p:cNvSpPr>
          <p:nvPr/>
        </p:nvSpPr>
        <p:spPr bwMode="auto">
          <a:xfrm>
            <a:off x="0" y="12644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End of Water Year 2011 Conditions</a:t>
            </a: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28600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3,575</a:t>
            </a:r>
          </a:p>
        </p:txBody>
      </p:sp>
      <p:sp>
        <p:nvSpPr>
          <p:cNvPr id="16439" name="AutoShape 34"/>
          <p:cNvSpPr>
            <a:spLocks noChangeArrowheads="1"/>
          </p:cNvSpPr>
          <p:nvPr/>
        </p:nvSpPr>
        <p:spPr bwMode="auto">
          <a:xfrm flipV="1">
            <a:off x="2362200" y="2504552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402" name="Rectangle 42"/>
          <p:cNvSpPr>
            <a:spLocks noChangeArrowheads="1"/>
          </p:cNvSpPr>
          <p:nvPr/>
        </p:nvSpPr>
        <p:spPr bwMode="auto">
          <a:xfrm>
            <a:off x="1856280" y="2843680"/>
            <a:ext cx="13441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3,653.0 </a:t>
            </a:r>
            <a:r>
              <a:rPr lang="en-US" sz="1600" dirty="0"/>
              <a:t>feet</a:t>
            </a:r>
          </a:p>
          <a:p>
            <a:pPr algn="ctr"/>
            <a:r>
              <a:rPr lang="en-US" sz="1200" dirty="0" smtClean="0"/>
              <a:t>17.59 </a:t>
            </a:r>
            <a:r>
              <a:rPr lang="en-US" sz="1200" dirty="0" err="1" smtClean="0"/>
              <a:t>maf</a:t>
            </a:r>
            <a:r>
              <a:rPr lang="en-US" sz="1200" dirty="0" smtClean="0"/>
              <a:t> in storage</a:t>
            </a:r>
          </a:p>
          <a:p>
            <a:pPr algn="ctr"/>
            <a:r>
              <a:rPr lang="en-US" sz="1200" dirty="0" smtClean="0"/>
              <a:t>72% </a:t>
            </a:r>
            <a:r>
              <a:rPr lang="en-US" sz="1200" dirty="0"/>
              <a:t>of capacity</a:t>
            </a:r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>
            <a:off x="5334000" y="3200400"/>
            <a:ext cx="2743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648200" y="3048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1,145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7924800" y="3048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15.9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38" name="AutoShape 35"/>
          <p:cNvSpPr>
            <a:spLocks noChangeArrowheads="1"/>
          </p:cNvSpPr>
          <p:nvPr/>
        </p:nvSpPr>
        <p:spPr bwMode="auto">
          <a:xfrm flipV="1">
            <a:off x="6324600" y="3322656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8" name="Line 49"/>
          <p:cNvSpPr>
            <a:spLocks noChangeShapeType="1"/>
          </p:cNvSpPr>
          <p:nvPr/>
        </p:nvSpPr>
        <p:spPr bwMode="auto">
          <a:xfrm>
            <a:off x="5357875" y="4138550"/>
            <a:ext cx="200977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Box 51"/>
          <p:cNvSpPr txBox="1">
            <a:spLocks noChangeArrowheads="1"/>
          </p:cNvSpPr>
          <p:nvPr/>
        </p:nvSpPr>
        <p:spPr bwMode="auto">
          <a:xfrm>
            <a:off x="4648200" y="3962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1,075</a:t>
            </a:r>
          </a:p>
        </p:txBody>
      </p:sp>
      <p:sp>
        <p:nvSpPr>
          <p:cNvPr id="70" name="Text Box 50"/>
          <p:cNvSpPr txBox="1">
            <a:spLocks noChangeArrowheads="1"/>
          </p:cNvSpPr>
          <p:nvPr/>
        </p:nvSpPr>
        <p:spPr bwMode="auto">
          <a:xfrm>
            <a:off x="7162800" y="395287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9.4 maf</a:t>
            </a: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15000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End of Water Year </a:t>
            </a:r>
            <a:r>
              <a:rPr lang="en-US" dirty="0" smtClean="0">
                <a:solidFill>
                  <a:schemeClr val="bg1"/>
                </a:solidFill>
              </a:rPr>
              <a:t>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Lake Mead elevation end of WY </a:t>
            </a:r>
            <a:r>
              <a:rPr lang="en-US" dirty="0" smtClean="0">
                <a:solidFill>
                  <a:schemeClr val="bg1"/>
                </a:solidFill>
              </a:rPr>
              <a:t>2011: 1116.04 </a:t>
            </a:r>
            <a:r>
              <a:rPr lang="en-US" dirty="0">
                <a:solidFill>
                  <a:schemeClr val="bg1"/>
                </a:solidFill>
              </a:rPr>
              <a:t>feet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Water Use in the Lower Basin has been lower than expected in CY 2011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California and Nevada are currently projected to come in under their annual apportionments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Mexico deliveries are expected to be reduced this year under provisions of Minute 318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Over the past water year, Lake Mead’s surface water elevation has increased approximately 38.64 feet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Despite wet conditions in the Upper Colorado River Basin, the Lower Colorado River Basin remained dry and hot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bg1"/>
                </a:solidFill>
              </a:rPr>
              <a:t>Lower Basin Side Inflows</a:t>
            </a:r>
            <a:br>
              <a:rPr lang="en-US" sz="3200" b="1" smtClean="0">
                <a:solidFill>
                  <a:schemeClr val="bg1"/>
                </a:solidFill>
              </a:rPr>
            </a:br>
            <a:r>
              <a:rPr lang="en-US" sz="2800" b="1" smtClean="0">
                <a:solidFill>
                  <a:schemeClr val="bg1"/>
                </a:solidFill>
              </a:rPr>
              <a:t>Glen Canyon to Hoover in WY/CY 2011</a:t>
            </a:r>
            <a:r>
              <a:rPr lang="en-US" sz="2800" b="1" baseline="30000" smtClean="0">
                <a:solidFill>
                  <a:schemeClr val="bg1"/>
                </a:solidFill>
              </a:rPr>
              <a:t>1,2</a:t>
            </a: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</p:nvPr>
        </p:nvGraphicFramePr>
        <p:xfrm>
          <a:off x="571500" y="1012825"/>
          <a:ext cx="8001000" cy="5082540"/>
        </p:xfrm>
        <a:graphic>
          <a:graphicData uri="http://schemas.openxmlformats.org/drawingml/2006/table">
            <a:tbl>
              <a:tblPr/>
              <a:tblGrid>
                <a:gridCol w="321477"/>
                <a:gridCol w="1469223"/>
                <a:gridCol w="2133600"/>
                <a:gridCol w="2277800"/>
                <a:gridCol w="1798900"/>
              </a:tblGrid>
              <a:tr h="6477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 in WY/CY 2011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Glen Canyon to Hoover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Glen Canyon to Hoover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+149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134%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174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WY11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1,156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142%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CY11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1,027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99" name="Rectangle 2"/>
          <p:cNvSpPr>
            <a:spLocks noChangeArrowheads="1"/>
          </p:cNvSpPr>
          <p:nvPr/>
        </p:nvSpPr>
        <p:spPr bwMode="auto">
          <a:xfrm>
            <a:off x="53340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Values were computed with the LC’s gain-loss model for the </a:t>
            </a:r>
            <a:r>
              <a:rPr lang="en-US" sz="1100" dirty="0" smtClean="0">
                <a:solidFill>
                  <a:schemeClr val="bg1"/>
                </a:solidFill>
              </a:rPr>
              <a:t>most recent </a:t>
            </a:r>
            <a:r>
              <a:rPr lang="en-US" sz="1100" dirty="0">
                <a:solidFill>
                  <a:schemeClr val="bg1"/>
                </a:solidFill>
              </a:rPr>
              <a:t>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Percent of average are based on the 5-year mean from 2006-2010 in CY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Water Year </a:t>
            </a:r>
            <a:r>
              <a:rPr lang="en-US" sz="3600" b="1" dirty="0" smtClean="0">
                <a:solidFill>
                  <a:schemeClr val="bg1"/>
                </a:solidFill>
              </a:rPr>
              <a:t>2012 </a:t>
            </a:r>
            <a:r>
              <a:rPr lang="en-US" sz="3600" b="1" dirty="0">
                <a:solidFill>
                  <a:schemeClr val="bg1"/>
                </a:solidFill>
              </a:rPr>
              <a:t>Projected Operations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221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August 2011 </a:t>
            </a:r>
            <a:r>
              <a:rPr lang="en-US" dirty="0">
                <a:solidFill>
                  <a:schemeClr val="bg1"/>
                </a:solidFill>
              </a:rPr>
              <a:t>Most Probable 24-Month Study projected Lake Mead elevation on Jan 1, </a:t>
            </a:r>
            <a:r>
              <a:rPr lang="en-US" dirty="0" smtClean="0">
                <a:solidFill>
                  <a:schemeClr val="bg1"/>
                </a:solidFill>
              </a:rPr>
              <a:t>2011 </a:t>
            </a:r>
            <a:r>
              <a:rPr lang="en-US" dirty="0">
                <a:solidFill>
                  <a:schemeClr val="bg1"/>
                </a:solidFill>
              </a:rPr>
              <a:t>to be </a:t>
            </a:r>
            <a:r>
              <a:rPr lang="en-US" dirty="0" smtClean="0">
                <a:solidFill>
                  <a:schemeClr val="bg1"/>
                </a:solidFill>
              </a:rPr>
              <a:t>1134.12 feet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Currently projecting 1133.92 feet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ICS Surplus Condition to govern Lake Mead operations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Mexico deliveries may be reduced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Minute 318 signed to allow Mexico to store up to 260 KAF through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342900"/>
            <a:ext cx="85820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August 2011 Results from CRSS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Probabilities of occurrence, values in percent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96080" cy="4973320"/>
        </p:xfrm>
        <a:graphic>
          <a:graphicData uri="http://schemas.openxmlformats.org/drawingml/2006/table">
            <a:tbl>
              <a:tblPr/>
              <a:tblGrid>
                <a:gridCol w="954197"/>
                <a:gridCol w="3692843"/>
                <a:gridCol w="802640"/>
                <a:gridCol w="782320"/>
                <a:gridCol w="741680"/>
                <a:gridCol w="731520"/>
                <a:gridCol w="690880"/>
              </a:tblGrid>
              <a:tr h="5003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55600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Basin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54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Balancing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8.23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7.48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88620">
                <a:tc vMerge="1">
                  <a:txBody>
                    <a:bodyPr/>
                    <a:lstStyle/>
                    <a:p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7.00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maf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505460">
                <a:tc rowSpan="7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Basin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any amount (Mead ≤ 1,075)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1,025 )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– (Domestic, Quantified, or Flood Control)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2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bg1"/>
                </a:solidFill>
              </a:rPr>
              <a:t>Lower Basin Surplus &amp; Shortage through 2026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1100</Words>
  <Application>Microsoft Office PowerPoint</Application>
  <PresentationFormat>On-screen Show (4:3)</PresentationFormat>
  <Paragraphs>353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1_Default Design</vt:lpstr>
      <vt:lpstr>CRFS Technical Meeting LC Operations Update  November 8, 2011 </vt:lpstr>
      <vt:lpstr>Topics</vt:lpstr>
      <vt:lpstr>Slide 3</vt:lpstr>
      <vt:lpstr>End of Water Year 2011</vt:lpstr>
      <vt:lpstr>Lower Basin Side Inflows Glen Canyon to Hoover in WY/CY 20111,2</vt:lpstr>
      <vt:lpstr>Water Year 2012 Projected Operations</vt:lpstr>
      <vt:lpstr>Slide 7</vt:lpstr>
      <vt:lpstr>August 2011 Results from CRSS  Probabilities of occurrence, values in percent</vt:lpstr>
      <vt:lpstr>Lower Basin Surplus &amp; Shortage through 2026</vt:lpstr>
      <vt:lpstr>YAO Operations Update</vt:lpstr>
      <vt:lpstr>Real Time Evaporation At Lake Mead</vt:lpstr>
      <vt:lpstr>Comparison to Evaporation Rates in 24 Month Study</vt:lpstr>
      <vt:lpstr>Impacts</vt:lpstr>
      <vt:lpstr>Area-Capacity Update</vt:lpstr>
      <vt:lpstr>Slide 15</vt:lpstr>
      <vt:lpstr>Slide 16</vt:lpstr>
      <vt:lpstr>Slide 17</vt:lpstr>
      <vt:lpstr>Slide 18</vt:lpstr>
    </vt:vector>
  </TitlesOfParts>
  <Company>USBR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Database: HDB</dc:title>
  <dc:creator>JSEWARD</dc:creator>
  <cp:lastModifiedBy>Reclamation</cp:lastModifiedBy>
  <cp:revision>148</cp:revision>
  <dcterms:created xsi:type="dcterms:W3CDTF">2005-01-28T16:18:38Z</dcterms:created>
  <dcterms:modified xsi:type="dcterms:W3CDTF">2011-11-07T19:17:48Z</dcterms:modified>
</cp:coreProperties>
</file>