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  <p:sldId id="258" r:id="rId5"/>
    <p:sldId id="259" r:id="rId6"/>
    <p:sldId id="262" r:id="rId7"/>
    <p:sldId id="260" r:id="rId8"/>
    <p:sldId id="263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F065-F977-4419-AEC6-95602B5D37D4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1E71B-58D5-4C00-BAE5-2FE8BAAE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Water Year </a:t>
            </a:r>
            <a:r>
              <a:rPr lang="en-US" dirty="0" smtClean="0">
                <a:solidFill>
                  <a:schemeClr val="tx2"/>
                </a:solidFill>
              </a:rPr>
              <a:t>2012: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Current Conditions </a:t>
            </a:r>
            <a:r>
              <a:rPr lang="en-US" dirty="0">
                <a:solidFill>
                  <a:schemeClr val="tx2"/>
                </a:solidFill>
              </a:rPr>
              <a:t>and Forecasts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Colorado </a:t>
            </a:r>
            <a:r>
              <a:rPr lang="en-US" dirty="0">
                <a:solidFill>
                  <a:schemeClr val="tx2"/>
                </a:solidFill>
              </a:rPr>
              <a:t>River Basin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CRFS </a:t>
            </a:r>
          </a:p>
          <a:p>
            <a:r>
              <a:rPr lang="en-US" dirty="0">
                <a:solidFill>
                  <a:schemeClr val="tx2"/>
                </a:solidFill>
              </a:rPr>
              <a:t>November 8</a:t>
            </a:r>
            <a:r>
              <a:rPr lang="en-US" dirty="0" smtClean="0">
                <a:solidFill>
                  <a:schemeClr val="tx2"/>
                </a:solidFill>
              </a:rPr>
              <a:t>,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257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500" dirty="0" smtClean="0"/>
              <a:t>Current</a:t>
            </a:r>
            <a:r>
              <a:rPr lang="en-US" dirty="0" smtClean="0"/>
              <a:t> Snow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19600" y="38100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333" r="16000"/>
          <a:stretch>
            <a:fillRect/>
          </a:stretch>
        </p:blipFill>
        <p:spPr bwMode="auto">
          <a:xfrm>
            <a:off x="457200" y="11430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66800" y="1430179"/>
            <a:ext cx="1213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November 7, 2011</a:t>
            </a:r>
            <a:endParaRPr lang="en-US" sz="105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-64105" y="1081673"/>
            <a:ext cx="4852610" cy="338554"/>
            <a:chOff x="-64105" y="1081673"/>
            <a:chExt cx="4852610" cy="338554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-64105" y="1081673"/>
              <a:ext cx="48526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Snow Point Classification: 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Percent Average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NA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&lt; 25%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25-50%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50-75%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75-90%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90-110%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110-125%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125-150%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150-175%    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&gt;175%   </a:t>
              </a:r>
            </a:p>
          </p:txBody>
        </p:sp>
        <p:pic>
          <p:nvPicPr>
            <p:cNvPr id="1042" name="Picture 18" descr="http://www.cbrfc.noaa.gov/gmap/markers3/snowavg.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43" name="Picture 19" descr="http://www.cbrfc.noaa.gov/gmap/markers3/snowavg.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875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44" name="Picture 20" descr="http://www.cbrfc.noaa.gov/gmap/markers3/snowavg.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3100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45" name="Picture 21" descr="http://www.cbrfc.noaa.gov/gmap/markers3/snowavg.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27125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46" name="Picture 22" descr="http://www.cbrfc.noaa.gov/gmap/markers3/snowavg.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81150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47" name="Picture 23" descr="http://www.cbrfc.noaa.gov/gmap/markers3/snowavg.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5175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48" name="Picture 24" descr="http://www.cbrfc.noaa.gov/gmap/markers3/snowavg.6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38413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49" name="Picture 25" descr="http://www.cbrfc.noaa.gov/gmap/markers3/snowavg.7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90863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50" name="Picture 26" descr="http://www.cbrfc.noaa.gov/gmap/markers3/snowavg.8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43313" y="1266825"/>
              <a:ext cx="104775" cy="104775"/>
            </a:xfrm>
            <a:prstGeom prst="rect">
              <a:avLst/>
            </a:prstGeom>
            <a:noFill/>
          </p:spPr>
        </p:pic>
        <p:pic>
          <p:nvPicPr>
            <p:cNvPr id="1051" name="Picture 27" descr="http://www.cbrfc.noaa.gov/gmap/markers3/snowavg.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95763" y="1266825"/>
              <a:ext cx="104775" cy="1047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8829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La Nina</a:t>
            </a:r>
          </a:p>
        </p:txBody>
      </p:sp>
      <p:sp>
        <p:nvSpPr>
          <p:cNvPr id="41986" name="TextBox 6"/>
          <p:cNvSpPr txBox="1">
            <a:spLocks noChangeArrowheads="1"/>
          </p:cNvSpPr>
          <p:nvPr/>
        </p:nvSpPr>
        <p:spPr bwMode="auto">
          <a:xfrm>
            <a:off x="4000500" y="6211888"/>
            <a:ext cx="514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Sources: cpc.ncep.noaa.gov and iri.columbia.edu/climate/ENSO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1752600"/>
            <a:ext cx="43910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/>
          </p:cNvPicPr>
          <p:nvPr/>
        </p:nvPicPr>
        <p:blipFill>
          <a:blip r:embed="rId3" cstate="print"/>
          <a:srcRect t="46394"/>
          <a:stretch>
            <a:fillRect/>
          </a:stretch>
        </p:blipFill>
        <p:spPr bwMode="auto">
          <a:xfrm>
            <a:off x="100013" y="3633788"/>
            <a:ext cx="40846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3" y="196850"/>
            <a:ext cx="29876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800"/>
            <a:ext cx="9144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88" y="1651000"/>
            <a:ext cx="31861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 Nina and Streamflow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175" y="1417638"/>
            <a:ext cx="2398713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2088" y="3990975"/>
            <a:ext cx="38719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740275" y="4416425"/>
            <a:ext cx="531813" cy="1619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6086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90975"/>
            <a:ext cx="38719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243263" y="3471863"/>
            <a:ext cx="628650" cy="5191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3559175" y="1651000"/>
            <a:ext cx="1335088" cy="37306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5505450" y="3024188"/>
            <a:ext cx="604838" cy="4476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6090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38"/>
            <a:ext cx="35591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 Nina and Streamflow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92400" cy="4525963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Very low correlations in most of upper basin (right: Lake Powell)</a:t>
            </a:r>
          </a:p>
          <a:p>
            <a:r>
              <a:rPr lang="en-US" sz="2000" smtClean="0">
                <a:ea typeface="ＭＳ Ｐゴシック" pitchFamily="34" charset="-128"/>
              </a:rPr>
              <a:t>La Nina correlated with low streamflow in lower basin at around 0.2 – 0.3</a:t>
            </a:r>
          </a:p>
          <a:p>
            <a:r>
              <a:rPr lang="en-US" sz="2000" smtClean="0">
                <a:ea typeface="ＭＳ Ｐゴシック" pitchFamily="34" charset="-128"/>
              </a:rPr>
              <a:t>Weaker correlations for San Juan Basin with low streamflow  and Upper Green with high streamflow</a:t>
            </a:r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0" y="1408113"/>
            <a:ext cx="59944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644900" y="3968750"/>
            <a:ext cx="5257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7073900" y="45085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2012 forecast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20100" y="5524500"/>
            <a:ext cx="482600" cy="1524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1"/>
            <a:ext cx="2590800" cy="6863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Historical Observed Apr-Jul Volumes (</a:t>
            </a:r>
            <a:r>
              <a:rPr lang="en-US" sz="1000" dirty="0" err="1" smtClean="0"/>
              <a:t>kaf</a:t>
            </a:r>
            <a:r>
              <a:rPr lang="en-US" sz="1000" dirty="0" smtClean="0"/>
              <a:t>) 1970-2010 (winter ENSO status)</a:t>
            </a:r>
          </a:p>
          <a:p>
            <a:endParaRPr lang="en-US" sz="1000" dirty="0"/>
          </a:p>
          <a:p>
            <a:r>
              <a:rPr lang="en-US" sz="1000" dirty="0" smtClean="0"/>
              <a:t>(  1) - 1984 -     15406.41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2) - 1983 -     14838.93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 3) - 1986 -     12601.21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4) - 1995 -     11833.18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 5) - 1985 -     11701.11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 6) - 1997 -     11320.89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7) - 1973 -     11262.74  (el 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 8) - 1979 -     11104.25  (neutral)</a:t>
            </a:r>
          </a:p>
          <a:p>
            <a:r>
              <a:rPr lang="en-US" sz="1000" dirty="0" smtClean="0"/>
              <a:t>(  9) - 1980 -     10606.60  (neutral)</a:t>
            </a:r>
          </a:p>
          <a:p>
            <a:r>
              <a:rPr lang="en-US" sz="1000" dirty="0" smtClean="0"/>
              <a:t>( 10) - 1993 -      9984.42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( 11) - 1975 -      9953.16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( 12) - 2008 -      8908.50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( 13) - 2005 -      8844.02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( 14) - 1978 -      8678.09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( 15) - 1998 -      8510.14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( 16) - 1982 -      8210.63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( 17) - 1971 -      8180.35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( 18) - 1970 -      8037.76  (neutral)</a:t>
            </a:r>
          </a:p>
          <a:p>
            <a:r>
              <a:rPr lang="en-US" sz="1000" dirty="0" smtClean="0"/>
              <a:t>( 19) - 2009 -      7806.72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( 20) - 1999 -      7788.09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( 21) - 1987 -      7758.54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( 22) - 1996 -      7233.47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( 23) - 1974 -      6915.13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( 24) - 2010 -      5795.43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( 25) - 1972 -      5494.26  (neutral)</a:t>
            </a:r>
          </a:p>
          <a:p>
            <a:r>
              <a:rPr lang="en-US" sz="1000" dirty="0" smtClean="0"/>
              <a:t>( 26) - 2006 -      5319.56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( 27) - 1976 -      5297.75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3)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( 28) - 1991 -      5159.33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( 29) - 1988 -      4567.47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( 30) - 2000 -      4367.05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( 31) - 2001 -      4320.62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3)</a:t>
            </a:r>
          </a:p>
          <a:p>
            <a:r>
              <a:rPr lang="en-US" sz="1000" dirty="0" smtClean="0"/>
              <a:t>( 32) - 1992 -      4124.42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( 33) - 2007 -      4053.47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( 34) - 2003 -      3910.17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( 35) - 1994 -      3766.48  (neutral)</a:t>
            </a:r>
          </a:p>
          <a:p>
            <a:r>
              <a:rPr lang="en-US" sz="1000" dirty="0" smtClean="0"/>
              <a:t>( 36) - 2004 -      3542.00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( 37) - 1989 -      3524.63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( 38) - 1990 -      3228.85  (neutral)</a:t>
            </a:r>
          </a:p>
          <a:p>
            <a:r>
              <a:rPr lang="en-US" sz="1000" dirty="0" smtClean="0"/>
              <a:t>( 39) - 1981 -      3058.61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( 40) - 1977 -      1277.39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( 41) - 2002 -      1126.76  (neutral)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81600" y="3255264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838200"/>
            <a:ext cx="2161426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Multi-year La Nina’s:</a:t>
            </a:r>
          </a:p>
          <a:p>
            <a:endParaRPr lang="en-US" dirty="0"/>
          </a:p>
          <a:p>
            <a:pPr lvl="1"/>
            <a:r>
              <a:rPr lang="en-US" dirty="0" smtClean="0"/>
              <a:t>1950 – 7.3 </a:t>
            </a:r>
            <a:r>
              <a:rPr lang="en-US" dirty="0" err="1" smtClean="0"/>
              <a:t>maf</a:t>
            </a:r>
            <a:endParaRPr lang="en-US" dirty="0" smtClean="0"/>
          </a:p>
          <a:p>
            <a:pPr lvl="1"/>
            <a:r>
              <a:rPr lang="en-US" dirty="0" smtClean="0"/>
              <a:t>1951 – 6.2 </a:t>
            </a:r>
            <a:r>
              <a:rPr lang="en-US" dirty="0" err="1" smtClean="0"/>
              <a:t>maf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1955 – 4.3 </a:t>
            </a:r>
            <a:r>
              <a:rPr lang="en-US" dirty="0" err="1" smtClean="0"/>
              <a:t>maf</a:t>
            </a:r>
            <a:endParaRPr lang="en-US" dirty="0" smtClean="0"/>
          </a:p>
          <a:p>
            <a:pPr lvl="1"/>
            <a:r>
              <a:rPr lang="en-US" dirty="0" smtClean="0"/>
              <a:t>1956 – 6.2 </a:t>
            </a:r>
            <a:r>
              <a:rPr lang="en-US" dirty="0" err="1" smtClean="0"/>
              <a:t>maf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1974 – 6.9 </a:t>
            </a:r>
            <a:r>
              <a:rPr lang="en-US" dirty="0" err="1"/>
              <a:t>m</a:t>
            </a:r>
            <a:r>
              <a:rPr lang="en-US" dirty="0" err="1" smtClean="0"/>
              <a:t>af</a:t>
            </a:r>
            <a:endParaRPr lang="en-US" dirty="0" smtClean="0"/>
          </a:p>
          <a:p>
            <a:pPr lvl="1"/>
            <a:r>
              <a:rPr lang="en-US" dirty="0" smtClean="0"/>
              <a:t>1975 – 10.0 </a:t>
            </a:r>
            <a:r>
              <a:rPr lang="en-US" dirty="0" err="1"/>
              <a:t>m</a:t>
            </a:r>
            <a:r>
              <a:rPr lang="en-US" dirty="0" err="1" smtClean="0"/>
              <a:t>af</a:t>
            </a:r>
            <a:endParaRPr lang="en-US" dirty="0" smtClean="0"/>
          </a:p>
          <a:p>
            <a:pPr lvl="1"/>
            <a:r>
              <a:rPr lang="en-US" dirty="0" smtClean="0"/>
              <a:t>1976 – 5.3 </a:t>
            </a:r>
            <a:r>
              <a:rPr lang="en-US" dirty="0" err="1"/>
              <a:t>m</a:t>
            </a:r>
            <a:r>
              <a:rPr lang="en-US" dirty="0" err="1" smtClean="0"/>
              <a:t>af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1999 – 7.8 </a:t>
            </a:r>
            <a:r>
              <a:rPr lang="en-US" dirty="0" err="1"/>
              <a:t>m</a:t>
            </a:r>
            <a:r>
              <a:rPr lang="en-US" dirty="0" err="1" smtClean="0"/>
              <a:t>af</a:t>
            </a:r>
            <a:endParaRPr lang="en-US" dirty="0" smtClean="0"/>
          </a:p>
          <a:p>
            <a:pPr lvl="1"/>
            <a:r>
              <a:rPr lang="en-US" dirty="0" smtClean="0"/>
              <a:t>2000 – 4.4 </a:t>
            </a:r>
            <a:r>
              <a:rPr lang="en-US" dirty="0" err="1"/>
              <a:t>m</a:t>
            </a:r>
            <a:r>
              <a:rPr lang="en-US" dirty="0" err="1" smtClean="0"/>
              <a:t>af</a:t>
            </a:r>
            <a:endParaRPr lang="en-US" dirty="0" smtClean="0"/>
          </a:p>
          <a:p>
            <a:pPr lvl="1"/>
            <a:r>
              <a:rPr lang="en-US" dirty="0" smtClean="0"/>
              <a:t>2001 – 4.3 </a:t>
            </a:r>
            <a:r>
              <a:rPr lang="en-US" dirty="0" err="1"/>
              <a:t>m</a:t>
            </a:r>
            <a:r>
              <a:rPr lang="en-US" dirty="0" err="1" smtClean="0"/>
              <a:t>af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2011 – 12.9 </a:t>
            </a:r>
            <a:r>
              <a:rPr lang="en-US" dirty="0" err="1" smtClean="0"/>
              <a:t>maf</a:t>
            </a:r>
            <a:endParaRPr lang="en-US" dirty="0" smtClean="0"/>
          </a:p>
          <a:p>
            <a:pPr lvl="1"/>
            <a:r>
              <a:rPr lang="en-US" dirty="0" smtClean="0"/>
              <a:t>2012 – ???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si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7505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587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Water Year 2012:  Current Conditions and Forecasts  in the Colorado River Basin</vt:lpstr>
      <vt:lpstr>Slide 2</vt:lpstr>
      <vt:lpstr>Current Snow</vt:lpstr>
      <vt:lpstr>La Nina</vt:lpstr>
      <vt:lpstr>Slide 5</vt:lpstr>
      <vt:lpstr>La Nina and Streamflow</vt:lpstr>
      <vt:lpstr>La Nina and Streamflow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Year 2012: Current Conditions and Forecasts</dc:title>
  <dc:creator>brenda alcorn</dc:creator>
  <cp:lastModifiedBy>brenda alcorn</cp:lastModifiedBy>
  <cp:revision>15</cp:revision>
  <dcterms:created xsi:type="dcterms:W3CDTF">2011-11-07T19:11:05Z</dcterms:created>
  <dcterms:modified xsi:type="dcterms:W3CDTF">2011-11-08T15:03:20Z</dcterms:modified>
</cp:coreProperties>
</file>