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1008" r:id="rId3"/>
    <p:sldId id="1010" r:id="rId4"/>
    <p:sldId id="1014" r:id="rId5"/>
    <p:sldId id="1015" r:id="rId6"/>
    <p:sldId id="1013" r:id="rId7"/>
    <p:sldId id="1033" r:id="rId8"/>
    <p:sldId id="1030" r:id="rId9"/>
    <p:sldId id="1032" r:id="rId10"/>
    <p:sldId id="1035" r:id="rId11"/>
    <p:sldId id="1034" r:id="rId12"/>
    <p:sldId id="1016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CC9900"/>
    <a:srgbClr val="003399"/>
    <a:srgbClr val="FF3300"/>
    <a:srgbClr val="D0A070"/>
    <a:srgbClr val="3366CC"/>
    <a:srgbClr val="990000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3" autoAdjust="0"/>
    <p:restoredTop sz="88869" autoAdjust="0"/>
  </p:normalViewPr>
  <p:slideViewPr>
    <p:cSldViewPr>
      <p:cViewPr varScale="1">
        <p:scale>
          <a:sx n="56" d="100"/>
          <a:sy n="56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B21E2BCA-C670-4B8E-A916-0BE002D3A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0660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7499" rIns="94996" bIns="4749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FA22CB19-F8E8-45B6-A49A-F480D0E17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935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2CB19-F8E8-45B6-A49A-F480D0E1707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2CB19-F8E8-45B6-A49A-F480D0E1707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Surplus rules: now we don’t have to manually enter the schedules into the model</a:t>
            </a:r>
            <a:r>
              <a:rPr lang="en-US" baseline="0" dirty="0" smtClean="0"/>
              <a:t> and sets the surplus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2CB19-F8E8-45B6-A49A-F480D0E170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2CB19-F8E8-45B6-A49A-F480D0E170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2CB19-F8E8-45B6-A49A-F480D0E1707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11E9F-4654-414C-8E63-B504F067E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CF036-0DDE-49EB-8428-42FBA95CE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8CDD4-036C-4685-9279-7E6A05304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778A7-12E2-4433-AA6F-FD4FC55B2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6D1F-B45C-432A-9D09-DA6E29239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CCF5-7D8D-48F9-8376-D754838DB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65EF3-604A-4860-AB45-6DB0B644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5C091-23FC-46C7-8792-A57AC6AB1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F4A29-1E90-4779-BF63-76382D0EE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07B92-FFFA-48A2-AC1C-770D70121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3CB31-C69F-4124-97F8-E071561AA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9C37A-9BF3-4A99-999D-8A0B31A34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F489A1-BBFC-456B-B688-145DA7D3B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305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Modeling Updates</a:t>
            </a:r>
            <a:endParaRPr lang="en-US" sz="4000" b="1" dirty="0">
              <a:solidFill>
                <a:schemeClr val="bg1"/>
              </a:solidFill>
            </a:endParaRPr>
          </a:p>
          <a:p>
            <a:endParaRPr lang="en-US" sz="2400" b="1" i="1" dirty="0" smtClean="0">
              <a:solidFill>
                <a:schemeClr val="bg1"/>
              </a:solidFill>
            </a:endParaRPr>
          </a:p>
          <a:p>
            <a:r>
              <a:rPr lang="en-US" sz="2400" b="1" i="1" dirty="0" smtClean="0">
                <a:solidFill>
                  <a:schemeClr val="bg1"/>
                </a:solidFill>
              </a:rPr>
              <a:t>CRFS—Technical Meeting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r>
              <a:rPr lang="en-US" sz="2400" b="1" i="1" smtClean="0">
                <a:solidFill>
                  <a:schemeClr val="bg1"/>
                </a:solidFill>
              </a:rPr>
              <a:t>November 14, </a:t>
            </a:r>
            <a:r>
              <a:rPr lang="en-US" sz="2400" b="1" i="1" dirty="0" smtClean="0">
                <a:solidFill>
                  <a:schemeClr val="bg1"/>
                </a:solidFill>
              </a:rPr>
              <a:t>2012</a:t>
            </a:r>
            <a:endParaRPr lang="en-US" sz="2400" b="1" i="1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1798637"/>
            <a:ext cx="3276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n-lt"/>
              </a:rPr>
              <a:t>Add additional Reach to </a:t>
            </a:r>
            <a:r>
              <a:rPr lang="en-US" sz="2000" kern="0" dirty="0" err="1" smtClean="0">
                <a:solidFill>
                  <a:schemeClr val="bg1"/>
                </a:solidFill>
                <a:latin typeface="+mn-lt"/>
              </a:rPr>
              <a:t>PowellToMead</a:t>
            </a:r>
            <a:r>
              <a:rPr lang="en-US" sz="2000" kern="0" dirty="0" smtClean="0">
                <a:solidFill>
                  <a:schemeClr val="bg1"/>
                </a:solidFill>
                <a:latin typeface="+mn-lt"/>
              </a:rPr>
              <a:t> Aggregate Reach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solidFill>
                  <a:schemeClr val="bg1"/>
                </a:solidFill>
                <a:latin typeface="+mn-lt"/>
              </a:rPr>
              <a:t>Separates out flows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000" kern="0" dirty="0" smtClean="0">
                <a:solidFill>
                  <a:schemeClr val="bg1"/>
                </a:solidFill>
                <a:latin typeface="+mn-lt"/>
              </a:rPr>
              <a:t>Sum of reaches remains the same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Management Interfaces (DMIs)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 data from model to report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81000" y="152400"/>
            <a:ext cx="87630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24-Month Study Model Configuration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752600"/>
            <a:ext cx="4677523" cy="43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343400" y="35052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91000" y="6019800"/>
            <a:ext cx="3733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“Mock up” of potential change to model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0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096962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24-Month Study Potential Enhancements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4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Lees Ferry Intervening flows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Changes to reporting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Changes to model configuration to support reporting</a:t>
            </a:r>
          </a:p>
          <a:p>
            <a:pPr lvl="1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methods or modeling assumptions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model results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Potential Implementation: Jan/Feb 2013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0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Questions?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Forecasting and Modeling Updates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399"/>
            <a:ext cx="8534400" cy="3733801"/>
          </a:xfr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</a:rPr>
              <a:t>24-Month Study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Recent Enhancements (implemented May 2012)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Potential Enhancements</a:t>
            </a:r>
          </a:p>
          <a:p>
            <a:r>
              <a:rPr lang="en-US" sz="3000" dirty="0" smtClean="0">
                <a:solidFill>
                  <a:schemeClr val="bg1"/>
                </a:solidFill>
              </a:rPr>
              <a:t>Mid-Term (Probabilistic) Operations Model (MTOM)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Recent Enhancements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(implemented May 2012)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/>
                </a:solidFill>
              </a:rPr>
              <a:t>24-Month Study Recent Enhancements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pPr lvl="1">
              <a:lnSpc>
                <a:spcPct val="80000"/>
              </a:lnSpc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methods or modeling assumptions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model results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Purpose of enhancements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“Clean Up” Model Workspace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Improve Transparency, Consistency, Efficiency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chemeClr val="bg1"/>
                </a:solidFill>
              </a:rPr>
              <a:t>24-Month Study Recent Enhancements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4724400"/>
          </a:xfrm>
        </p:spPr>
        <p:txBody>
          <a:bodyPr/>
          <a:lstStyle/>
          <a:p>
            <a:pPr lvl="1">
              <a:lnSpc>
                <a:spcPct val="80000"/>
              </a:lnSpc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“Clean Up” Model Workspace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Remove unused data objects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Remove “unused” and misleadingly named reach object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Improve transparency of model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Rename objects to more intuitive and descriptive names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Make 24-Month Study and MTOM more consistent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Yearly data slots </a:t>
            </a:r>
            <a:r>
              <a:rPr lang="en-US" sz="2000" dirty="0" err="1" smtClean="0">
                <a:solidFill>
                  <a:schemeClr val="bg1"/>
                </a:solidFill>
              </a:rPr>
              <a:t>vs</a:t>
            </a:r>
            <a:r>
              <a:rPr lang="en-US" sz="2000" dirty="0" smtClean="0">
                <a:solidFill>
                  <a:schemeClr val="bg1"/>
                </a:solidFill>
              </a:rPr>
              <a:t> repetitive monthly data slots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Added efficiencies to process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solidFill>
                  <a:schemeClr val="bg1"/>
                </a:solidFill>
              </a:rPr>
              <a:t>Ruleset</a:t>
            </a:r>
            <a:r>
              <a:rPr lang="en-US" sz="2000" dirty="0" smtClean="0">
                <a:solidFill>
                  <a:schemeClr val="bg1"/>
                </a:solidFill>
              </a:rPr>
              <a:t> in “reverse” priority order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Added Lower Basin Surplus rules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Potential Enhancements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096962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24-Month Study Potential Enhancements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76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Lees Ferry Intervening flows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Changes to reporting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Changes to model configuration to support reporting</a:t>
            </a:r>
          </a:p>
          <a:p>
            <a:pPr lvl="1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methods or modeling assumptions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No changes to model results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Purpose of enhancements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More accurately project </a:t>
            </a:r>
            <a:r>
              <a:rPr lang="en-US" sz="2400" u="sng" dirty="0" smtClean="0">
                <a:solidFill>
                  <a:schemeClr val="bg1"/>
                </a:solidFill>
              </a:rPr>
              <a:t>future</a:t>
            </a:r>
            <a:r>
              <a:rPr lang="en-US" sz="2400" dirty="0" smtClean="0">
                <a:solidFill>
                  <a:schemeClr val="bg1"/>
                </a:solidFill>
              </a:rPr>
              <a:t> flow at Lees Ferry </a:t>
            </a:r>
            <a:r>
              <a:rPr lang="en-US" sz="2400" dirty="0" err="1" smtClean="0">
                <a:solidFill>
                  <a:schemeClr val="bg1"/>
                </a:solidFill>
              </a:rPr>
              <a:t>streamgage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Fix “double reporting” of </a:t>
            </a:r>
            <a:r>
              <a:rPr lang="en-US" sz="2400" u="sng" dirty="0" smtClean="0">
                <a:solidFill>
                  <a:schemeClr val="bg1"/>
                </a:solidFill>
              </a:rPr>
              <a:t>historic</a:t>
            </a:r>
            <a:r>
              <a:rPr lang="en-US" sz="2400" dirty="0" smtClean="0">
                <a:solidFill>
                  <a:schemeClr val="bg1"/>
                </a:solidFill>
              </a:rPr>
              <a:t> flows between Glen Canyon Dam and Lees Ferry </a:t>
            </a:r>
            <a:r>
              <a:rPr lang="en-US" sz="2400" dirty="0" err="1" smtClean="0">
                <a:solidFill>
                  <a:schemeClr val="bg1"/>
                </a:solidFill>
              </a:rPr>
              <a:t>streamgage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Improve transparency and consistency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0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6962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24-Month Study Report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Lake Powell Page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048000" cy="4602163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</a:rPr>
              <a:t>Lees Ferry Column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Current:</a:t>
            </a:r>
          </a:p>
          <a:p>
            <a:pPr marL="342900" lvl="1" indent="-342900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      Future Flow = GCD release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Potential Change:</a:t>
            </a:r>
          </a:p>
          <a:p>
            <a:pPr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Future flow = GCD release + 5-yr </a:t>
            </a:r>
            <a:r>
              <a:rPr lang="en-US" sz="1600" dirty="0" err="1" smtClean="0">
                <a:solidFill>
                  <a:schemeClr val="bg1"/>
                </a:solidFill>
              </a:rPr>
              <a:t>avg</a:t>
            </a:r>
            <a:r>
              <a:rPr lang="en-US" sz="1600" dirty="0" smtClean="0">
                <a:solidFill>
                  <a:schemeClr val="bg1"/>
                </a:solidFill>
              </a:rPr>
              <a:t> of intervening flow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00400" y="1672081"/>
            <a:ext cx="5943600" cy="4576319"/>
            <a:chOff x="2782460" y="1524000"/>
            <a:chExt cx="6132940" cy="472871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2460" y="1524000"/>
              <a:ext cx="6132940" cy="4728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val 6"/>
            <p:cNvSpPr/>
            <p:nvPr/>
          </p:nvSpPr>
          <p:spPr>
            <a:xfrm>
              <a:off x="7010400" y="3581400"/>
              <a:ext cx="533400" cy="2362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0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4722" y="1752600"/>
            <a:ext cx="5721306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1798637"/>
            <a:ext cx="30480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n-lt"/>
              </a:rPr>
              <a:t>Side Inflow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Column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Current: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      Side Inflow = 5-yr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600" b="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avg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 of (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side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inflows above Lees Ferry + side inflows below Lees Ferry)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 Change: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Side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Inflow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1600" kern="0" dirty="0" smtClean="0">
                <a:solidFill>
                  <a:schemeClr val="bg1"/>
                </a:solidFill>
              </a:rPr>
              <a:t>5-yr </a:t>
            </a:r>
            <a:r>
              <a:rPr lang="en-US" sz="1600" kern="0" dirty="0" err="1" smtClean="0">
                <a:solidFill>
                  <a:schemeClr val="bg1"/>
                </a:solidFill>
              </a:rPr>
              <a:t>avg</a:t>
            </a:r>
            <a:r>
              <a:rPr lang="en-US" sz="1600" kern="0" dirty="0" smtClean="0">
                <a:solidFill>
                  <a:schemeClr val="bg1"/>
                </a:solidFill>
              </a:rPr>
              <a:t> of side inflows below Lees Ferry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en-US" sz="1600" kern="0" dirty="0" smtClean="0">
              <a:solidFill>
                <a:schemeClr val="bg1"/>
              </a:solidFill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152400"/>
            <a:ext cx="8229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24-Month Study Report </a:t>
            </a:r>
            <a:b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Lake Mead Page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343400" y="2590800"/>
            <a:ext cx="381000" cy="3352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chemeClr val="bg1"/>
                </a:solidFill>
              </a:rPr>
              <a:pPr algn="l"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9011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18426</TotalTime>
  <Words>359</Words>
  <Application>Microsoft Office PowerPoint</Application>
  <PresentationFormat>On-screen Show (4:3)</PresentationFormat>
  <Paragraphs>101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Forecasting and Modeling Updates</vt:lpstr>
      <vt:lpstr>Recent Enhancements (implemented May 2012)</vt:lpstr>
      <vt:lpstr>24-Month Study Recent Enhancements</vt:lpstr>
      <vt:lpstr>24-Month Study Recent Enhancements</vt:lpstr>
      <vt:lpstr>Potential Enhancements</vt:lpstr>
      <vt:lpstr>24-Month Study Potential Enhancements</vt:lpstr>
      <vt:lpstr>24-Month Study Report  Lake Powell Page</vt:lpstr>
      <vt:lpstr>Slide 9</vt:lpstr>
      <vt:lpstr>Slide 10</vt:lpstr>
      <vt:lpstr>24-Month Study Potential Enhancements</vt:lpstr>
      <vt:lpstr>Questions?</vt:lpstr>
    </vt:vector>
  </TitlesOfParts>
  <Company>usbr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BOR</cp:lastModifiedBy>
  <cp:revision>1139</cp:revision>
  <dcterms:created xsi:type="dcterms:W3CDTF">2004-03-19T17:04:19Z</dcterms:created>
  <dcterms:modified xsi:type="dcterms:W3CDTF">2012-11-14T16:24:23Z</dcterms:modified>
</cp:coreProperties>
</file>