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1011" r:id="rId3"/>
    <p:sldId id="1009" r:id="rId4"/>
    <p:sldId id="1004" r:id="rId5"/>
    <p:sldId id="978" r:id="rId6"/>
    <p:sldId id="1031" r:id="rId7"/>
    <p:sldId id="981" r:id="rId8"/>
    <p:sldId id="1054" r:id="rId9"/>
    <p:sldId id="1055" r:id="rId10"/>
    <p:sldId id="1060" r:id="rId11"/>
    <p:sldId id="1061" r:id="rId12"/>
    <p:sldId id="1056" r:id="rId13"/>
    <p:sldId id="1057" r:id="rId14"/>
    <p:sldId id="1053" r:id="rId15"/>
    <p:sldId id="1037" r:id="rId16"/>
    <p:sldId id="1062" r:id="rId17"/>
    <p:sldId id="1063" r:id="rId18"/>
    <p:sldId id="1064" r:id="rId19"/>
    <p:sldId id="1065" r:id="rId20"/>
    <p:sldId id="1066" r:id="rId21"/>
    <p:sldId id="1067" r:id="rId22"/>
    <p:sldId id="1068" r:id="rId23"/>
    <p:sldId id="1069" r:id="rId24"/>
    <p:sldId id="1070" r:id="rId25"/>
    <p:sldId id="1071" r:id="rId26"/>
    <p:sldId id="1072" r:id="rId27"/>
    <p:sldId id="1073" r:id="rId28"/>
    <p:sldId id="1016"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CC9900"/>
    <a:srgbClr val="003399"/>
    <a:srgbClr val="FF3300"/>
    <a:srgbClr val="D0A070"/>
    <a:srgbClr val="3366CC"/>
    <a:srgbClr val="990000"/>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7" autoAdjust="0"/>
    <p:restoredTop sz="88869" autoAdjust="0"/>
  </p:normalViewPr>
  <p:slideViewPr>
    <p:cSldViewPr>
      <p:cViewPr varScale="1">
        <p:scale>
          <a:sx n="56" d="100"/>
          <a:sy n="56" d="100"/>
        </p:scale>
        <p:origin x="-98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996" tIns="47499" rIns="94996" bIns="47499" numCol="1" anchor="t" anchorCtr="0" compatLnSpc="1">
            <a:prstTxWarp prst="textNoShape">
              <a:avLst/>
            </a:prstTxWarp>
          </a:bodyPr>
          <a:lstStyle>
            <a:lvl1pPr defTabSz="949325">
              <a:defRPr sz="1200"/>
            </a:lvl1pPr>
          </a:lstStyle>
          <a:p>
            <a:pPr>
              <a:defRPr/>
            </a:pPr>
            <a:endParaRPr lang="en-US"/>
          </a:p>
        </p:txBody>
      </p:sp>
      <p:sp>
        <p:nvSpPr>
          <p:cNvPr id="15974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4996" tIns="47499" rIns="94996" bIns="47499" numCol="1" anchor="t" anchorCtr="0" compatLnSpc="1">
            <a:prstTxWarp prst="textNoShape">
              <a:avLst/>
            </a:prstTxWarp>
          </a:bodyPr>
          <a:lstStyle>
            <a:lvl1pPr algn="r" defTabSz="949325">
              <a:defRPr sz="1200"/>
            </a:lvl1pPr>
          </a:lstStyle>
          <a:p>
            <a:pPr>
              <a:defRPr/>
            </a:pPr>
            <a:endParaRPr lang="en-US"/>
          </a:p>
        </p:txBody>
      </p:sp>
      <p:sp>
        <p:nvSpPr>
          <p:cNvPr id="15974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4996" tIns="47499" rIns="94996" bIns="47499" numCol="1" anchor="b" anchorCtr="0" compatLnSpc="1">
            <a:prstTxWarp prst="textNoShape">
              <a:avLst/>
            </a:prstTxWarp>
          </a:bodyPr>
          <a:lstStyle>
            <a:lvl1pPr defTabSz="949325">
              <a:defRPr sz="1200"/>
            </a:lvl1pPr>
          </a:lstStyle>
          <a:p>
            <a:pPr>
              <a:defRPr/>
            </a:pPr>
            <a:endParaRPr lang="en-US"/>
          </a:p>
        </p:txBody>
      </p:sp>
      <p:sp>
        <p:nvSpPr>
          <p:cNvPr id="15974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4996" tIns="47499" rIns="94996" bIns="47499" numCol="1" anchor="b" anchorCtr="0" compatLnSpc="1">
            <a:prstTxWarp prst="textNoShape">
              <a:avLst/>
            </a:prstTxWarp>
          </a:bodyPr>
          <a:lstStyle>
            <a:lvl1pPr algn="r" defTabSz="949325">
              <a:defRPr sz="1200"/>
            </a:lvl1pPr>
          </a:lstStyle>
          <a:p>
            <a:pPr>
              <a:defRPr/>
            </a:pPr>
            <a:fld id="{B21E2BCA-C670-4B8E-A916-0BE002D3A15B}" type="slidenum">
              <a:rPr lang="en-US"/>
              <a:pPr>
                <a:defRPr/>
              </a:pPr>
              <a:t>‹#›</a:t>
            </a:fld>
            <a:endParaRPr lang="en-US"/>
          </a:p>
        </p:txBody>
      </p:sp>
    </p:spTree>
    <p:extLst>
      <p:ext uri="{BB962C8B-B14F-4D97-AF65-F5344CB8AC3E}">
        <p14:creationId xmlns="" xmlns:p14="http://schemas.microsoft.com/office/powerpoint/2010/main" val="3200660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996" tIns="47499" rIns="94996" bIns="47499" numCol="1" anchor="t" anchorCtr="0" compatLnSpc="1">
            <a:prstTxWarp prst="textNoShape">
              <a:avLst/>
            </a:prstTxWarp>
          </a:bodyPr>
          <a:lstStyle>
            <a:lvl1pPr defTabSz="949325">
              <a:defRPr sz="1200"/>
            </a:lvl1pPr>
          </a:lstStyle>
          <a:p>
            <a:pPr>
              <a:defRPr/>
            </a:pPr>
            <a:endParaRPr lang="en-US"/>
          </a:p>
        </p:txBody>
      </p:sp>
      <p:sp>
        <p:nvSpPr>
          <p:cNvPr id="819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4996" tIns="47499" rIns="94996" bIns="47499" numCol="1" anchor="t" anchorCtr="0" compatLnSpc="1">
            <a:prstTxWarp prst="textNoShape">
              <a:avLst/>
            </a:prstTxWarp>
          </a:bodyPr>
          <a:lstStyle>
            <a:lvl1pPr algn="r" defTabSz="949325">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4996" tIns="47499" rIns="94996" bIns="474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4996" tIns="47499" rIns="94996" bIns="47499" numCol="1" anchor="b" anchorCtr="0" compatLnSpc="1">
            <a:prstTxWarp prst="textNoShape">
              <a:avLst/>
            </a:prstTxWarp>
          </a:bodyPr>
          <a:lstStyle>
            <a:lvl1pPr defTabSz="949325">
              <a:defRPr sz="1200"/>
            </a:lvl1pPr>
          </a:lstStyle>
          <a:p>
            <a:pPr>
              <a:defRPr/>
            </a:pPr>
            <a:endParaRPr lang="en-US"/>
          </a:p>
        </p:txBody>
      </p:sp>
      <p:sp>
        <p:nvSpPr>
          <p:cNvPr id="819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4996" tIns="47499" rIns="94996" bIns="47499" numCol="1" anchor="b" anchorCtr="0" compatLnSpc="1">
            <a:prstTxWarp prst="textNoShape">
              <a:avLst/>
            </a:prstTxWarp>
          </a:bodyPr>
          <a:lstStyle>
            <a:lvl1pPr algn="r" defTabSz="949325">
              <a:defRPr sz="1200"/>
            </a:lvl1pPr>
          </a:lstStyle>
          <a:p>
            <a:pPr>
              <a:defRPr/>
            </a:pPr>
            <a:fld id="{FA22CB19-F8E8-45B6-A49A-F480D0E17070}" type="slidenum">
              <a:rPr lang="en-US"/>
              <a:pPr>
                <a:defRPr/>
              </a:pPr>
              <a:t>‹#›</a:t>
            </a:fld>
            <a:endParaRPr lang="en-US"/>
          </a:p>
        </p:txBody>
      </p:sp>
    </p:spTree>
    <p:extLst>
      <p:ext uri="{BB962C8B-B14F-4D97-AF65-F5344CB8AC3E}">
        <p14:creationId xmlns="" xmlns:p14="http://schemas.microsoft.com/office/powerpoint/2010/main" val="3982935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4143598" y="9117337"/>
            <a:ext cx="3169974" cy="482245"/>
          </a:xfrm>
          <a:prstGeom prst="rect">
            <a:avLst/>
          </a:prstGeom>
          <a:noFill/>
          <a:ln w="9525">
            <a:noFill/>
            <a:miter lim="800000"/>
            <a:headEnd/>
            <a:tailEnd/>
          </a:ln>
        </p:spPr>
        <p:txBody>
          <a:bodyPr lIns="95135" tIns="47569" rIns="95135" bIns="47569" anchor="b"/>
          <a:lstStyle/>
          <a:p>
            <a:pPr algn="r"/>
            <a:fld id="{A1EFF027-13B0-45A1-80F6-8B2013A231C1}" type="slidenum">
              <a:rPr lang="en-US" sz="1200"/>
              <a:pPr algn="r"/>
              <a:t>18</a:t>
            </a:fld>
            <a:endParaRPr lang="en-US" sz="1200" dirty="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35252" indent="-235252" eaLnBrk="1" hangingPunct="1"/>
            <a:r>
              <a:rPr lang="en-US" sz="1000" dirty="0" smtClean="0"/>
              <a:t>The Green River Study The Green River Study takes a more detailed and sophisticated look at the monthly Basin Study model results.  Within the long-term planning process, operational decisions are made on a daily basis in the best attempt to mimic natural river conditions.  The model uses water supply and demand scenarios from the Basin Study and evaluates that data in the Green River basin on a daily </a:t>
            </a:r>
            <a:r>
              <a:rPr lang="en-US" sz="1000" dirty="0" err="1" smtClean="0"/>
              <a:t>timestep</a:t>
            </a:r>
            <a:r>
              <a:rPr lang="en-US" sz="1000" dirty="0" smtClean="0"/>
              <a:t>. The Green River Study is consistent with the Basin Study and uses its demand data to provide for planning and operational strategies that meet the authorized purposes of water delivery, hydropower, and environmental compliance on a finer temporal scale.  The detailed and sophisticated review of operational strategies will inform stakeholders interested in future planning.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A82B175-98DC-4714-86F5-2C31BCDDB394}" type="slidenum">
              <a:rPr lang="en-US" smtClean="0"/>
              <a:pPr/>
              <a:t>19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67208"/>
            <a:fld id="{F4A976BA-A292-47B0-BDA3-C1E84E30E7AD}" type="slidenum">
              <a:rPr lang="en-US" smtClean="0">
                <a:latin typeface="Arial" charset="0"/>
              </a:rPr>
              <a:pPr defTabSz="967208"/>
              <a:t>20</a:t>
            </a:fld>
            <a:endParaRPr lang="en-US" dirty="0" smtClean="0">
              <a:latin typeface="Arial" charset="0"/>
            </a:endParaRPr>
          </a:p>
        </p:txBody>
      </p:sp>
      <p:sp>
        <p:nvSpPr>
          <p:cNvPr id="40963" name="Rectangle 2"/>
          <p:cNvSpPr>
            <a:spLocks noGrp="1" noRot="1" noChangeAspect="1" noChangeArrowheads="1" noTextEdit="1"/>
          </p:cNvSpPr>
          <p:nvPr>
            <p:ph type="sldImg"/>
          </p:nvPr>
        </p:nvSpPr>
        <p:spPr>
          <a:xfrm>
            <a:off x="1462038" y="912594"/>
            <a:ext cx="4431227" cy="3284013"/>
          </a:xfrm>
          <a:solidFill>
            <a:srgbClr val="FFFFFF"/>
          </a:solidFill>
          <a:ln/>
        </p:spPr>
      </p:sp>
      <p:sp>
        <p:nvSpPr>
          <p:cNvPr id="40964" name="Rectangle 3"/>
          <p:cNvSpPr>
            <a:spLocks noGrp="1" noChangeArrowheads="1"/>
          </p:cNvSpPr>
          <p:nvPr>
            <p:ph type="body" idx="1"/>
          </p:nvPr>
        </p:nvSpPr>
        <p:spPr>
          <a:xfrm>
            <a:off x="1137883" y="4520058"/>
            <a:ext cx="5079536" cy="191966"/>
          </a:xfrm>
          <a:noFill/>
          <a:ln/>
        </p:spPr>
        <p:txBody>
          <a:bodyPr lIns="0" tIns="0" rIns="0" bIns="0">
            <a:spAutoFit/>
          </a:bodyPr>
          <a:lstStyle/>
          <a:p>
            <a:pPr defTabSz="474480" eaLnBrk="1" hangingPunct="1"/>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67208"/>
            <a:fld id="{6DFFDE98-6307-47FF-BCDF-0ED2EE86B163}" type="slidenum">
              <a:rPr lang="en-US" smtClean="0">
                <a:latin typeface="Arial" charset="0"/>
              </a:rPr>
              <a:pPr defTabSz="967208"/>
              <a:t>21</a:t>
            </a:fld>
            <a:endParaRPr lang="en-US" dirty="0" smtClean="0">
              <a:latin typeface="Arial" charset="0"/>
            </a:endParaRPr>
          </a:p>
        </p:txBody>
      </p:sp>
      <p:sp>
        <p:nvSpPr>
          <p:cNvPr id="38915" name="Rectangle 2"/>
          <p:cNvSpPr>
            <a:spLocks noGrp="1" noRot="1" noChangeAspect="1" noChangeArrowheads="1" noTextEdit="1"/>
          </p:cNvSpPr>
          <p:nvPr>
            <p:ph type="sldImg"/>
          </p:nvPr>
        </p:nvSpPr>
        <p:spPr>
          <a:xfrm>
            <a:off x="1462038" y="912594"/>
            <a:ext cx="4431227" cy="3284013"/>
          </a:xfrm>
          <a:solidFill>
            <a:srgbClr val="FFFFFF"/>
          </a:solidFill>
          <a:ln/>
        </p:spPr>
      </p:sp>
      <p:sp>
        <p:nvSpPr>
          <p:cNvPr id="38916" name="Rectangle 3"/>
          <p:cNvSpPr>
            <a:spLocks noGrp="1" noChangeArrowheads="1"/>
          </p:cNvSpPr>
          <p:nvPr>
            <p:ph type="body" idx="1"/>
          </p:nvPr>
        </p:nvSpPr>
        <p:spPr>
          <a:xfrm>
            <a:off x="1137883" y="4520058"/>
            <a:ext cx="5079536" cy="191966"/>
          </a:xfrm>
          <a:noFill/>
          <a:ln/>
        </p:spPr>
        <p:txBody>
          <a:bodyPr lIns="0" tIns="0" rIns="0" bIns="0">
            <a:spAutoFit/>
          </a:bodyPr>
          <a:lstStyle/>
          <a:p>
            <a:pPr defTabSz="474480"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67208"/>
            <a:fld id="{6DFFDE98-6307-47FF-BCDF-0ED2EE86B163}" type="slidenum">
              <a:rPr lang="en-US" smtClean="0">
                <a:latin typeface="Arial" charset="0"/>
              </a:rPr>
              <a:pPr defTabSz="967208"/>
              <a:t>22</a:t>
            </a:fld>
            <a:endParaRPr lang="en-US" dirty="0" smtClean="0">
              <a:latin typeface="Arial" charset="0"/>
            </a:endParaRPr>
          </a:p>
        </p:txBody>
      </p:sp>
      <p:sp>
        <p:nvSpPr>
          <p:cNvPr id="38915" name="Rectangle 2"/>
          <p:cNvSpPr>
            <a:spLocks noGrp="1" noRot="1" noChangeAspect="1" noChangeArrowheads="1" noTextEdit="1"/>
          </p:cNvSpPr>
          <p:nvPr>
            <p:ph type="sldImg"/>
          </p:nvPr>
        </p:nvSpPr>
        <p:spPr>
          <a:xfrm>
            <a:off x="1462038" y="912594"/>
            <a:ext cx="4431227" cy="3284013"/>
          </a:xfrm>
          <a:solidFill>
            <a:srgbClr val="FFFFFF"/>
          </a:solidFill>
          <a:ln/>
        </p:spPr>
      </p:sp>
      <p:sp>
        <p:nvSpPr>
          <p:cNvPr id="38916" name="Rectangle 3"/>
          <p:cNvSpPr>
            <a:spLocks noGrp="1" noChangeArrowheads="1"/>
          </p:cNvSpPr>
          <p:nvPr>
            <p:ph type="body" idx="1"/>
          </p:nvPr>
        </p:nvSpPr>
        <p:spPr>
          <a:xfrm>
            <a:off x="1137883" y="4520058"/>
            <a:ext cx="5079536" cy="191966"/>
          </a:xfrm>
          <a:noFill/>
          <a:ln/>
        </p:spPr>
        <p:txBody>
          <a:bodyPr lIns="0" tIns="0" rIns="0" bIns="0">
            <a:spAutoFit/>
          </a:bodyPr>
          <a:lstStyle/>
          <a:p>
            <a:pPr defTabSz="474480"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67208"/>
            <a:fld id="{6DFFDE98-6307-47FF-BCDF-0ED2EE86B163}" type="slidenum">
              <a:rPr lang="en-US" smtClean="0">
                <a:latin typeface="Arial" charset="0"/>
              </a:rPr>
              <a:pPr defTabSz="967208"/>
              <a:t>23</a:t>
            </a:fld>
            <a:endParaRPr lang="en-US" dirty="0" smtClean="0">
              <a:latin typeface="Arial" charset="0"/>
            </a:endParaRPr>
          </a:p>
        </p:txBody>
      </p:sp>
      <p:sp>
        <p:nvSpPr>
          <p:cNvPr id="38915" name="Rectangle 2"/>
          <p:cNvSpPr>
            <a:spLocks noGrp="1" noRot="1" noChangeAspect="1" noChangeArrowheads="1" noTextEdit="1"/>
          </p:cNvSpPr>
          <p:nvPr>
            <p:ph type="sldImg"/>
          </p:nvPr>
        </p:nvSpPr>
        <p:spPr>
          <a:xfrm>
            <a:off x="1462038" y="912594"/>
            <a:ext cx="4431227" cy="3284013"/>
          </a:xfrm>
          <a:solidFill>
            <a:srgbClr val="FFFFFF"/>
          </a:solidFill>
          <a:ln/>
        </p:spPr>
      </p:sp>
      <p:sp>
        <p:nvSpPr>
          <p:cNvPr id="38916" name="Rectangle 3"/>
          <p:cNvSpPr>
            <a:spLocks noGrp="1" noChangeArrowheads="1"/>
          </p:cNvSpPr>
          <p:nvPr>
            <p:ph type="body" idx="1"/>
          </p:nvPr>
        </p:nvSpPr>
        <p:spPr>
          <a:xfrm>
            <a:off x="1137883" y="4520058"/>
            <a:ext cx="5079536" cy="191966"/>
          </a:xfrm>
          <a:noFill/>
          <a:ln/>
        </p:spPr>
        <p:txBody>
          <a:bodyPr lIns="0" tIns="0" rIns="0" bIns="0">
            <a:spAutoFit/>
          </a:bodyPr>
          <a:lstStyle/>
          <a:p>
            <a:pPr defTabSz="474480" eaLnBrk="1" hangingPunct="1"/>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132333C-02A3-40DE-8483-3E5DC47E4C86}" type="slidenum">
              <a:rPr lang="en-US" smtClean="0">
                <a:latin typeface="Arial" charset="0"/>
              </a:rPr>
              <a:pPr/>
              <a:t>24</a:t>
            </a:fld>
            <a:endParaRPr lang="en-US" smtClean="0">
              <a:latin typeface="Arial" charset="0"/>
            </a:endParaRPr>
          </a:p>
        </p:txBody>
      </p:sp>
      <p:sp>
        <p:nvSpPr>
          <p:cNvPr id="33795" name="Rectangle 2"/>
          <p:cNvSpPr>
            <a:spLocks noGrp="1" noRot="1" noChangeAspect="1" noChangeArrowheads="1" noTextEdit="1"/>
          </p:cNvSpPr>
          <p:nvPr>
            <p:ph type="sldImg"/>
          </p:nvPr>
        </p:nvSpPr>
        <p:spPr>
          <a:xfrm>
            <a:off x="1460367" y="912594"/>
            <a:ext cx="4432898" cy="3284013"/>
          </a:xfrm>
          <a:solidFill>
            <a:srgbClr val="FFFFFF"/>
          </a:solidFill>
          <a:ln/>
        </p:spPr>
      </p:sp>
      <p:sp>
        <p:nvSpPr>
          <p:cNvPr id="33796" name="Rectangle 3"/>
          <p:cNvSpPr>
            <a:spLocks noGrp="1" noChangeArrowheads="1"/>
          </p:cNvSpPr>
          <p:nvPr>
            <p:ph type="body" idx="1"/>
          </p:nvPr>
        </p:nvSpPr>
        <p:spPr>
          <a:xfrm>
            <a:off x="1138065" y="4519830"/>
            <a:ext cx="5079774" cy="191966"/>
          </a:xfrm>
          <a:noFill/>
          <a:ln/>
        </p:spPr>
        <p:txBody>
          <a:bodyPr lIns="0" tIns="0" rIns="0" bIns="0">
            <a:spAutoFit/>
          </a:bodyPr>
          <a:lstStyle/>
          <a:p>
            <a:pPr defTabSz="467235" eaLnBrk="1" hangingPunct="1"/>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A82B175-98DC-4714-86F5-2C31BCDDB394}" type="slidenum">
              <a:rPr lang="en-US" smtClean="0"/>
              <a:pPr/>
              <a:t>25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A82B175-98DC-4714-86F5-2C31BCDDB394}" type="slidenum">
              <a:rPr lang="en-US" smtClean="0"/>
              <a:pPr/>
              <a:t>26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22CB19-F8E8-45B6-A49A-F480D0E17070}"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7BF4460-E78F-4F6C-8C49-53A6071F8222}" type="slidenum">
              <a:rPr lang="en-US" smtClean="0"/>
              <a:pPr/>
              <a:t>10</a:t>
            </a:fld>
            <a:endParaRPr lang="en-US" smtClean="0"/>
          </a:p>
        </p:txBody>
      </p:sp>
      <p:sp>
        <p:nvSpPr>
          <p:cNvPr id="31747" name="Rectangle 2"/>
          <p:cNvSpPr>
            <a:spLocks noGrp="1" noRot="1" noChangeAspect="1" noChangeArrowheads="1" noTextEdit="1"/>
          </p:cNvSpPr>
          <p:nvPr>
            <p:ph type="sldImg"/>
          </p:nvPr>
        </p:nvSpPr>
        <p:spPr bwMode="auto">
          <a:xfrm>
            <a:off x="1246188" y="708025"/>
            <a:ext cx="4826000" cy="3619500"/>
          </a:xfrm>
          <a:noFill/>
          <a:ln>
            <a:solidFill>
              <a:srgbClr val="000000"/>
            </a:solidFill>
            <a:miter lim="800000"/>
            <a:headEnd/>
            <a:tailEnd/>
          </a:ln>
        </p:spPr>
      </p:sp>
      <p:sp>
        <p:nvSpPr>
          <p:cNvPr id="31748" name="Rectangle 3"/>
          <p:cNvSpPr>
            <a:spLocks noGrp="1" noChangeArrowheads="1"/>
          </p:cNvSpPr>
          <p:nvPr>
            <p:ph type="body" idx="1"/>
          </p:nvPr>
        </p:nvSpPr>
        <p:spPr bwMode="auto">
          <a:xfrm>
            <a:off x="975252" y="4560286"/>
            <a:ext cx="5364696" cy="4247961"/>
          </a:xfrm>
          <a:noFill/>
        </p:spPr>
        <p:txBody>
          <a:bodyPr wrap="square" numCol="1" anchor="t" anchorCtr="0" compatLnSpc="1">
            <a:prstTxWarp prst="textNoShape">
              <a:avLst/>
            </a:prstTxWarp>
          </a:bodyPr>
          <a:lstStyle/>
          <a:p>
            <a:pPr eaLnBrk="1" hangingPunct="1"/>
            <a:r>
              <a:rPr lang="en-US" smtClean="0"/>
              <a:t>Reservoir capacity compared to Lake Powell capacity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FA4AD5-3248-4657-A6BC-6BE5A3EC1479}" type="slidenum">
              <a:rPr lang="en-US" smtClean="0"/>
              <a:pPr/>
              <a:t>11</a:t>
            </a:fld>
            <a:endParaRPr lang="en-US" smtClean="0"/>
          </a:p>
        </p:txBody>
      </p:sp>
      <p:sp>
        <p:nvSpPr>
          <p:cNvPr id="28675" name="Rectangle 2"/>
          <p:cNvSpPr>
            <a:spLocks noGrp="1" noRot="1" noChangeAspect="1" noChangeArrowheads="1" noTextEdit="1"/>
          </p:cNvSpPr>
          <p:nvPr>
            <p:ph type="sldImg"/>
          </p:nvPr>
        </p:nvSpPr>
        <p:spPr bwMode="auto">
          <a:xfrm>
            <a:off x="1232497" y="708803"/>
            <a:ext cx="4853463" cy="3618453"/>
          </a:xfrm>
          <a:noFill/>
          <a:ln>
            <a:solidFill>
              <a:srgbClr val="000000"/>
            </a:solidFill>
            <a:miter lim="800000"/>
            <a:headEnd/>
            <a:tailEnd/>
          </a:ln>
        </p:spPr>
      </p:sp>
      <p:sp>
        <p:nvSpPr>
          <p:cNvPr id="28676" name="Rectangle 3"/>
          <p:cNvSpPr>
            <a:spLocks noGrp="1" noChangeArrowheads="1"/>
          </p:cNvSpPr>
          <p:nvPr>
            <p:ph type="body" idx="1"/>
          </p:nvPr>
        </p:nvSpPr>
        <p:spPr bwMode="auto">
          <a:xfrm>
            <a:off x="975252" y="4560286"/>
            <a:ext cx="5364696" cy="4247961"/>
          </a:xfrm>
          <a:noFill/>
        </p:spPr>
        <p:txBody>
          <a:bodyPr wrap="square" numCol="1" anchor="t" anchorCtr="0" compatLnSpc="1">
            <a:prstTxWarp prst="textNoShape">
              <a:avLst/>
            </a:prstTxWarp>
          </a:bodyPr>
          <a:lstStyle/>
          <a:p>
            <a:pPr eaLnBrk="1" hangingPunct="1"/>
            <a:r>
              <a:rPr lang="en-US" dirty="0" smtClean="0"/>
              <a:t>30-year average (1981-2010) stream gage flow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3105D6-2EC1-4EAB-9D32-61682070C0C2}" type="slidenum">
              <a:rPr lang="en-US" smtClean="0"/>
              <a:pPr/>
              <a:t>14</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- 2013 Equalization elevation = 3646</a:t>
            </a:r>
          </a:p>
          <a:p>
            <a:r>
              <a:rPr lang="en-US" smtClean="0"/>
              <a:t>- Aug 24 Month Projections for Jan 1, 2013:  Powell elev. 3,615’, Mead 1,119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3105D6-2EC1-4EAB-9D32-61682070C0C2}" type="slidenum">
              <a:rPr lang="en-US" smtClean="0"/>
              <a:pPr/>
              <a:t>15</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- 2013 Equalization elevation = 3646</a:t>
            </a:r>
          </a:p>
          <a:p>
            <a:r>
              <a:rPr lang="en-US" smtClean="0"/>
              <a:t>- Aug 24 Month Projections for Jan 1, 2013:  Powell elev. 3,615’, Mead 1,119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4143598" y="9117337"/>
            <a:ext cx="3169974" cy="482245"/>
          </a:xfrm>
          <a:prstGeom prst="rect">
            <a:avLst/>
          </a:prstGeom>
          <a:noFill/>
          <a:ln w="9525">
            <a:noFill/>
            <a:miter lim="800000"/>
            <a:headEnd/>
            <a:tailEnd/>
          </a:ln>
        </p:spPr>
        <p:txBody>
          <a:bodyPr lIns="95135" tIns="47569" rIns="95135" bIns="47569" anchor="b"/>
          <a:lstStyle/>
          <a:p>
            <a:pPr algn="r"/>
            <a:fld id="{96CA2C71-01EB-46CD-9889-8EA099DD2845}" type="slidenum">
              <a:rPr lang="en-US" sz="1200"/>
              <a:pPr algn="r"/>
              <a:t>17</a:t>
            </a:fld>
            <a:endParaRPr lang="en-US" sz="1200" dirty="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35252" indent="-235252" eaLnBrk="1" hangingPunct="1"/>
            <a:r>
              <a:rPr lang="en-US" sz="1000" dirty="0" smtClean="0"/>
              <a:t>Flaming Gorge Dam is part of the Colorado River Storage Project facilities that provide water storage, delivery and hydropower to Utah and others in the Upper Colorado River basin.  FG operations comply with authorized CRSP purposes in coordination with environmental commitments that have been finalized within the last decade.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D11E9F-4654-414C-8E63-B504F067E2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6CF036-0DDE-49EB-8428-42FBA95CE6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8CDD4-036C-4685-9279-7E6A053040A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9778A7-12E2-4433-AA6F-FD4FC55B225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E6D1F-B45C-432A-9D09-DA6E292396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4CCF5-7D8D-48F9-8376-D754838DBF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565EF3-604A-4860-AB45-6DB0B644F7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15C091-23FC-46C7-8792-A57AC6AB14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0F4A29-1E90-4779-BF63-76382D0EE4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107B92-FFFA-48A2-AC1C-770D701217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93CB31-C69F-4124-97F8-E071561AA1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59C37A-9BF3-4A99-999D-8A0B31A340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2F489A1-BBFC-456B-B688-145DA7D3B4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81000" y="2057400"/>
            <a:ext cx="8305800" cy="2339102"/>
          </a:xfrm>
          <a:prstGeom prst="rect">
            <a:avLst/>
          </a:prstGeom>
          <a:noFill/>
          <a:ln w="9525">
            <a:noFill/>
            <a:miter lim="800000"/>
            <a:headEnd/>
            <a:tailEnd/>
          </a:ln>
        </p:spPr>
        <p:txBody>
          <a:bodyPr wrap="square">
            <a:spAutoFit/>
          </a:bodyPr>
          <a:lstStyle/>
          <a:p>
            <a:r>
              <a:rPr lang="en-US" sz="3200" b="1" dirty="0" smtClean="0">
                <a:solidFill>
                  <a:schemeClr val="bg1"/>
                </a:solidFill>
              </a:rPr>
              <a:t>Modeling Development</a:t>
            </a:r>
          </a:p>
          <a:p>
            <a:endParaRPr lang="en-US" sz="2400" b="1" i="1" dirty="0" smtClean="0">
              <a:solidFill>
                <a:schemeClr val="bg1"/>
              </a:solidFill>
            </a:endParaRPr>
          </a:p>
          <a:p>
            <a:r>
              <a:rPr lang="en-US" sz="2400" b="1" i="1" dirty="0" smtClean="0">
                <a:solidFill>
                  <a:schemeClr val="bg1"/>
                </a:solidFill>
              </a:rPr>
              <a:t>CRFS—Technical Meeting</a:t>
            </a:r>
          </a:p>
          <a:p>
            <a:r>
              <a:rPr lang="en-US" sz="2400" b="1" i="1" dirty="0" smtClean="0">
                <a:solidFill>
                  <a:schemeClr val="bg1"/>
                </a:solidFill>
              </a:rPr>
              <a:t>November 14, 2012</a:t>
            </a:r>
            <a:endParaRPr lang="en-US" sz="2400" b="1" i="1" dirty="0">
              <a:solidFill>
                <a:schemeClr val="bg1"/>
              </a:solidFill>
            </a:endParaRPr>
          </a:p>
          <a:p>
            <a:pPr>
              <a:spcBef>
                <a:spcPct val="50000"/>
              </a:spcBef>
            </a:pP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304800" y="152400"/>
            <a:ext cx="8305800" cy="1077913"/>
          </a:xfrm>
          <a:prstGeom prst="rect">
            <a:avLst/>
          </a:prstGeom>
          <a:noFill/>
          <a:ln w="9525">
            <a:noFill/>
            <a:miter lim="800000"/>
            <a:headEnd/>
            <a:tailEnd/>
          </a:ln>
        </p:spPr>
        <p:txBody>
          <a:bodyPr>
            <a:spAutoFit/>
          </a:bodyPr>
          <a:lstStyle/>
          <a:p>
            <a:r>
              <a:rPr lang="en-US" sz="3200" dirty="0" smtClean="0">
                <a:solidFill>
                  <a:schemeClr val="bg1"/>
                </a:solidFill>
              </a:rPr>
              <a:t>Prescribed </a:t>
            </a:r>
            <a:r>
              <a:rPr lang="en-US" sz="3200" dirty="0">
                <a:solidFill>
                  <a:schemeClr val="bg1"/>
                </a:solidFill>
              </a:rPr>
              <a:t>Management and Operational Objectives</a:t>
            </a:r>
            <a:endParaRPr lang="en-US" sz="4400" b="1" dirty="0">
              <a:solidFill>
                <a:schemeClr val="bg1"/>
              </a:solidFill>
            </a:endParaRPr>
          </a:p>
        </p:txBody>
      </p:sp>
      <p:sp>
        <p:nvSpPr>
          <p:cNvPr id="13324" name="Content Placeholder 29"/>
          <p:cNvSpPr>
            <a:spLocks noGrp="1"/>
          </p:cNvSpPr>
          <p:nvPr>
            <p:ph idx="1"/>
          </p:nvPr>
        </p:nvSpPr>
        <p:spPr/>
        <p:txBody>
          <a:bodyPr>
            <a:normAutofit fontScale="77500" lnSpcReduction="20000"/>
          </a:bodyPr>
          <a:lstStyle/>
          <a:p>
            <a:r>
              <a:rPr lang="en-US" dirty="0" smtClean="0">
                <a:solidFill>
                  <a:schemeClr val="bg1"/>
                </a:solidFill>
              </a:rPr>
              <a:t>Records of Decision</a:t>
            </a:r>
          </a:p>
          <a:p>
            <a:pPr lvl="1"/>
            <a:r>
              <a:rPr lang="en-US" dirty="0" smtClean="0">
                <a:solidFill>
                  <a:schemeClr val="bg1"/>
                </a:solidFill>
              </a:rPr>
              <a:t>Navajo Reservoir</a:t>
            </a:r>
          </a:p>
          <a:p>
            <a:pPr lvl="1"/>
            <a:r>
              <a:rPr lang="en-US" dirty="0" smtClean="0">
                <a:solidFill>
                  <a:schemeClr val="bg1"/>
                </a:solidFill>
              </a:rPr>
              <a:t>Flaming Gorge</a:t>
            </a:r>
          </a:p>
          <a:p>
            <a:pPr lvl="1"/>
            <a:r>
              <a:rPr lang="en-US" dirty="0" err="1" smtClean="0">
                <a:solidFill>
                  <a:schemeClr val="bg1"/>
                </a:solidFill>
              </a:rPr>
              <a:t>Aspinall</a:t>
            </a:r>
            <a:r>
              <a:rPr lang="en-US" dirty="0" smtClean="0">
                <a:solidFill>
                  <a:schemeClr val="bg1"/>
                </a:solidFill>
              </a:rPr>
              <a:t> Unit</a:t>
            </a:r>
          </a:p>
          <a:p>
            <a:pPr lvl="2"/>
            <a:r>
              <a:rPr lang="en-US" dirty="0" smtClean="0">
                <a:solidFill>
                  <a:schemeClr val="bg1"/>
                </a:solidFill>
              </a:rPr>
              <a:t>Black Canyon Water Right</a:t>
            </a:r>
          </a:p>
          <a:p>
            <a:r>
              <a:rPr lang="en-US" dirty="0" smtClean="0">
                <a:solidFill>
                  <a:schemeClr val="bg1"/>
                </a:solidFill>
              </a:rPr>
              <a:t>Authorized purposes</a:t>
            </a:r>
          </a:p>
          <a:p>
            <a:pPr lvl="1"/>
            <a:r>
              <a:rPr lang="en-US" dirty="0" smtClean="0">
                <a:solidFill>
                  <a:schemeClr val="bg1"/>
                </a:solidFill>
              </a:rPr>
              <a:t>Fill reservoir annually for water supply</a:t>
            </a:r>
          </a:p>
          <a:p>
            <a:pPr lvl="1">
              <a:defRPr/>
            </a:pPr>
            <a:r>
              <a:rPr lang="en-US" dirty="0" smtClean="0">
                <a:solidFill>
                  <a:schemeClr val="bg1"/>
                </a:solidFill>
              </a:rPr>
              <a:t>Generate hydropower</a:t>
            </a:r>
          </a:p>
          <a:p>
            <a:pPr>
              <a:defRPr/>
            </a:pPr>
            <a:r>
              <a:rPr lang="en-US" dirty="0" smtClean="0">
                <a:solidFill>
                  <a:schemeClr val="bg1"/>
                </a:solidFill>
              </a:rPr>
              <a:t>Achieve environmental flow requirements (endangered fish)</a:t>
            </a:r>
          </a:p>
          <a:p>
            <a:pPr marL="800100" lvl="1" indent="-342900">
              <a:buFontTx/>
              <a:buChar char="•"/>
              <a:defRPr/>
            </a:pPr>
            <a:r>
              <a:rPr lang="en-US" dirty="0" smtClean="0">
                <a:solidFill>
                  <a:schemeClr val="bg1"/>
                </a:solidFill>
              </a:rPr>
              <a:t>Adaptive management</a:t>
            </a:r>
          </a:p>
          <a:p>
            <a:pPr>
              <a:defRPr/>
            </a:pPr>
            <a:r>
              <a:rPr lang="en-US" dirty="0" smtClean="0">
                <a:solidFill>
                  <a:schemeClr val="bg1"/>
                </a:solidFill>
              </a:rPr>
              <a:t>Regulate the flow of the river for:</a:t>
            </a:r>
          </a:p>
          <a:p>
            <a:pPr marL="800100" lvl="1" indent="-342900">
              <a:buFontTx/>
              <a:buChar char="•"/>
              <a:defRPr/>
            </a:pPr>
            <a:r>
              <a:rPr lang="en-US" dirty="0" smtClean="0">
                <a:solidFill>
                  <a:schemeClr val="bg1"/>
                </a:solidFill>
              </a:rPr>
              <a:t>flood control, recreation, fish and wildlife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rsp_input"/>
          <p:cNvPicPr>
            <a:picLocks noChangeAspect="1" noChangeArrowheads="1"/>
          </p:cNvPicPr>
          <p:nvPr/>
        </p:nvPicPr>
        <p:blipFill>
          <a:blip r:embed="rId3" cstate="print"/>
          <a:srcRect/>
          <a:stretch>
            <a:fillRect/>
          </a:stretch>
        </p:blipFill>
        <p:spPr bwMode="auto">
          <a:xfrm>
            <a:off x="381000" y="1752600"/>
            <a:ext cx="3529013" cy="4570413"/>
          </a:xfrm>
          <a:prstGeom prst="rect">
            <a:avLst/>
          </a:prstGeom>
          <a:noFill/>
          <a:ln w="9525">
            <a:noFill/>
            <a:miter lim="800000"/>
            <a:headEnd/>
            <a:tailEnd/>
          </a:ln>
        </p:spPr>
      </p:pic>
      <p:sp>
        <p:nvSpPr>
          <p:cNvPr id="7171" name="Text Box 2"/>
          <p:cNvSpPr txBox="1">
            <a:spLocks noChangeArrowheads="1"/>
          </p:cNvSpPr>
          <p:nvPr/>
        </p:nvSpPr>
        <p:spPr bwMode="auto">
          <a:xfrm>
            <a:off x="304800" y="152400"/>
            <a:ext cx="8305800" cy="1570038"/>
          </a:xfrm>
          <a:prstGeom prst="rect">
            <a:avLst/>
          </a:prstGeom>
          <a:noFill/>
          <a:ln w="9525">
            <a:noFill/>
            <a:miter lim="800000"/>
            <a:headEnd/>
            <a:tailEnd/>
          </a:ln>
        </p:spPr>
        <p:txBody>
          <a:bodyPr>
            <a:spAutoFit/>
          </a:bodyPr>
          <a:lstStyle/>
          <a:p>
            <a:r>
              <a:rPr lang="en-US" sz="3200" dirty="0">
                <a:solidFill>
                  <a:schemeClr val="bg1"/>
                </a:solidFill>
              </a:rPr>
              <a:t>Upper Colorado River Basin </a:t>
            </a:r>
          </a:p>
          <a:p>
            <a:r>
              <a:rPr lang="en-US" sz="3200" dirty="0" smtClean="0">
                <a:solidFill>
                  <a:schemeClr val="bg1"/>
                </a:solidFill>
              </a:rPr>
              <a:t>2012 Water Year Inflow</a:t>
            </a:r>
            <a:endParaRPr lang="en-US" sz="3200" dirty="0">
              <a:solidFill>
                <a:schemeClr val="bg1"/>
              </a:solidFill>
            </a:endParaRPr>
          </a:p>
          <a:p>
            <a:r>
              <a:rPr lang="en-US" sz="1600" dirty="0">
                <a:solidFill>
                  <a:schemeClr val="bg1"/>
                </a:solidFill>
              </a:rPr>
              <a:t>(30-year average stream gage flow, </a:t>
            </a:r>
            <a:r>
              <a:rPr lang="en-US" sz="1600" dirty="0" smtClean="0">
                <a:solidFill>
                  <a:schemeClr val="bg1"/>
                </a:solidFill>
              </a:rPr>
              <a:t>1981-2010</a:t>
            </a:r>
            <a:r>
              <a:rPr lang="en-US" sz="1600" dirty="0">
                <a:solidFill>
                  <a:schemeClr val="bg1"/>
                </a:solidFill>
              </a:rPr>
              <a:t>)</a:t>
            </a:r>
          </a:p>
          <a:p>
            <a:endParaRPr lang="en-US" sz="1600" dirty="0">
              <a:solidFill>
                <a:schemeClr val="bg1"/>
              </a:solidFill>
            </a:endParaRPr>
          </a:p>
        </p:txBody>
      </p:sp>
      <p:sp>
        <p:nvSpPr>
          <p:cNvPr id="7172" name="Freeform 7"/>
          <p:cNvSpPr>
            <a:spLocks/>
          </p:cNvSpPr>
          <p:nvPr/>
        </p:nvSpPr>
        <p:spPr bwMode="auto">
          <a:xfrm>
            <a:off x="1316038" y="2222500"/>
            <a:ext cx="950912" cy="1371600"/>
          </a:xfrm>
          <a:custGeom>
            <a:avLst/>
            <a:gdLst>
              <a:gd name="T0" fmla="*/ 789 w 2748485"/>
              <a:gd name="T1" fmla="*/ 1071 h 3911307"/>
              <a:gd name="T2" fmla="*/ 471 w 2748485"/>
              <a:gd name="T3" fmla="*/ 1189 h 3911307"/>
              <a:gd name="T4" fmla="*/ 580 w 2748485"/>
              <a:gd name="T5" fmla="*/ 1612 h 3911307"/>
              <a:gd name="T6" fmla="*/ 499 w 2748485"/>
              <a:gd name="T7" fmla="*/ 1858 h 3911307"/>
              <a:gd name="T8" fmla="*/ 490 w 2748485"/>
              <a:gd name="T9" fmla="*/ 2113 h 3911307"/>
              <a:gd name="T10" fmla="*/ 345 w 2748485"/>
              <a:gd name="T11" fmla="*/ 2222 h 3911307"/>
              <a:gd name="T12" fmla="*/ 354 w 2748485"/>
              <a:gd name="T13" fmla="*/ 2831 h 3911307"/>
              <a:gd name="T14" fmla="*/ 227 w 2748485"/>
              <a:gd name="T15" fmla="*/ 3332 h 3911307"/>
              <a:gd name="T16" fmla="*/ 508 w 2748485"/>
              <a:gd name="T17" fmla="*/ 4295 h 3911307"/>
              <a:gd name="T18" fmla="*/ 27 w 2748485"/>
              <a:gd name="T19" fmla="*/ 4512 h 3911307"/>
              <a:gd name="T20" fmla="*/ 36 w 2748485"/>
              <a:gd name="T21" fmla="*/ 5141 h 3911307"/>
              <a:gd name="T22" fmla="*/ 136 w 2748485"/>
              <a:gd name="T23" fmla="*/ 5367 h 3911307"/>
              <a:gd name="T24" fmla="*/ 245 w 2748485"/>
              <a:gd name="T25" fmla="*/ 5671 h 3911307"/>
              <a:gd name="T26" fmla="*/ 345 w 2748485"/>
              <a:gd name="T27" fmla="*/ 5917 h 3911307"/>
              <a:gd name="T28" fmla="*/ 426 w 2748485"/>
              <a:gd name="T29" fmla="*/ 6261 h 3911307"/>
              <a:gd name="T30" fmla="*/ 435 w 2748485"/>
              <a:gd name="T31" fmla="*/ 6684 h 3911307"/>
              <a:gd name="T32" fmla="*/ 834 w 2748485"/>
              <a:gd name="T33" fmla="*/ 6723 h 3911307"/>
              <a:gd name="T34" fmla="*/ 1332 w 2748485"/>
              <a:gd name="T35" fmla="*/ 6615 h 3911307"/>
              <a:gd name="T36" fmla="*/ 2067 w 2748485"/>
              <a:gd name="T37" fmla="*/ 6645 h 3911307"/>
              <a:gd name="T38" fmla="*/ 2484 w 2748485"/>
              <a:gd name="T39" fmla="*/ 6645 h 3911307"/>
              <a:gd name="T40" fmla="*/ 2638 w 2748485"/>
              <a:gd name="T41" fmla="*/ 6674 h 3911307"/>
              <a:gd name="T42" fmla="*/ 2874 w 2748485"/>
              <a:gd name="T43" fmla="*/ 6792 h 3911307"/>
              <a:gd name="T44" fmla="*/ 3118 w 2748485"/>
              <a:gd name="T45" fmla="*/ 6969 h 3911307"/>
              <a:gd name="T46" fmla="*/ 3372 w 2748485"/>
              <a:gd name="T47" fmla="*/ 7185 h 3911307"/>
              <a:gd name="T48" fmla="*/ 3590 w 2748485"/>
              <a:gd name="T49" fmla="*/ 7107 h 3911307"/>
              <a:gd name="T50" fmla="*/ 4115 w 2748485"/>
              <a:gd name="T51" fmla="*/ 7077 h 3911307"/>
              <a:gd name="T52" fmla="*/ 4025 w 2748485"/>
              <a:gd name="T53" fmla="*/ 6723 h 3911307"/>
              <a:gd name="T54" fmla="*/ 4261 w 2748485"/>
              <a:gd name="T55" fmla="*/ 6448 h 3911307"/>
              <a:gd name="T56" fmla="*/ 4424 w 2748485"/>
              <a:gd name="T57" fmla="*/ 5996 h 3911307"/>
              <a:gd name="T58" fmla="*/ 4578 w 2748485"/>
              <a:gd name="T59" fmla="*/ 5613 h 3911307"/>
              <a:gd name="T60" fmla="*/ 4542 w 2748485"/>
              <a:gd name="T61" fmla="*/ 5249 h 3911307"/>
              <a:gd name="T62" fmla="*/ 4714 w 2748485"/>
              <a:gd name="T63" fmla="*/ 4905 h 3911307"/>
              <a:gd name="T64" fmla="*/ 4360 w 2748485"/>
              <a:gd name="T65" fmla="*/ 4433 h 3911307"/>
              <a:gd name="T66" fmla="*/ 4025 w 2748485"/>
              <a:gd name="T67" fmla="*/ 4217 h 3911307"/>
              <a:gd name="T68" fmla="*/ 3363 w 2748485"/>
              <a:gd name="T69" fmla="*/ 4089 h 3911307"/>
              <a:gd name="T70" fmla="*/ 3309 w 2748485"/>
              <a:gd name="T71" fmla="*/ 3774 h 3911307"/>
              <a:gd name="T72" fmla="*/ 3554 w 2748485"/>
              <a:gd name="T73" fmla="*/ 3312 h 3911307"/>
              <a:gd name="T74" fmla="*/ 3273 w 2748485"/>
              <a:gd name="T75" fmla="*/ 2546 h 3911307"/>
              <a:gd name="T76" fmla="*/ 3118 w 2748485"/>
              <a:gd name="T77" fmla="*/ 2044 h 3911307"/>
              <a:gd name="T78" fmla="*/ 2674 w 2748485"/>
              <a:gd name="T79" fmla="*/ 1435 h 3911307"/>
              <a:gd name="T80" fmla="*/ 2312 w 2748485"/>
              <a:gd name="T81" fmla="*/ 1101 h 3911307"/>
              <a:gd name="T82" fmla="*/ 2094 w 2748485"/>
              <a:gd name="T83" fmla="*/ 462 h 3911307"/>
              <a:gd name="T84" fmla="*/ 1722 w 2748485"/>
              <a:gd name="T85" fmla="*/ 216 h 3911307"/>
              <a:gd name="T86" fmla="*/ 1106 w 2748485"/>
              <a:gd name="T87" fmla="*/ 324 h 3911307"/>
              <a:gd name="T88" fmla="*/ 1287 w 2748485"/>
              <a:gd name="T89" fmla="*/ 619 h 3911307"/>
              <a:gd name="T90" fmla="*/ 1197 w 2748485"/>
              <a:gd name="T91" fmla="*/ 895 h 39113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48485"/>
              <a:gd name="T139" fmla="*/ 0 h 3911307"/>
              <a:gd name="T140" fmla="*/ 2748485 w 2748485"/>
              <a:gd name="T141" fmla="*/ 3911307 h 39113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48485" h="3911307">
                <a:moveTo>
                  <a:pt x="613123" y="528555"/>
                </a:moveTo>
                <a:lnTo>
                  <a:pt x="523269" y="549698"/>
                </a:lnTo>
                <a:lnTo>
                  <a:pt x="459842" y="576125"/>
                </a:lnTo>
                <a:lnTo>
                  <a:pt x="401701" y="644837"/>
                </a:lnTo>
                <a:lnTo>
                  <a:pt x="311847" y="628981"/>
                </a:lnTo>
                <a:lnTo>
                  <a:pt x="274848" y="639552"/>
                </a:lnTo>
                <a:lnTo>
                  <a:pt x="301276" y="702978"/>
                </a:lnTo>
                <a:lnTo>
                  <a:pt x="311847" y="771691"/>
                </a:lnTo>
                <a:lnTo>
                  <a:pt x="338275" y="866830"/>
                </a:lnTo>
                <a:lnTo>
                  <a:pt x="343560" y="903829"/>
                </a:lnTo>
                <a:lnTo>
                  <a:pt x="274848" y="893258"/>
                </a:lnTo>
                <a:lnTo>
                  <a:pt x="290705" y="998969"/>
                </a:lnTo>
                <a:lnTo>
                  <a:pt x="280134" y="1041254"/>
                </a:lnTo>
                <a:lnTo>
                  <a:pt x="301276" y="1057110"/>
                </a:lnTo>
                <a:lnTo>
                  <a:pt x="285419" y="1136394"/>
                </a:lnTo>
                <a:lnTo>
                  <a:pt x="301276" y="1242104"/>
                </a:lnTo>
                <a:lnTo>
                  <a:pt x="237849" y="1268532"/>
                </a:lnTo>
                <a:lnTo>
                  <a:pt x="200851" y="1194535"/>
                </a:lnTo>
                <a:lnTo>
                  <a:pt x="232564" y="1353101"/>
                </a:lnTo>
                <a:lnTo>
                  <a:pt x="280134" y="1464098"/>
                </a:lnTo>
                <a:lnTo>
                  <a:pt x="206136" y="1522239"/>
                </a:lnTo>
                <a:lnTo>
                  <a:pt x="137424" y="1516953"/>
                </a:lnTo>
                <a:lnTo>
                  <a:pt x="116282" y="1738946"/>
                </a:lnTo>
                <a:lnTo>
                  <a:pt x="132138" y="1791802"/>
                </a:lnTo>
                <a:lnTo>
                  <a:pt x="126853" y="2024366"/>
                </a:lnTo>
                <a:lnTo>
                  <a:pt x="306562" y="2156504"/>
                </a:lnTo>
                <a:lnTo>
                  <a:pt x="295990" y="2309785"/>
                </a:lnTo>
                <a:lnTo>
                  <a:pt x="206136" y="2399640"/>
                </a:lnTo>
                <a:lnTo>
                  <a:pt x="58141" y="2367926"/>
                </a:lnTo>
                <a:lnTo>
                  <a:pt x="15856" y="2426067"/>
                </a:lnTo>
                <a:lnTo>
                  <a:pt x="0" y="2510636"/>
                </a:lnTo>
                <a:lnTo>
                  <a:pt x="42284" y="2642775"/>
                </a:lnTo>
                <a:lnTo>
                  <a:pt x="21142" y="2764343"/>
                </a:lnTo>
                <a:lnTo>
                  <a:pt x="36999" y="2806627"/>
                </a:lnTo>
                <a:lnTo>
                  <a:pt x="100425" y="2838340"/>
                </a:lnTo>
                <a:lnTo>
                  <a:pt x="79283" y="2885910"/>
                </a:lnTo>
                <a:lnTo>
                  <a:pt x="79283" y="2928195"/>
                </a:lnTo>
                <a:lnTo>
                  <a:pt x="126853" y="2959908"/>
                </a:lnTo>
                <a:lnTo>
                  <a:pt x="142709" y="3049762"/>
                </a:lnTo>
                <a:lnTo>
                  <a:pt x="179708" y="3060333"/>
                </a:lnTo>
                <a:lnTo>
                  <a:pt x="221993" y="3118474"/>
                </a:lnTo>
                <a:lnTo>
                  <a:pt x="200851" y="3181901"/>
                </a:lnTo>
                <a:lnTo>
                  <a:pt x="184994" y="3213614"/>
                </a:lnTo>
                <a:lnTo>
                  <a:pt x="221993" y="3329896"/>
                </a:lnTo>
                <a:lnTo>
                  <a:pt x="248420" y="3366895"/>
                </a:lnTo>
                <a:lnTo>
                  <a:pt x="237849" y="3446178"/>
                </a:lnTo>
                <a:lnTo>
                  <a:pt x="211422" y="3493748"/>
                </a:lnTo>
                <a:lnTo>
                  <a:pt x="253706" y="3594174"/>
                </a:lnTo>
                <a:lnTo>
                  <a:pt x="253706" y="3652315"/>
                </a:lnTo>
                <a:lnTo>
                  <a:pt x="301276" y="3625887"/>
                </a:lnTo>
                <a:lnTo>
                  <a:pt x="486270" y="3615316"/>
                </a:lnTo>
                <a:lnTo>
                  <a:pt x="607838" y="3557175"/>
                </a:lnTo>
                <a:lnTo>
                  <a:pt x="671264" y="3530747"/>
                </a:lnTo>
                <a:lnTo>
                  <a:pt x="776975" y="3557175"/>
                </a:lnTo>
                <a:lnTo>
                  <a:pt x="909114" y="3546604"/>
                </a:lnTo>
                <a:lnTo>
                  <a:pt x="1083537" y="3620602"/>
                </a:lnTo>
                <a:lnTo>
                  <a:pt x="1205105" y="3573032"/>
                </a:lnTo>
                <a:lnTo>
                  <a:pt x="1326672" y="3562461"/>
                </a:lnTo>
                <a:lnTo>
                  <a:pt x="1411241" y="3530747"/>
                </a:lnTo>
                <a:lnTo>
                  <a:pt x="1448240" y="3573032"/>
                </a:lnTo>
                <a:lnTo>
                  <a:pt x="1432383" y="3636458"/>
                </a:lnTo>
                <a:lnTo>
                  <a:pt x="1479953" y="3641744"/>
                </a:lnTo>
                <a:lnTo>
                  <a:pt x="1538094" y="3588888"/>
                </a:lnTo>
                <a:lnTo>
                  <a:pt x="1590950" y="3684028"/>
                </a:lnTo>
                <a:lnTo>
                  <a:pt x="1617378" y="3678743"/>
                </a:lnTo>
                <a:lnTo>
                  <a:pt x="1675519" y="3652315"/>
                </a:lnTo>
                <a:lnTo>
                  <a:pt x="1701946" y="3662886"/>
                </a:lnTo>
                <a:lnTo>
                  <a:pt x="1707232" y="3715741"/>
                </a:lnTo>
                <a:lnTo>
                  <a:pt x="1818229" y="3747455"/>
                </a:lnTo>
                <a:lnTo>
                  <a:pt x="1865799" y="3758026"/>
                </a:lnTo>
                <a:lnTo>
                  <a:pt x="1945082" y="3773883"/>
                </a:lnTo>
                <a:lnTo>
                  <a:pt x="1966224" y="3863737"/>
                </a:lnTo>
                <a:lnTo>
                  <a:pt x="1987366" y="3911307"/>
                </a:lnTo>
                <a:lnTo>
                  <a:pt x="2050793" y="3869022"/>
                </a:lnTo>
                <a:lnTo>
                  <a:pt x="2093077" y="3821452"/>
                </a:lnTo>
                <a:lnTo>
                  <a:pt x="2182931" y="3821452"/>
                </a:lnTo>
                <a:lnTo>
                  <a:pt x="2336212" y="3874308"/>
                </a:lnTo>
                <a:lnTo>
                  <a:pt x="2399639" y="3805596"/>
                </a:lnTo>
                <a:lnTo>
                  <a:pt x="2426067" y="3721027"/>
                </a:lnTo>
                <a:lnTo>
                  <a:pt x="2410210" y="3657600"/>
                </a:lnTo>
                <a:lnTo>
                  <a:pt x="2346783" y="3615316"/>
                </a:lnTo>
                <a:lnTo>
                  <a:pt x="2346783" y="3546604"/>
                </a:lnTo>
                <a:lnTo>
                  <a:pt x="2404925" y="3514891"/>
                </a:lnTo>
                <a:lnTo>
                  <a:pt x="2484208" y="3467321"/>
                </a:lnTo>
                <a:lnTo>
                  <a:pt x="2552920" y="3414465"/>
                </a:lnTo>
                <a:lnTo>
                  <a:pt x="2552920" y="3314040"/>
                </a:lnTo>
                <a:lnTo>
                  <a:pt x="2579348" y="3224185"/>
                </a:lnTo>
                <a:lnTo>
                  <a:pt x="2626918" y="3208329"/>
                </a:lnTo>
                <a:lnTo>
                  <a:pt x="2595204" y="3129046"/>
                </a:lnTo>
                <a:lnTo>
                  <a:pt x="2669202" y="3018049"/>
                </a:lnTo>
                <a:lnTo>
                  <a:pt x="2595204" y="3023335"/>
                </a:lnTo>
                <a:lnTo>
                  <a:pt x="2547634" y="2901767"/>
                </a:lnTo>
                <a:lnTo>
                  <a:pt x="2648060" y="2822484"/>
                </a:lnTo>
                <a:lnTo>
                  <a:pt x="2674488" y="2732629"/>
                </a:lnTo>
                <a:lnTo>
                  <a:pt x="2737914" y="2711487"/>
                </a:lnTo>
                <a:lnTo>
                  <a:pt x="2748485" y="2637489"/>
                </a:lnTo>
                <a:lnTo>
                  <a:pt x="2600490" y="2478923"/>
                </a:lnTo>
                <a:lnTo>
                  <a:pt x="2589919" y="2415496"/>
                </a:lnTo>
                <a:lnTo>
                  <a:pt x="2542349" y="2383783"/>
                </a:lnTo>
                <a:lnTo>
                  <a:pt x="2394353" y="2373212"/>
                </a:lnTo>
                <a:lnTo>
                  <a:pt x="2341498" y="2383783"/>
                </a:lnTo>
                <a:lnTo>
                  <a:pt x="2346783" y="2267501"/>
                </a:lnTo>
                <a:lnTo>
                  <a:pt x="2209359" y="2188218"/>
                </a:lnTo>
                <a:lnTo>
                  <a:pt x="2087792" y="2151219"/>
                </a:lnTo>
                <a:lnTo>
                  <a:pt x="1960938" y="2198789"/>
                </a:lnTo>
                <a:lnTo>
                  <a:pt x="1950367" y="2209360"/>
                </a:lnTo>
                <a:lnTo>
                  <a:pt x="1871084" y="2061365"/>
                </a:lnTo>
                <a:lnTo>
                  <a:pt x="1929225" y="2029651"/>
                </a:lnTo>
                <a:lnTo>
                  <a:pt x="2003223" y="1955654"/>
                </a:lnTo>
                <a:lnTo>
                  <a:pt x="2040222" y="1849943"/>
                </a:lnTo>
                <a:lnTo>
                  <a:pt x="2071935" y="1781230"/>
                </a:lnTo>
                <a:lnTo>
                  <a:pt x="2045507" y="1659663"/>
                </a:lnTo>
                <a:lnTo>
                  <a:pt x="2077220" y="1527524"/>
                </a:lnTo>
                <a:lnTo>
                  <a:pt x="1908083" y="1368958"/>
                </a:lnTo>
                <a:lnTo>
                  <a:pt x="1712518" y="1273818"/>
                </a:lnTo>
                <a:lnTo>
                  <a:pt x="1728374" y="1178678"/>
                </a:lnTo>
                <a:lnTo>
                  <a:pt x="1818229" y="1099395"/>
                </a:lnTo>
                <a:lnTo>
                  <a:pt x="1754802" y="961970"/>
                </a:lnTo>
                <a:lnTo>
                  <a:pt x="1686090" y="909115"/>
                </a:lnTo>
                <a:lnTo>
                  <a:pt x="1559237" y="771691"/>
                </a:lnTo>
                <a:lnTo>
                  <a:pt x="1527523" y="702978"/>
                </a:lnTo>
                <a:lnTo>
                  <a:pt x="1437669" y="650123"/>
                </a:lnTo>
                <a:lnTo>
                  <a:pt x="1347815" y="591982"/>
                </a:lnTo>
                <a:lnTo>
                  <a:pt x="1331958" y="480985"/>
                </a:lnTo>
                <a:lnTo>
                  <a:pt x="1252675" y="396417"/>
                </a:lnTo>
                <a:lnTo>
                  <a:pt x="1220962" y="248421"/>
                </a:lnTo>
                <a:lnTo>
                  <a:pt x="1189248" y="121568"/>
                </a:lnTo>
                <a:lnTo>
                  <a:pt x="1099394" y="100426"/>
                </a:lnTo>
                <a:lnTo>
                  <a:pt x="1004254" y="116283"/>
                </a:lnTo>
                <a:lnTo>
                  <a:pt x="850973" y="0"/>
                </a:lnTo>
                <a:lnTo>
                  <a:pt x="808689" y="73998"/>
                </a:lnTo>
                <a:lnTo>
                  <a:pt x="644837" y="174424"/>
                </a:lnTo>
                <a:lnTo>
                  <a:pt x="676550" y="258992"/>
                </a:lnTo>
                <a:lnTo>
                  <a:pt x="734691" y="269563"/>
                </a:lnTo>
                <a:lnTo>
                  <a:pt x="750548" y="332990"/>
                </a:lnTo>
                <a:lnTo>
                  <a:pt x="713549" y="332990"/>
                </a:lnTo>
                <a:lnTo>
                  <a:pt x="708263" y="422844"/>
                </a:lnTo>
                <a:lnTo>
                  <a:pt x="697692" y="480985"/>
                </a:lnTo>
                <a:lnTo>
                  <a:pt x="613123" y="528555"/>
                </a:lnTo>
                <a:close/>
              </a:path>
            </a:pathLst>
          </a:custGeom>
          <a:solidFill>
            <a:srgbClr val="C00000">
              <a:alpha val="25098"/>
            </a:srgbClr>
          </a:solidFill>
          <a:ln w="9525" cap="flat" cmpd="sng" algn="ctr">
            <a:solidFill>
              <a:schemeClr val="tx1"/>
            </a:solidFill>
            <a:prstDash val="solid"/>
            <a:round/>
            <a:headEnd type="none" w="med" len="med"/>
            <a:tailEnd type="none" w="med" len="med"/>
          </a:ln>
        </p:spPr>
        <p:txBody>
          <a:bodyPr wrap="none" anchor="ctr"/>
          <a:lstStyle/>
          <a:p>
            <a:endParaRPr lang="en-US"/>
          </a:p>
        </p:txBody>
      </p:sp>
      <p:sp>
        <p:nvSpPr>
          <p:cNvPr id="7173" name="Freeform 10"/>
          <p:cNvSpPr>
            <a:spLocks noChangeAspect="1"/>
          </p:cNvSpPr>
          <p:nvPr/>
        </p:nvSpPr>
        <p:spPr bwMode="auto">
          <a:xfrm>
            <a:off x="1316038" y="4724400"/>
            <a:ext cx="1543050" cy="1085850"/>
          </a:xfrm>
          <a:custGeom>
            <a:avLst/>
            <a:gdLst>
              <a:gd name="T0" fmla="*/ 243 w 3886200"/>
              <a:gd name="T1" fmla="*/ 4564 h 2733675"/>
              <a:gd name="T2" fmla="*/ 635 w 3886200"/>
              <a:gd name="T3" fmla="*/ 5499 h 2733675"/>
              <a:gd name="T4" fmla="*/ 1101 w 3886200"/>
              <a:gd name="T5" fmla="*/ 5668 h 2733675"/>
              <a:gd name="T6" fmla="*/ 1400 w 3886200"/>
              <a:gd name="T7" fmla="*/ 6510 h 2733675"/>
              <a:gd name="T8" fmla="*/ 1848 w 3886200"/>
              <a:gd name="T9" fmla="*/ 6061 h 2733675"/>
              <a:gd name="T10" fmla="*/ 2519 w 3886200"/>
              <a:gd name="T11" fmla="*/ 6566 h 2733675"/>
              <a:gd name="T12" fmla="*/ 3340 w 3886200"/>
              <a:gd name="T13" fmla="*/ 6958 h 2733675"/>
              <a:gd name="T14" fmla="*/ 3844 w 3886200"/>
              <a:gd name="T15" fmla="*/ 7594 h 2733675"/>
              <a:gd name="T16" fmla="*/ 3415 w 3886200"/>
              <a:gd name="T17" fmla="*/ 8399 h 2733675"/>
              <a:gd name="T18" fmla="*/ 3788 w 3886200"/>
              <a:gd name="T19" fmla="*/ 9465 h 2733675"/>
              <a:gd name="T20" fmla="*/ 4330 w 3886200"/>
              <a:gd name="T21" fmla="*/ 10082 h 2733675"/>
              <a:gd name="T22" fmla="*/ 4777 w 3886200"/>
              <a:gd name="T23" fmla="*/ 9914 h 2733675"/>
              <a:gd name="T24" fmla="*/ 5281 w 3886200"/>
              <a:gd name="T25" fmla="*/ 9708 h 2733675"/>
              <a:gd name="T26" fmla="*/ 6289 w 3886200"/>
              <a:gd name="T27" fmla="*/ 9185 h 2733675"/>
              <a:gd name="T28" fmla="*/ 6905 w 3886200"/>
              <a:gd name="T29" fmla="*/ 8960 h 2733675"/>
              <a:gd name="T30" fmla="*/ 7334 w 3886200"/>
              <a:gd name="T31" fmla="*/ 8941 h 2733675"/>
              <a:gd name="T32" fmla="*/ 7036 w 3886200"/>
              <a:gd name="T33" fmla="*/ 9577 h 2733675"/>
              <a:gd name="T34" fmla="*/ 7614 w 3886200"/>
              <a:gd name="T35" fmla="*/ 10419 h 2733675"/>
              <a:gd name="T36" fmla="*/ 8286 w 3886200"/>
              <a:gd name="T37" fmla="*/ 10251 h 2733675"/>
              <a:gd name="T38" fmla="*/ 9182 w 3886200"/>
              <a:gd name="T39" fmla="*/ 10251 h 2733675"/>
              <a:gd name="T40" fmla="*/ 9798 w 3886200"/>
              <a:gd name="T41" fmla="*/ 10438 h 2733675"/>
              <a:gd name="T42" fmla="*/ 9928 w 3886200"/>
              <a:gd name="T43" fmla="*/ 10625 h 2733675"/>
              <a:gd name="T44" fmla="*/ 10470 w 3886200"/>
              <a:gd name="T45" fmla="*/ 10606 h 2733675"/>
              <a:gd name="T46" fmla="*/ 10918 w 3886200"/>
              <a:gd name="T47" fmla="*/ 10550 h 2733675"/>
              <a:gd name="T48" fmla="*/ 11627 w 3886200"/>
              <a:gd name="T49" fmla="*/ 9652 h 2733675"/>
              <a:gd name="T50" fmla="*/ 12410 w 3886200"/>
              <a:gd name="T51" fmla="*/ 9185 h 2733675"/>
              <a:gd name="T52" fmla="*/ 12578 w 3886200"/>
              <a:gd name="T53" fmla="*/ 8661 h 2733675"/>
              <a:gd name="T54" fmla="*/ 13549 w 3886200"/>
              <a:gd name="T55" fmla="*/ 8305 h 2733675"/>
              <a:gd name="T56" fmla="*/ 14183 w 3886200"/>
              <a:gd name="T57" fmla="*/ 7725 h 2733675"/>
              <a:gd name="T58" fmla="*/ 13903 w 3886200"/>
              <a:gd name="T59" fmla="*/ 6678 h 2733675"/>
              <a:gd name="T60" fmla="*/ 13885 w 3886200"/>
              <a:gd name="T61" fmla="*/ 5911 h 2733675"/>
              <a:gd name="T62" fmla="*/ 14295 w 3886200"/>
              <a:gd name="T63" fmla="*/ 5069 h 2733675"/>
              <a:gd name="T64" fmla="*/ 14948 w 3886200"/>
              <a:gd name="T65" fmla="*/ 4059 h 2733675"/>
              <a:gd name="T66" fmla="*/ 15228 w 3886200"/>
              <a:gd name="T67" fmla="*/ 3161 h 2733675"/>
              <a:gd name="T68" fmla="*/ 14986 w 3886200"/>
              <a:gd name="T69" fmla="*/ 2731 h 2733675"/>
              <a:gd name="T70" fmla="*/ 14482 w 3886200"/>
              <a:gd name="T71" fmla="*/ 2133 h 2733675"/>
              <a:gd name="T72" fmla="*/ 14109 w 3886200"/>
              <a:gd name="T73" fmla="*/ 1721 h 2733675"/>
              <a:gd name="T74" fmla="*/ 13138 w 3886200"/>
              <a:gd name="T75" fmla="*/ 1440 h 2733675"/>
              <a:gd name="T76" fmla="*/ 12336 w 3886200"/>
              <a:gd name="T77" fmla="*/ 1253 h 2733675"/>
              <a:gd name="T78" fmla="*/ 11720 w 3886200"/>
              <a:gd name="T79" fmla="*/ 954 h 2733675"/>
              <a:gd name="T80" fmla="*/ 11403 w 3886200"/>
              <a:gd name="T81" fmla="*/ 280 h 2733675"/>
              <a:gd name="T82" fmla="*/ 10694 w 3886200"/>
              <a:gd name="T83" fmla="*/ 991 h 2733675"/>
              <a:gd name="T84" fmla="*/ 10283 w 3886200"/>
              <a:gd name="T85" fmla="*/ 1571 h 2733675"/>
              <a:gd name="T86" fmla="*/ 9798 w 3886200"/>
              <a:gd name="T87" fmla="*/ 2207 h 2733675"/>
              <a:gd name="T88" fmla="*/ 9070 w 3886200"/>
              <a:gd name="T89" fmla="*/ 2525 h 2733675"/>
              <a:gd name="T90" fmla="*/ 8118 w 3886200"/>
              <a:gd name="T91" fmla="*/ 2076 h 2733675"/>
              <a:gd name="T92" fmla="*/ 7707 w 3886200"/>
              <a:gd name="T93" fmla="*/ 1796 h 2733675"/>
              <a:gd name="T94" fmla="*/ 7465 w 3886200"/>
              <a:gd name="T95" fmla="*/ 1066 h 2733675"/>
              <a:gd name="T96" fmla="*/ 7036 w 3886200"/>
              <a:gd name="T97" fmla="*/ 860 h 2733675"/>
              <a:gd name="T98" fmla="*/ 6887 w 3886200"/>
              <a:gd name="T99" fmla="*/ 299 h 2733675"/>
              <a:gd name="T100" fmla="*/ 6158 w 3886200"/>
              <a:gd name="T101" fmla="*/ 486 h 2733675"/>
              <a:gd name="T102" fmla="*/ 5263 w 3886200"/>
              <a:gd name="T103" fmla="*/ 318 h 2733675"/>
              <a:gd name="T104" fmla="*/ 4460 w 3886200"/>
              <a:gd name="T105" fmla="*/ 767 h 2733675"/>
              <a:gd name="T106" fmla="*/ 3844 w 3886200"/>
              <a:gd name="T107" fmla="*/ 898 h 2733675"/>
              <a:gd name="T108" fmla="*/ 3844 w 3886200"/>
              <a:gd name="T109" fmla="*/ 1291 h 2733675"/>
              <a:gd name="T110" fmla="*/ 3452 w 3886200"/>
              <a:gd name="T111" fmla="*/ 1889 h 2733675"/>
              <a:gd name="T112" fmla="*/ 2762 w 3886200"/>
              <a:gd name="T113" fmla="*/ 2151 h 2733675"/>
              <a:gd name="T114" fmla="*/ 2053 w 3886200"/>
              <a:gd name="T115" fmla="*/ 2413 h 2733675"/>
              <a:gd name="T116" fmla="*/ 1586 w 3886200"/>
              <a:gd name="T117" fmla="*/ 2693 h 2733675"/>
              <a:gd name="T118" fmla="*/ 989 w 3886200"/>
              <a:gd name="T119" fmla="*/ 2993 h 2733675"/>
              <a:gd name="T120" fmla="*/ 373 w 3886200"/>
              <a:gd name="T121" fmla="*/ 3423 h 2733675"/>
              <a:gd name="T122" fmla="*/ 0 w 3886200"/>
              <a:gd name="T123" fmla="*/ 3928 h 27336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6200"/>
              <a:gd name="T187" fmla="*/ 0 h 2733675"/>
              <a:gd name="T188" fmla="*/ 3886200 w 3886200"/>
              <a:gd name="T189" fmla="*/ 2733675 h 27336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6200" h="2733675">
                <a:moveTo>
                  <a:pt x="0" y="1000125"/>
                </a:moveTo>
                <a:lnTo>
                  <a:pt x="28575" y="1143000"/>
                </a:lnTo>
                <a:lnTo>
                  <a:pt x="61912" y="1162050"/>
                </a:lnTo>
                <a:lnTo>
                  <a:pt x="95250" y="1228725"/>
                </a:lnTo>
                <a:lnTo>
                  <a:pt x="152400" y="1333500"/>
                </a:lnTo>
                <a:lnTo>
                  <a:pt x="161925" y="1400175"/>
                </a:lnTo>
                <a:lnTo>
                  <a:pt x="238125" y="1404937"/>
                </a:lnTo>
                <a:lnTo>
                  <a:pt x="295275" y="1385887"/>
                </a:lnTo>
                <a:lnTo>
                  <a:pt x="280987" y="1443037"/>
                </a:lnTo>
                <a:lnTo>
                  <a:pt x="323850" y="1519237"/>
                </a:lnTo>
                <a:lnTo>
                  <a:pt x="357187" y="1595437"/>
                </a:lnTo>
                <a:lnTo>
                  <a:pt x="357187" y="1657350"/>
                </a:lnTo>
                <a:lnTo>
                  <a:pt x="400050" y="1600200"/>
                </a:lnTo>
                <a:lnTo>
                  <a:pt x="428625" y="1566862"/>
                </a:lnTo>
                <a:lnTo>
                  <a:pt x="471487" y="1543050"/>
                </a:lnTo>
                <a:lnTo>
                  <a:pt x="552450" y="1552575"/>
                </a:lnTo>
                <a:lnTo>
                  <a:pt x="600075" y="1595437"/>
                </a:lnTo>
                <a:lnTo>
                  <a:pt x="642937" y="1671637"/>
                </a:lnTo>
                <a:lnTo>
                  <a:pt x="704850" y="1757362"/>
                </a:lnTo>
                <a:lnTo>
                  <a:pt x="785812" y="1757362"/>
                </a:lnTo>
                <a:lnTo>
                  <a:pt x="852487" y="1771650"/>
                </a:lnTo>
                <a:lnTo>
                  <a:pt x="885825" y="1819275"/>
                </a:lnTo>
                <a:lnTo>
                  <a:pt x="952500" y="1847850"/>
                </a:lnTo>
                <a:lnTo>
                  <a:pt x="981075" y="1933575"/>
                </a:lnTo>
                <a:lnTo>
                  <a:pt x="990600" y="1995487"/>
                </a:lnTo>
                <a:lnTo>
                  <a:pt x="923925" y="2076450"/>
                </a:lnTo>
                <a:lnTo>
                  <a:pt x="871537" y="2138362"/>
                </a:lnTo>
                <a:lnTo>
                  <a:pt x="862012" y="2181225"/>
                </a:lnTo>
                <a:lnTo>
                  <a:pt x="900112" y="2271712"/>
                </a:lnTo>
                <a:lnTo>
                  <a:pt x="966787" y="2409825"/>
                </a:lnTo>
                <a:lnTo>
                  <a:pt x="947737" y="2466975"/>
                </a:lnTo>
                <a:lnTo>
                  <a:pt x="1052512" y="2552700"/>
                </a:lnTo>
                <a:lnTo>
                  <a:pt x="1104900" y="2566987"/>
                </a:lnTo>
                <a:lnTo>
                  <a:pt x="1128712" y="2528887"/>
                </a:lnTo>
                <a:lnTo>
                  <a:pt x="1166812" y="2562225"/>
                </a:lnTo>
                <a:lnTo>
                  <a:pt x="1219200" y="2524125"/>
                </a:lnTo>
                <a:lnTo>
                  <a:pt x="1243012" y="2495550"/>
                </a:lnTo>
                <a:lnTo>
                  <a:pt x="1266825" y="2519362"/>
                </a:lnTo>
                <a:lnTo>
                  <a:pt x="1347787" y="2471737"/>
                </a:lnTo>
                <a:lnTo>
                  <a:pt x="1433512" y="2395537"/>
                </a:lnTo>
                <a:lnTo>
                  <a:pt x="1528762" y="2395537"/>
                </a:lnTo>
                <a:lnTo>
                  <a:pt x="1604962" y="2338387"/>
                </a:lnTo>
                <a:lnTo>
                  <a:pt x="1685925" y="2228850"/>
                </a:lnTo>
                <a:lnTo>
                  <a:pt x="1728787" y="2281237"/>
                </a:lnTo>
                <a:lnTo>
                  <a:pt x="1762125" y="2281237"/>
                </a:lnTo>
                <a:lnTo>
                  <a:pt x="1847850" y="2190750"/>
                </a:lnTo>
                <a:lnTo>
                  <a:pt x="1885950" y="2238375"/>
                </a:lnTo>
                <a:lnTo>
                  <a:pt x="1871662" y="2276475"/>
                </a:lnTo>
                <a:lnTo>
                  <a:pt x="1895475" y="2366962"/>
                </a:lnTo>
                <a:lnTo>
                  <a:pt x="1833562" y="2381250"/>
                </a:lnTo>
                <a:lnTo>
                  <a:pt x="1795462" y="2438400"/>
                </a:lnTo>
                <a:lnTo>
                  <a:pt x="1781175" y="2514600"/>
                </a:lnTo>
                <a:lnTo>
                  <a:pt x="1833562" y="2605087"/>
                </a:lnTo>
                <a:lnTo>
                  <a:pt x="1943100" y="2652712"/>
                </a:lnTo>
                <a:lnTo>
                  <a:pt x="2024062" y="2714625"/>
                </a:lnTo>
                <a:lnTo>
                  <a:pt x="2057400" y="2652712"/>
                </a:lnTo>
                <a:lnTo>
                  <a:pt x="2114550" y="2609850"/>
                </a:lnTo>
                <a:lnTo>
                  <a:pt x="2228850" y="2590800"/>
                </a:lnTo>
                <a:lnTo>
                  <a:pt x="2295525" y="2614612"/>
                </a:lnTo>
                <a:lnTo>
                  <a:pt x="2343150" y="2609850"/>
                </a:lnTo>
                <a:lnTo>
                  <a:pt x="2357437" y="2633662"/>
                </a:lnTo>
                <a:lnTo>
                  <a:pt x="2428875" y="2638425"/>
                </a:lnTo>
                <a:lnTo>
                  <a:pt x="2500312" y="2657475"/>
                </a:lnTo>
                <a:lnTo>
                  <a:pt x="2543175" y="2667000"/>
                </a:lnTo>
                <a:lnTo>
                  <a:pt x="2533650" y="2700337"/>
                </a:lnTo>
                <a:lnTo>
                  <a:pt x="2533650" y="2705100"/>
                </a:lnTo>
                <a:lnTo>
                  <a:pt x="2552700" y="2719387"/>
                </a:lnTo>
                <a:lnTo>
                  <a:pt x="2605087" y="2709862"/>
                </a:lnTo>
                <a:lnTo>
                  <a:pt x="2671762" y="2700337"/>
                </a:lnTo>
                <a:lnTo>
                  <a:pt x="2695575" y="2733675"/>
                </a:lnTo>
                <a:lnTo>
                  <a:pt x="2747962" y="2724150"/>
                </a:lnTo>
                <a:lnTo>
                  <a:pt x="2786062" y="2686050"/>
                </a:lnTo>
                <a:lnTo>
                  <a:pt x="2876550" y="2571750"/>
                </a:lnTo>
                <a:lnTo>
                  <a:pt x="2876550" y="2519362"/>
                </a:lnTo>
                <a:lnTo>
                  <a:pt x="2967037" y="2457450"/>
                </a:lnTo>
                <a:lnTo>
                  <a:pt x="3086100" y="2405062"/>
                </a:lnTo>
                <a:lnTo>
                  <a:pt x="3114675" y="2419350"/>
                </a:lnTo>
                <a:lnTo>
                  <a:pt x="3167062" y="2338387"/>
                </a:lnTo>
                <a:lnTo>
                  <a:pt x="3205162" y="2281237"/>
                </a:lnTo>
                <a:lnTo>
                  <a:pt x="3233737" y="2243137"/>
                </a:lnTo>
                <a:lnTo>
                  <a:pt x="3209925" y="2205037"/>
                </a:lnTo>
                <a:lnTo>
                  <a:pt x="3262312" y="2143125"/>
                </a:lnTo>
                <a:lnTo>
                  <a:pt x="3414712" y="2147887"/>
                </a:lnTo>
                <a:lnTo>
                  <a:pt x="3457575" y="2114550"/>
                </a:lnTo>
                <a:lnTo>
                  <a:pt x="3509962" y="2085975"/>
                </a:lnTo>
                <a:lnTo>
                  <a:pt x="3552825" y="2005012"/>
                </a:lnTo>
                <a:lnTo>
                  <a:pt x="3619500" y="1966912"/>
                </a:lnTo>
                <a:lnTo>
                  <a:pt x="3605212" y="1909762"/>
                </a:lnTo>
                <a:lnTo>
                  <a:pt x="3600450" y="1809750"/>
                </a:lnTo>
                <a:lnTo>
                  <a:pt x="3548062" y="1700212"/>
                </a:lnTo>
                <a:lnTo>
                  <a:pt x="3590925" y="1624012"/>
                </a:lnTo>
                <a:lnTo>
                  <a:pt x="3571875" y="1552575"/>
                </a:lnTo>
                <a:lnTo>
                  <a:pt x="3543300" y="1504950"/>
                </a:lnTo>
                <a:lnTo>
                  <a:pt x="3595687" y="1381125"/>
                </a:lnTo>
                <a:lnTo>
                  <a:pt x="3605212" y="1300162"/>
                </a:lnTo>
                <a:lnTo>
                  <a:pt x="3648075" y="1290637"/>
                </a:lnTo>
                <a:lnTo>
                  <a:pt x="3810000" y="1171575"/>
                </a:lnTo>
                <a:lnTo>
                  <a:pt x="3781425" y="1090612"/>
                </a:lnTo>
                <a:lnTo>
                  <a:pt x="3814762" y="1033462"/>
                </a:lnTo>
                <a:lnTo>
                  <a:pt x="3857625" y="1009650"/>
                </a:lnTo>
                <a:lnTo>
                  <a:pt x="3881437" y="919162"/>
                </a:lnTo>
                <a:lnTo>
                  <a:pt x="3886200" y="804862"/>
                </a:lnTo>
                <a:lnTo>
                  <a:pt x="3819525" y="766762"/>
                </a:lnTo>
                <a:lnTo>
                  <a:pt x="3805237" y="766762"/>
                </a:lnTo>
                <a:lnTo>
                  <a:pt x="3824287" y="695325"/>
                </a:lnTo>
                <a:lnTo>
                  <a:pt x="3786187" y="685800"/>
                </a:lnTo>
                <a:lnTo>
                  <a:pt x="3833812" y="576262"/>
                </a:lnTo>
                <a:lnTo>
                  <a:pt x="3695700" y="542925"/>
                </a:lnTo>
                <a:lnTo>
                  <a:pt x="3657600" y="500062"/>
                </a:lnTo>
                <a:lnTo>
                  <a:pt x="3614737" y="485775"/>
                </a:lnTo>
                <a:lnTo>
                  <a:pt x="3600450" y="438150"/>
                </a:lnTo>
                <a:lnTo>
                  <a:pt x="3490912" y="442912"/>
                </a:lnTo>
                <a:lnTo>
                  <a:pt x="3433762" y="428625"/>
                </a:lnTo>
                <a:lnTo>
                  <a:pt x="3352800" y="366712"/>
                </a:lnTo>
                <a:lnTo>
                  <a:pt x="3309937" y="395287"/>
                </a:lnTo>
                <a:lnTo>
                  <a:pt x="3238500" y="304800"/>
                </a:lnTo>
                <a:lnTo>
                  <a:pt x="3148012" y="319087"/>
                </a:lnTo>
                <a:lnTo>
                  <a:pt x="3133725" y="361950"/>
                </a:lnTo>
                <a:lnTo>
                  <a:pt x="3081337" y="381000"/>
                </a:lnTo>
                <a:lnTo>
                  <a:pt x="2990850" y="242887"/>
                </a:lnTo>
                <a:lnTo>
                  <a:pt x="3028950" y="147637"/>
                </a:lnTo>
                <a:lnTo>
                  <a:pt x="2995612" y="0"/>
                </a:lnTo>
                <a:lnTo>
                  <a:pt x="2909887" y="71437"/>
                </a:lnTo>
                <a:lnTo>
                  <a:pt x="2814637" y="90487"/>
                </a:lnTo>
                <a:lnTo>
                  <a:pt x="2767012" y="166687"/>
                </a:lnTo>
                <a:lnTo>
                  <a:pt x="2728912" y="252412"/>
                </a:lnTo>
                <a:lnTo>
                  <a:pt x="2662237" y="319087"/>
                </a:lnTo>
                <a:lnTo>
                  <a:pt x="2619375" y="319087"/>
                </a:lnTo>
                <a:lnTo>
                  <a:pt x="2624137" y="400050"/>
                </a:lnTo>
                <a:lnTo>
                  <a:pt x="2581275" y="476250"/>
                </a:lnTo>
                <a:lnTo>
                  <a:pt x="2562225" y="609600"/>
                </a:lnTo>
                <a:lnTo>
                  <a:pt x="2500312" y="561975"/>
                </a:lnTo>
                <a:lnTo>
                  <a:pt x="2447925" y="538162"/>
                </a:lnTo>
                <a:lnTo>
                  <a:pt x="2376487" y="595312"/>
                </a:lnTo>
                <a:lnTo>
                  <a:pt x="2314575" y="642937"/>
                </a:lnTo>
                <a:lnTo>
                  <a:pt x="2252662" y="657225"/>
                </a:lnTo>
                <a:lnTo>
                  <a:pt x="2162175" y="614362"/>
                </a:lnTo>
                <a:lnTo>
                  <a:pt x="2071687" y="528637"/>
                </a:lnTo>
                <a:lnTo>
                  <a:pt x="2052637" y="452437"/>
                </a:lnTo>
                <a:lnTo>
                  <a:pt x="2005012" y="442912"/>
                </a:lnTo>
                <a:lnTo>
                  <a:pt x="1966912" y="457200"/>
                </a:lnTo>
                <a:lnTo>
                  <a:pt x="1919287" y="438150"/>
                </a:lnTo>
                <a:lnTo>
                  <a:pt x="1924050" y="366712"/>
                </a:lnTo>
                <a:lnTo>
                  <a:pt x="1905000" y="271462"/>
                </a:lnTo>
                <a:lnTo>
                  <a:pt x="1890712" y="242887"/>
                </a:lnTo>
                <a:lnTo>
                  <a:pt x="1824037" y="261937"/>
                </a:lnTo>
                <a:lnTo>
                  <a:pt x="1795462" y="219075"/>
                </a:lnTo>
                <a:lnTo>
                  <a:pt x="1824037" y="147637"/>
                </a:lnTo>
                <a:lnTo>
                  <a:pt x="1828800" y="95250"/>
                </a:lnTo>
                <a:lnTo>
                  <a:pt x="1757362" y="76200"/>
                </a:lnTo>
                <a:lnTo>
                  <a:pt x="1724025" y="100012"/>
                </a:lnTo>
                <a:lnTo>
                  <a:pt x="1671637" y="80962"/>
                </a:lnTo>
                <a:lnTo>
                  <a:pt x="1571625" y="123825"/>
                </a:lnTo>
                <a:lnTo>
                  <a:pt x="1547812" y="142875"/>
                </a:lnTo>
                <a:lnTo>
                  <a:pt x="1423987" y="61912"/>
                </a:lnTo>
                <a:lnTo>
                  <a:pt x="1343025" y="80962"/>
                </a:lnTo>
                <a:lnTo>
                  <a:pt x="1252537" y="138112"/>
                </a:lnTo>
                <a:lnTo>
                  <a:pt x="1266825" y="200025"/>
                </a:lnTo>
                <a:lnTo>
                  <a:pt x="1138237" y="195262"/>
                </a:lnTo>
                <a:lnTo>
                  <a:pt x="1085850" y="204787"/>
                </a:lnTo>
                <a:lnTo>
                  <a:pt x="1009650" y="195262"/>
                </a:lnTo>
                <a:lnTo>
                  <a:pt x="981075" y="228600"/>
                </a:lnTo>
                <a:lnTo>
                  <a:pt x="1000125" y="290512"/>
                </a:lnTo>
                <a:lnTo>
                  <a:pt x="1009650" y="314325"/>
                </a:lnTo>
                <a:lnTo>
                  <a:pt x="981075" y="328612"/>
                </a:lnTo>
                <a:lnTo>
                  <a:pt x="971550" y="385762"/>
                </a:lnTo>
                <a:lnTo>
                  <a:pt x="923925" y="428625"/>
                </a:lnTo>
                <a:lnTo>
                  <a:pt x="881062" y="481012"/>
                </a:lnTo>
                <a:lnTo>
                  <a:pt x="847725" y="523875"/>
                </a:lnTo>
                <a:lnTo>
                  <a:pt x="776287" y="514350"/>
                </a:lnTo>
                <a:lnTo>
                  <a:pt x="704850" y="547687"/>
                </a:lnTo>
                <a:lnTo>
                  <a:pt x="614362" y="595312"/>
                </a:lnTo>
                <a:lnTo>
                  <a:pt x="542925" y="600075"/>
                </a:lnTo>
                <a:lnTo>
                  <a:pt x="523875" y="614362"/>
                </a:lnTo>
                <a:lnTo>
                  <a:pt x="495300" y="604837"/>
                </a:lnTo>
                <a:lnTo>
                  <a:pt x="442912" y="623887"/>
                </a:lnTo>
                <a:lnTo>
                  <a:pt x="404812" y="685800"/>
                </a:lnTo>
                <a:lnTo>
                  <a:pt x="371475" y="733425"/>
                </a:lnTo>
                <a:lnTo>
                  <a:pt x="304800" y="781050"/>
                </a:lnTo>
                <a:lnTo>
                  <a:pt x="252412" y="762000"/>
                </a:lnTo>
                <a:lnTo>
                  <a:pt x="185737" y="804862"/>
                </a:lnTo>
                <a:lnTo>
                  <a:pt x="152400" y="871537"/>
                </a:lnTo>
                <a:lnTo>
                  <a:pt x="95250" y="871537"/>
                </a:lnTo>
                <a:lnTo>
                  <a:pt x="80962" y="895350"/>
                </a:lnTo>
                <a:lnTo>
                  <a:pt x="14287" y="923925"/>
                </a:lnTo>
                <a:lnTo>
                  <a:pt x="0" y="1000125"/>
                </a:lnTo>
                <a:close/>
              </a:path>
            </a:pathLst>
          </a:custGeom>
          <a:solidFill>
            <a:srgbClr val="C00000">
              <a:alpha val="25098"/>
            </a:srgbClr>
          </a:solidFill>
          <a:ln w="9525" cap="flat" cmpd="sng" algn="ctr">
            <a:solidFill>
              <a:schemeClr val="tx1"/>
            </a:solidFill>
            <a:prstDash val="solid"/>
            <a:round/>
            <a:headEnd type="none" w="med" len="med"/>
            <a:tailEnd type="none" w="med" len="med"/>
          </a:ln>
        </p:spPr>
        <p:txBody>
          <a:bodyPr wrap="none" anchor="ctr"/>
          <a:lstStyle/>
          <a:p>
            <a:endParaRPr lang="en-US"/>
          </a:p>
        </p:txBody>
      </p:sp>
      <p:sp>
        <p:nvSpPr>
          <p:cNvPr id="7174" name="Freeform 12"/>
          <p:cNvSpPr>
            <a:spLocks noChangeAspect="1"/>
          </p:cNvSpPr>
          <p:nvPr/>
        </p:nvSpPr>
        <p:spPr bwMode="auto">
          <a:xfrm>
            <a:off x="2006600" y="4133850"/>
            <a:ext cx="965200" cy="666750"/>
          </a:xfrm>
          <a:custGeom>
            <a:avLst/>
            <a:gdLst>
              <a:gd name="T0" fmla="*/ 25 w 4462463"/>
              <a:gd name="T1" fmla="*/ 152 h 3086100"/>
              <a:gd name="T2" fmla="*/ 54 w 4462463"/>
              <a:gd name="T3" fmla="*/ 178 h 3086100"/>
              <a:gd name="T4" fmla="*/ 104 w 4462463"/>
              <a:gd name="T5" fmla="*/ 211 h 3086100"/>
              <a:gd name="T6" fmla="*/ 120 w 4462463"/>
              <a:gd name="T7" fmla="*/ 212 h 3086100"/>
              <a:gd name="T8" fmla="*/ 129 w 4462463"/>
              <a:gd name="T9" fmla="*/ 224 h 3086100"/>
              <a:gd name="T10" fmla="*/ 144 w 4462463"/>
              <a:gd name="T11" fmla="*/ 229 h 3086100"/>
              <a:gd name="T12" fmla="*/ 149 w 4462463"/>
              <a:gd name="T13" fmla="*/ 246 h 3086100"/>
              <a:gd name="T14" fmla="*/ 165 w 4462463"/>
              <a:gd name="T15" fmla="*/ 278 h 3086100"/>
              <a:gd name="T16" fmla="*/ 193 w 4462463"/>
              <a:gd name="T17" fmla="*/ 293 h 3086100"/>
              <a:gd name="T18" fmla="*/ 212 w 4462463"/>
              <a:gd name="T19" fmla="*/ 296 h 3086100"/>
              <a:gd name="T20" fmla="*/ 232 w 4462463"/>
              <a:gd name="T21" fmla="*/ 298 h 3086100"/>
              <a:gd name="T22" fmla="*/ 238 w 4462463"/>
              <a:gd name="T23" fmla="*/ 310 h 3086100"/>
              <a:gd name="T24" fmla="*/ 249 w 4462463"/>
              <a:gd name="T25" fmla="*/ 308 h 3086100"/>
              <a:gd name="T26" fmla="*/ 284 w 4462463"/>
              <a:gd name="T27" fmla="*/ 292 h 3086100"/>
              <a:gd name="T28" fmla="*/ 307 w 4462463"/>
              <a:gd name="T29" fmla="*/ 284 h 3086100"/>
              <a:gd name="T30" fmla="*/ 330 w 4462463"/>
              <a:gd name="T31" fmla="*/ 279 h 3086100"/>
              <a:gd name="T32" fmla="*/ 348 w 4462463"/>
              <a:gd name="T33" fmla="*/ 286 h 3086100"/>
              <a:gd name="T34" fmla="*/ 366 w 4462463"/>
              <a:gd name="T35" fmla="*/ 272 h 3086100"/>
              <a:gd name="T36" fmla="*/ 372 w 4462463"/>
              <a:gd name="T37" fmla="*/ 252 h 3086100"/>
              <a:gd name="T38" fmla="*/ 389 w 4462463"/>
              <a:gd name="T39" fmla="*/ 241 h 3086100"/>
              <a:gd name="T40" fmla="*/ 402 w 4462463"/>
              <a:gd name="T41" fmla="*/ 220 h 3086100"/>
              <a:gd name="T42" fmla="*/ 415 w 4462463"/>
              <a:gd name="T43" fmla="*/ 199 h 3086100"/>
              <a:gd name="T44" fmla="*/ 431 w 4462463"/>
              <a:gd name="T45" fmla="*/ 206 h 3086100"/>
              <a:gd name="T46" fmla="*/ 443 w 4462463"/>
              <a:gd name="T47" fmla="*/ 192 h 3086100"/>
              <a:gd name="T48" fmla="*/ 457 w 4462463"/>
              <a:gd name="T49" fmla="*/ 188 h 3086100"/>
              <a:gd name="T50" fmla="*/ 454 w 4462463"/>
              <a:gd name="T51" fmla="*/ 170 h 3086100"/>
              <a:gd name="T52" fmla="*/ 439 w 4462463"/>
              <a:gd name="T53" fmla="*/ 158 h 3086100"/>
              <a:gd name="T54" fmla="*/ 433 w 4462463"/>
              <a:gd name="T55" fmla="*/ 150 h 3086100"/>
              <a:gd name="T56" fmla="*/ 427 w 4462463"/>
              <a:gd name="T57" fmla="*/ 131 h 3086100"/>
              <a:gd name="T58" fmla="*/ 414 w 4462463"/>
              <a:gd name="T59" fmla="*/ 114 h 3086100"/>
              <a:gd name="T60" fmla="*/ 419 w 4462463"/>
              <a:gd name="T61" fmla="*/ 89 h 3086100"/>
              <a:gd name="T62" fmla="*/ 430 w 4462463"/>
              <a:gd name="T63" fmla="*/ 81 h 3086100"/>
              <a:gd name="T64" fmla="*/ 427 w 4462463"/>
              <a:gd name="T65" fmla="*/ 68 h 3086100"/>
              <a:gd name="T66" fmla="*/ 416 w 4462463"/>
              <a:gd name="T67" fmla="*/ 65 h 3086100"/>
              <a:gd name="T68" fmla="*/ 395 w 4462463"/>
              <a:gd name="T69" fmla="*/ 53 h 3086100"/>
              <a:gd name="T70" fmla="*/ 377 w 4462463"/>
              <a:gd name="T71" fmla="*/ 45 h 3086100"/>
              <a:gd name="T72" fmla="*/ 359 w 4462463"/>
              <a:gd name="T73" fmla="*/ 41 h 3086100"/>
              <a:gd name="T74" fmla="*/ 339 w 4462463"/>
              <a:gd name="T75" fmla="*/ 50 h 3086100"/>
              <a:gd name="T76" fmla="*/ 321 w 4462463"/>
              <a:gd name="T77" fmla="*/ 49 h 3086100"/>
              <a:gd name="T78" fmla="*/ 306 w 4462463"/>
              <a:gd name="T79" fmla="*/ 51 h 3086100"/>
              <a:gd name="T80" fmla="*/ 297 w 4462463"/>
              <a:gd name="T81" fmla="*/ 51 h 3086100"/>
              <a:gd name="T82" fmla="*/ 276 w 4462463"/>
              <a:gd name="T83" fmla="*/ 48 h 3086100"/>
              <a:gd name="T84" fmla="*/ 262 w 4462463"/>
              <a:gd name="T85" fmla="*/ 40 h 3086100"/>
              <a:gd name="T86" fmla="*/ 253 w 4462463"/>
              <a:gd name="T87" fmla="*/ 19 h 3086100"/>
              <a:gd name="T88" fmla="*/ 246 w 4462463"/>
              <a:gd name="T89" fmla="*/ 2 h 3086100"/>
              <a:gd name="T90" fmla="*/ 230 w 4462463"/>
              <a:gd name="T91" fmla="*/ 6 h 3086100"/>
              <a:gd name="T92" fmla="*/ 216 w 4462463"/>
              <a:gd name="T93" fmla="*/ 18 h 3086100"/>
              <a:gd name="T94" fmla="*/ 196 w 4462463"/>
              <a:gd name="T95" fmla="*/ 34 h 3086100"/>
              <a:gd name="T96" fmla="*/ 181 w 4462463"/>
              <a:gd name="T97" fmla="*/ 44 h 3086100"/>
              <a:gd name="T98" fmla="*/ 155 w 4462463"/>
              <a:gd name="T99" fmla="*/ 46 h 3086100"/>
              <a:gd name="T100" fmla="*/ 125 w 4462463"/>
              <a:gd name="T101" fmla="*/ 49 h 3086100"/>
              <a:gd name="T102" fmla="*/ 109 w 4462463"/>
              <a:gd name="T103" fmla="*/ 51 h 3086100"/>
              <a:gd name="T104" fmla="*/ 91 w 4462463"/>
              <a:gd name="T105" fmla="*/ 51 h 3086100"/>
              <a:gd name="T106" fmla="*/ 68 w 4462463"/>
              <a:gd name="T107" fmla="*/ 54 h 3086100"/>
              <a:gd name="T108" fmla="*/ 45 w 4462463"/>
              <a:gd name="T109" fmla="*/ 51 h 3086100"/>
              <a:gd name="T110" fmla="*/ 30 w 4462463"/>
              <a:gd name="T111" fmla="*/ 55 h 3086100"/>
              <a:gd name="T112" fmla="*/ 30 w 4462463"/>
              <a:gd name="T113" fmla="*/ 64 h 3086100"/>
              <a:gd name="T114" fmla="*/ 9 w 4462463"/>
              <a:gd name="T115" fmla="*/ 83 h 3086100"/>
              <a:gd name="T116" fmla="*/ 8 w 4462463"/>
              <a:gd name="T117" fmla="*/ 97 h 3086100"/>
              <a:gd name="T118" fmla="*/ 24 w 4462463"/>
              <a:gd name="T119" fmla="*/ 110 h 3086100"/>
              <a:gd name="T120" fmla="*/ 22 w 4462463"/>
              <a:gd name="T121" fmla="*/ 129 h 3086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62463"/>
              <a:gd name="T184" fmla="*/ 0 h 3086100"/>
              <a:gd name="T185" fmla="*/ 4462463 w 4462463"/>
              <a:gd name="T186" fmla="*/ 3086100 h 30861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62463" h="3086100">
                <a:moveTo>
                  <a:pt x="123825" y="1323975"/>
                </a:moveTo>
                <a:lnTo>
                  <a:pt x="214313" y="1471613"/>
                </a:lnTo>
                <a:lnTo>
                  <a:pt x="242888" y="1495425"/>
                </a:lnTo>
                <a:lnTo>
                  <a:pt x="261938" y="1600200"/>
                </a:lnTo>
                <a:lnTo>
                  <a:pt x="447675" y="1785938"/>
                </a:lnTo>
                <a:lnTo>
                  <a:pt x="523875" y="1752600"/>
                </a:lnTo>
                <a:lnTo>
                  <a:pt x="638175" y="1857375"/>
                </a:lnTo>
                <a:lnTo>
                  <a:pt x="795338" y="1881188"/>
                </a:lnTo>
                <a:lnTo>
                  <a:pt x="1014413" y="2076450"/>
                </a:lnTo>
                <a:lnTo>
                  <a:pt x="1081088" y="2062163"/>
                </a:lnTo>
                <a:lnTo>
                  <a:pt x="1114425" y="2095500"/>
                </a:lnTo>
                <a:lnTo>
                  <a:pt x="1171575" y="2081213"/>
                </a:lnTo>
                <a:lnTo>
                  <a:pt x="1190625" y="2162175"/>
                </a:lnTo>
                <a:lnTo>
                  <a:pt x="1252538" y="2157413"/>
                </a:lnTo>
                <a:lnTo>
                  <a:pt x="1262063" y="2200275"/>
                </a:lnTo>
                <a:lnTo>
                  <a:pt x="1323975" y="2205038"/>
                </a:lnTo>
                <a:lnTo>
                  <a:pt x="1338263" y="2266950"/>
                </a:lnTo>
                <a:lnTo>
                  <a:pt x="1404938" y="2247900"/>
                </a:lnTo>
                <a:lnTo>
                  <a:pt x="1500188" y="2281238"/>
                </a:lnTo>
                <a:lnTo>
                  <a:pt x="1519238" y="2324100"/>
                </a:lnTo>
                <a:lnTo>
                  <a:pt x="1457325" y="2414588"/>
                </a:lnTo>
                <a:lnTo>
                  <a:pt x="1504950" y="2505075"/>
                </a:lnTo>
                <a:lnTo>
                  <a:pt x="1562100" y="2671763"/>
                </a:lnTo>
                <a:lnTo>
                  <a:pt x="1609725" y="2733675"/>
                </a:lnTo>
                <a:lnTo>
                  <a:pt x="1704975" y="2743200"/>
                </a:lnTo>
                <a:lnTo>
                  <a:pt x="1785938" y="2781300"/>
                </a:lnTo>
                <a:lnTo>
                  <a:pt x="1881188" y="2876550"/>
                </a:lnTo>
                <a:lnTo>
                  <a:pt x="1876425" y="2952750"/>
                </a:lnTo>
                <a:lnTo>
                  <a:pt x="1952625" y="2971800"/>
                </a:lnTo>
                <a:lnTo>
                  <a:pt x="2066925" y="2914650"/>
                </a:lnTo>
                <a:lnTo>
                  <a:pt x="2166938" y="2824163"/>
                </a:lnTo>
                <a:lnTo>
                  <a:pt x="2243138" y="2847975"/>
                </a:lnTo>
                <a:lnTo>
                  <a:pt x="2262188" y="2933700"/>
                </a:lnTo>
                <a:lnTo>
                  <a:pt x="2243138" y="2971800"/>
                </a:lnTo>
                <a:lnTo>
                  <a:pt x="2271713" y="3086100"/>
                </a:lnTo>
                <a:lnTo>
                  <a:pt x="2328863" y="3052763"/>
                </a:lnTo>
                <a:lnTo>
                  <a:pt x="2366963" y="3038475"/>
                </a:lnTo>
                <a:lnTo>
                  <a:pt x="2409825" y="3067050"/>
                </a:lnTo>
                <a:lnTo>
                  <a:pt x="2433638" y="3028950"/>
                </a:lnTo>
                <a:lnTo>
                  <a:pt x="2566988" y="3014663"/>
                </a:lnTo>
                <a:lnTo>
                  <a:pt x="2705100" y="2843213"/>
                </a:lnTo>
                <a:lnTo>
                  <a:pt x="2776538" y="2867025"/>
                </a:lnTo>
                <a:lnTo>
                  <a:pt x="2876550" y="2833688"/>
                </a:lnTo>
                <a:lnTo>
                  <a:pt x="2981325" y="2824163"/>
                </a:lnTo>
                <a:lnTo>
                  <a:pt x="2995613" y="2790825"/>
                </a:lnTo>
                <a:lnTo>
                  <a:pt x="3057525" y="2776538"/>
                </a:lnTo>
                <a:lnTo>
                  <a:pt x="3157538" y="2814638"/>
                </a:lnTo>
                <a:lnTo>
                  <a:pt x="3219450" y="2743200"/>
                </a:lnTo>
                <a:lnTo>
                  <a:pt x="3267075" y="2776538"/>
                </a:lnTo>
                <a:lnTo>
                  <a:pt x="3338513" y="2747963"/>
                </a:lnTo>
                <a:lnTo>
                  <a:pt x="3395663" y="2809875"/>
                </a:lnTo>
                <a:lnTo>
                  <a:pt x="3438525" y="2767013"/>
                </a:lnTo>
                <a:lnTo>
                  <a:pt x="3486150" y="2771775"/>
                </a:lnTo>
                <a:lnTo>
                  <a:pt x="3571875" y="2671763"/>
                </a:lnTo>
                <a:lnTo>
                  <a:pt x="3490913" y="2643188"/>
                </a:lnTo>
                <a:lnTo>
                  <a:pt x="3595688" y="2471738"/>
                </a:lnTo>
                <a:lnTo>
                  <a:pt x="3638550" y="2481263"/>
                </a:lnTo>
                <a:lnTo>
                  <a:pt x="3681413" y="2481263"/>
                </a:lnTo>
                <a:lnTo>
                  <a:pt x="3714750" y="2476500"/>
                </a:lnTo>
                <a:lnTo>
                  <a:pt x="3795713" y="2371725"/>
                </a:lnTo>
                <a:lnTo>
                  <a:pt x="3833813" y="2371725"/>
                </a:lnTo>
                <a:lnTo>
                  <a:pt x="3857625" y="2238375"/>
                </a:lnTo>
                <a:lnTo>
                  <a:pt x="3924300" y="2162175"/>
                </a:lnTo>
                <a:lnTo>
                  <a:pt x="3905250" y="2109788"/>
                </a:lnTo>
                <a:lnTo>
                  <a:pt x="4005263" y="1962150"/>
                </a:lnTo>
                <a:lnTo>
                  <a:pt x="4052888" y="1957388"/>
                </a:lnTo>
                <a:lnTo>
                  <a:pt x="4114800" y="2019300"/>
                </a:lnTo>
                <a:lnTo>
                  <a:pt x="4157663" y="2038350"/>
                </a:lnTo>
                <a:lnTo>
                  <a:pt x="4205288" y="2028825"/>
                </a:lnTo>
                <a:lnTo>
                  <a:pt x="4210050" y="1995488"/>
                </a:lnTo>
                <a:lnTo>
                  <a:pt x="4300538" y="2000250"/>
                </a:lnTo>
                <a:lnTo>
                  <a:pt x="4329113" y="1890713"/>
                </a:lnTo>
                <a:lnTo>
                  <a:pt x="4400550" y="1862138"/>
                </a:lnTo>
                <a:lnTo>
                  <a:pt x="4433888" y="1862138"/>
                </a:lnTo>
                <a:lnTo>
                  <a:pt x="4462463" y="1852613"/>
                </a:lnTo>
                <a:lnTo>
                  <a:pt x="4462463" y="1819275"/>
                </a:lnTo>
                <a:lnTo>
                  <a:pt x="4424363" y="1757363"/>
                </a:lnTo>
                <a:lnTo>
                  <a:pt x="4433888" y="1676400"/>
                </a:lnTo>
                <a:lnTo>
                  <a:pt x="4381500" y="1652588"/>
                </a:lnTo>
                <a:lnTo>
                  <a:pt x="4329113" y="1590675"/>
                </a:lnTo>
                <a:lnTo>
                  <a:pt x="4286250" y="1547813"/>
                </a:lnTo>
                <a:lnTo>
                  <a:pt x="4262438" y="1547813"/>
                </a:lnTo>
                <a:lnTo>
                  <a:pt x="4252913" y="1519238"/>
                </a:lnTo>
                <a:lnTo>
                  <a:pt x="4224338" y="1471613"/>
                </a:lnTo>
                <a:lnTo>
                  <a:pt x="4248150" y="1404938"/>
                </a:lnTo>
                <a:lnTo>
                  <a:pt x="4205288" y="1295400"/>
                </a:lnTo>
                <a:lnTo>
                  <a:pt x="4171950" y="1285875"/>
                </a:lnTo>
                <a:lnTo>
                  <a:pt x="4171950" y="1257300"/>
                </a:lnTo>
                <a:lnTo>
                  <a:pt x="4114800" y="1233488"/>
                </a:lnTo>
                <a:lnTo>
                  <a:pt x="4048125" y="1123950"/>
                </a:lnTo>
                <a:lnTo>
                  <a:pt x="4081463" y="1090613"/>
                </a:lnTo>
                <a:lnTo>
                  <a:pt x="4095750" y="1042988"/>
                </a:lnTo>
                <a:lnTo>
                  <a:pt x="4090988" y="876300"/>
                </a:lnTo>
                <a:lnTo>
                  <a:pt x="4105275" y="852488"/>
                </a:lnTo>
                <a:lnTo>
                  <a:pt x="4143375" y="857250"/>
                </a:lnTo>
                <a:lnTo>
                  <a:pt x="4195763" y="795338"/>
                </a:lnTo>
                <a:lnTo>
                  <a:pt x="4252913" y="695325"/>
                </a:lnTo>
                <a:lnTo>
                  <a:pt x="4233863" y="666750"/>
                </a:lnTo>
                <a:lnTo>
                  <a:pt x="4171950" y="666750"/>
                </a:lnTo>
                <a:lnTo>
                  <a:pt x="4124325" y="652463"/>
                </a:lnTo>
                <a:lnTo>
                  <a:pt x="4086225" y="666750"/>
                </a:lnTo>
                <a:lnTo>
                  <a:pt x="4067175" y="638175"/>
                </a:lnTo>
                <a:lnTo>
                  <a:pt x="4024313" y="681038"/>
                </a:lnTo>
                <a:lnTo>
                  <a:pt x="3890963" y="571500"/>
                </a:lnTo>
                <a:lnTo>
                  <a:pt x="3862388" y="519113"/>
                </a:lnTo>
                <a:lnTo>
                  <a:pt x="3838575" y="495300"/>
                </a:lnTo>
                <a:lnTo>
                  <a:pt x="3724275" y="509588"/>
                </a:lnTo>
                <a:lnTo>
                  <a:pt x="3676650" y="438150"/>
                </a:lnTo>
                <a:lnTo>
                  <a:pt x="3605213" y="385763"/>
                </a:lnTo>
                <a:lnTo>
                  <a:pt x="3557588" y="385763"/>
                </a:lnTo>
                <a:lnTo>
                  <a:pt x="3505200" y="404813"/>
                </a:lnTo>
                <a:lnTo>
                  <a:pt x="3476625" y="466725"/>
                </a:lnTo>
                <a:lnTo>
                  <a:pt x="3386138" y="566738"/>
                </a:lnTo>
                <a:lnTo>
                  <a:pt x="3309938" y="490538"/>
                </a:lnTo>
                <a:lnTo>
                  <a:pt x="3286125" y="500063"/>
                </a:lnTo>
                <a:lnTo>
                  <a:pt x="3267075" y="523875"/>
                </a:lnTo>
                <a:lnTo>
                  <a:pt x="3138488" y="485775"/>
                </a:lnTo>
                <a:lnTo>
                  <a:pt x="3100388" y="457200"/>
                </a:lnTo>
                <a:lnTo>
                  <a:pt x="3052763" y="476250"/>
                </a:lnTo>
                <a:lnTo>
                  <a:pt x="2990850" y="504825"/>
                </a:lnTo>
                <a:lnTo>
                  <a:pt x="2995613" y="557213"/>
                </a:lnTo>
                <a:lnTo>
                  <a:pt x="2933700" y="547688"/>
                </a:lnTo>
                <a:lnTo>
                  <a:pt x="2900363" y="504825"/>
                </a:lnTo>
                <a:lnTo>
                  <a:pt x="2800350" y="538163"/>
                </a:lnTo>
                <a:lnTo>
                  <a:pt x="2743200" y="471488"/>
                </a:lnTo>
                <a:lnTo>
                  <a:pt x="2690813" y="471488"/>
                </a:lnTo>
                <a:lnTo>
                  <a:pt x="2671763" y="485775"/>
                </a:lnTo>
                <a:lnTo>
                  <a:pt x="2590800" y="476250"/>
                </a:lnTo>
                <a:lnTo>
                  <a:pt x="2562225" y="395288"/>
                </a:lnTo>
                <a:lnTo>
                  <a:pt x="2581275" y="347663"/>
                </a:lnTo>
                <a:lnTo>
                  <a:pt x="2543175" y="195263"/>
                </a:lnTo>
                <a:lnTo>
                  <a:pt x="2476500" y="185738"/>
                </a:lnTo>
                <a:lnTo>
                  <a:pt x="2414588" y="147638"/>
                </a:lnTo>
                <a:lnTo>
                  <a:pt x="2386013" y="80963"/>
                </a:lnTo>
                <a:lnTo>
                  <a:pt x="2405063" y="19050"/>
                </a:lnTo>
                <a:lnTo>
                  <a:pt x="2319338" y="0"/>
                </a:lnTo>
                <a:lnTo>
                  <a:pt x="2290763" y="42863"/>
                </a:lnTo>
                <a:lnTo>
                  <a:pt x="2247900" y="61913"/>
                </a:lnTo>
                <a:lnTo>
                  <a:pt x="2209800" y="52388"/>
                </a:lnTo>
                <a:lnTo>
                  <a:pt x="2119313" y="142875"/>
                </a:lnTo>
                <a:lnTo>
                  <a:pt x="2109788" y="176213"/>
                </a:lnTo>
                <a:lnTo>
                  <a:pt x="2085975" y="166688"/>
                </a:lnTo>
                <a:lnTo>
                  <a:pt x="1943100" y="280988"/>
                </a:lnTo>
                <a:lnTo>
                  <a:pt x="1914525" y="333375"/>
                </a:lnTo>
                <a:lnTo>
                  <a:pt x="1843088" y="376238"/>
                </a:lnTo>
                <a:lnTo>
                  <a:pt x="1824038" y="419100"/>
                </a:lnTo>
                <a:lnTo>
                  <a:pt x="1771650" y="433388"/>
                </a:lnTo>
                <a:lnTo>
                  <a:pt x="1733550" y="476250"/>
                </a:lnTo>
                <a:lnTo>
                  <a:pt x="1600200" y="395288"/>
                </a:lnTo>
                <a:lnTo>
                  <a:pt x="1514475" y="457200"/>
                </a:lnTo>
                <a:lnTo>
                  <a:pt x="1343025" y="471488"/>
                </a:lnTo>
                <a:lnTo>
                  <a:pt x="1323975" y="452438"/>
                </a:lnTo>
                <a:lnTo>
                  <a:pt x="1223963" y="481013"/>
                </a:lnTo>
                <a:lnTo>
                  <a:pt x="1200150" y="523875"/>
                </a:lnTo>
                <a:lnTo>
                  <a:pt x="1133475" y="504825"/>
                </a:lnTo>
                <a:lnTo>
                  <a:pt x="1066800" y="504825"/>
                </a:lnTo>
                <a:lnTo>
                  <a:pt x="1009650" y="481013"/>
                </a:lnTo>
                <a:lnTo>
                  <a:pt x="976313" y="490538"/>
                </a:lnTo>
                <a:lnTo>
                  <a:pt x="885825" y="500063"/>
                </a:lnTo>
                <a:lnTo>
                  <a:pt x="814388" y="552450"/>
                </a:lnTo>
                <a:lnTo>
                  <a:pt x="762000" y="590550"/>
                </a:lnTo>
                <a:lnTo>
                  <a:pt x="661988" y="533400"/>
                </a:lnTo>
                <a:lnTo>
                  <a:pt x="661988" y="557213"/>
                </a:lnTo>
                <a:lnTo>
                  <a:pt x="476250" y="581025"/>
                </a:lnTo>
                <a:lnTo>
                  <a:pt x="438150" y="504825"/>
                </a:lnTo>
                <a:lnTo>
                  <a:pt x="385763" y="519113"/>
                </a:lnTo>
                <a:lnTo>
                  <a:pt x="323850" y="490538"/>
                </a:lnTo>
                <a:lnTo>
                  <a:pt x="290513" y="542925"/>
                </a:lnTo>
                <a:lnTo>
                  <a:pt x="276225" y="576263"/>
                </a:lnTo>
                <a:lnTo>
                  <a:pt x="295275" y="614363"/>
                </a:lnTo>
                <a:lnTo>
                  <a:pt x="290513" y="633413"/>
                </a:lnTo>
                <a:lnTo>
                  <a:pt x="209550" y="661988"/>
                </a:lnTo>
                <a:lnTo>
                  <a:pt x="138113" y="723900"/>
                </a:lnTo>
                <a:lnTo>
                  <a:pt x="90488" y="819150"/>
                </a:lnTo>
                <a:lnTo>
                  <a:pt x="19050" y="909638"/>
                </a:lnTo>
                <a:lnTo>
                  <a:pt x="0" y="971550"/>
                </a:lnTo>
                <a:lnTo>
                  <a:pt x="76200" y="957263"/>
                </a:lnTo>
                <a:lnTo>
                  <a:pt x="147638" y="933450"/>
                </a:lnTo>
                <a:lnTo>
                  <a:pt x="180975" y="1038225"/>
                </a:lnTo>
                <a:lnTo>
                  <a:pt x="233363" y="1081088"/>
                </a:lnTo>
                <a:lnTo>
                  <a:pt x="238125" y="1138238"/>
                </a:lnTo>
                <a:lnTo>
                  <a:pt x="300038" y="1171575"/>
                </a:lnTo>
                <a:lnTo>
                  <a:pt x="214313" y="1266825"/>
                </a:lnTo>
                <a:lnTo>
                  <a:pt x="123825" y="1323975"/>
                </a:lnTo>
                <a:close/>
              </a:path>
            </a:pathLst>
          </a:custGeom>
          <a:solidFill>
            <a:srgbClr val="C00000">
              <a:alpha val="25098"/>
            </a:srgbClr>
          </a:solidFill>
          <a:ln w="9525" cap="flat" cmpd="sng" algn="ctr">
            <a:solidFill>
              <a:schemeClr val="tx1"/>
            </a:solidFill>
            <a:prstDash val="solid"/>
            <a:round/>
            <a:headEnd type="none" w="med" len="med"/>
            <a:tailEnd type="none" w="med" len="med"/>
          </a:ln>
        </p:spPr>
        <p:txBody>
          <a:bodyPr wrap="none" anchor="ctr"/>
          <a:lstStyle/>
          <a:p>
            <a:endParaRPr lang="en-US"/>
          </a:p>
        </p:txBody>
      </p:sp>
      <p:graphicFrame>
        <p:nvGraphicFramePr>
          <p:cNvPr id="9" name="Table 8"/>
          <p:cNvGraphicFramePr>
            <a:graphicFrameLocks noGrp="1"/>
          </p:cNvGraphicFramePr>
          <p:nvPr/>
        </p:nvGraphicFramePr>
        <p:xfrm>
          <a:off x="4038600" y="1752600"/>
          <a:ext cx="4876800" cy="3505200"/>
        </p:xfrm>
        <a:graphic>
          <a:graphicData uri="http://schemas.openxmlformats.org/drawingml/2006/table">
            <a:tbl>
              <a:tblPr firstRow="1" bandRow="1">
                <a:tableStyleId>{5C22544A-7EE6-4342-B048-85BDC9FD1C3A}</a:tableStyleId>
              </a:tblPr>
              <a:tblGrid>
                <a:gridCol w="2438400"/>
                <a:gridCol w="2438400"/>
              </a:tblGrid>
              <a:tr h="701040">
                <a:tc>
                  <a:txBody>
                    <a:bodyPr/>
                    <a:lstStyle/>
                    <a:p>
                      <a:pPr algn="ctr"/>
                      <a:r>
                        <a:rPr lang="en-US" b="1" dirty="0" smtClean="0"/>
                        <a:t>Basin</a:t>
                      </a:r>
                      <a:endParaRPr lang="en-US" b="1" dirty="0"/>
                    </a:p>
                  </a:txBody>
                  <a:tcPr anchor="ctr">
                    <a:noFill/>
                  </a:tcPr>
                </a:tc>
                <a:tc>
                  <a:txBody>
                    <a:bodyPr/>
                    <a:lstStyle/>
                    <a:p>
                      <a:pPr algn="ctr"/>
                      <a:r>
                        <a:rPr lang="en-US" b="1" dirty="0" smtClean="0"/>
                        <a:t>2012 Annual Fl</a:t>
                      </a:r>
                      <a:r>
                        <a:rPr lang="en-US" b="1" baseline="0" dirty="0" smtClean="0"/>
                        <a:t>ow   </a:t>
                      </a:r>
                      <a:r>
                        <a:rPr lang="en-US" sz="1400" b="1" baseline="0" dirty="0" smtClean="0"/>
                        <a:t>MAF</a:t>
                      </a:r>
                      <a:endParaRPr lang="en-US" b="1" dirty="0"/>
                    </a:p>
                  </a:txBody>
                  <a:tcPr anchor="ctr">
                    <a:noFill/>
                  </a:tcPr>
                </a:tc>
              </a:tr>
              <a:tr h="701040">
                <a:tc>
                  <a:txBody>
                    <a:bodyPr/>
                    <a:lstStyle/>
                    <a:p>
                      <a:pPr algn="ctr"/>
                      <a:r>
                        <a:rPr lang="en-US" dirty="0" smtClean="0">
                          <a:solidFill>
                            <a:schemeClr val="bg1"/>
                          </a:solidFill>
                        </a:rPr>
                        <a:t>Green River </a:t>
                      </a:r>
                    </a:p>
                    <a:p>
                      <a:pPr algn="ctr"/>
                      <a:r>
                        <a:rPr lang="en-US" sz="1400" i="1" dirty="0" smtClean="0">
                          <a:solidFill>
                            <a:schemeClr val="bg1"/>
                          </a:solidFill>
                        </a:rPr>
                        <a:t>above Flaming</a:t>
                      </a:r>
                      <a:r>
                        <a:rPr lang="en-US" sz="1400" i="1" baseline="0" dirty="0" smtClean="0">
                          <a:solidFill>
                            <a:schemeClr val="bg1"/>
                          </a:solidFill>
                        </a:rPr>
                        <a:t> Gorge</a:t>
                      </a:r>
                      <a:endParaRPr lang="en-US" sz="1400" i="1" dirty="0">
                        <a:solidFill>
                          <a:schemeClr val="bg1"/>
                        </a:solidFill>
                      </a:endParaRPr>
                    </a:p>
                  </a:txBody>
                  <a:tcPr anchor="ctr">
                    <a:noFill/>
                  </a:tcPr>
                </a:tc>
                <a:tc>
                  <a:txBody>
                    <a:bodyPr/>
                    <a:lstStyle/>
                    <a:p>
                      <a:pPr algn="ctr"/>
                      <a:r>
                        <a:rPr lang="en-US" dirty="0" smtClean="0">
                          <a:solidFill>
                            <a:schemeClr val="bg1"/>
                          </a:solidFill>
                        </a:rPr>
                        <a:t>1.0   (69%)</a:t>
                      </a:r>
                      <a:endParaRPr lang="en-US" dirty="0">
                        <a:solidFill>
                          <a:schemeClr val="bg1"/>
                        </a:solidFill>
                      </a:endParaRPr>
                    </a:p>
                  </a:txBody>
                  <a:tcPr anchor="ctr">
                    <a:noFill/>
                  </a:tcPr>
                </a:tc>
              </a:tr>
              <a:tr h="701040">
                <a:tc>
                  <a:txBody>
                    <a:bodyPr/>
                    <a:lstStyle/>
                    <a:p>
                      <a:pPr algn="ctr"/>
                      <a:r>
                        <a:rPr lang="en-US" dirty="0" smtClean="0">
                          <a:solidFill>
                            <a:schemeClr val="bg1"/>
                          </a:solidFill>
                        </a:rPr>
                        <a:t>Gunnison River</a:t>
                      </a:r>
                    </a:p>
                    <a:p>
                      <a:pPr algn="ctr"/>
                      <a:r>
                        <a:rPr lang="en-US" sz="1400" i="1" dirty="0" smtClean="0">
                          <a:solidFill>
                            <a:schemeClr val="bg1"/>
                          </a:solidFill>
                        </a:rPr>
                        <a:t>above</a:t>
                      </a:r>
                      <a:r>
                        <a:rPr lang="en-US" sz="1400" i="1" baseline="0" dirty="0" smtClean="0">
                          <a:solidFill>
                            <a:schemeClr val="bg1"/>
                          </a:solidFill>
                        </a:rPr>
                        <a:t> Crystal</a:t>
                      </a:r>
                      <a:endParaRPr lang="en-US" sz="1400" i="1" dirty="0">
                        <a:solidFill>
                          <a:schemeClr val="bg1"/>
                        </a:solidFill>
                      </a:endParaRPr>
                    </a:p>
                  </a:txBody>
                  <a:tcPr anchor="ctr">
                    <a:noFill/>
                  </a:tcPr>
                </a:tc>
                <a:tc>
                  <a:txBody>
                    <a:bodyPr/>
                    <a:lstStyle/>
                    <a:p>
                      <a:pPr algn="ctr"/>
                      <a:r>
                        <a:rPr lang="en-US" dirty="0" smtClean="0">
                          <a:solidFill>
                            <a:schemeClr val="bg1"/>
                          </a:solidFill>
                        </a:rPr>
                        <a:t>0.50</a:t>
                      </a:r>
                      <a:r>
                        <a:rPr lang="en-US" baseline="0" dirty="0" smtClean="0">
                          <a:solidFill>
                            <a:schemeClr val="bg1"/>
                          </a:solidFill>
                        </a:rPr>
                        <a:t>   </a:t>
                      </a:r>
                      <a:r>
                        <a:rPr lang="en-US" dirty="0" smtClean="0">
                          <a:solidFill>
                            <a:schemeClr val="bg1"/>
                          </a:solidFill>
                        </a:rPr>
                        <a:t>(42%)</a:t>
                      </a:r>
                      <a:endParaRPr lang="en-US" dirty="0">
                        <a:solidFill>
                          <a:schemeClr val="bg1"/>
                        </a:solidFill>
                      </a:endParaRPr>
                    </a:p>
                  </a:txBody>
                  <a:tcPr anchor="ctr">
                    <a:noFill/>
                  </a:tcPr>
                </a:tc>
              </a:tr>
              <a:tr h="701040">
                <a:tc>
                  <a:txBody>
                    <a:bodyPr/>
                    <a:lstStyle/>
                    <a:p>
                      <a:pPr algn="ctr"/>
                      <a:r>
                        <a:rPr lang="en-US" dirty="0" smtClean="0">
                          <a:solidFill>
                            <a:schemeClr val="bg1"/>
                          </a:solidFill>
                        </a:rPr>
                        <a:t>San Juan River</a:t>
                      </a:r>
                    </a:p>
                    <a:p>
                      <a:pPr algn="ctr"/>
                      <a:r>
                        <a:rPr lang="en-US" sz="1400" i="1" dirty="0" smtClean="0">
                          <a:solidFill>
                            <a:schemeClr val="bg1"/>
                          </a:solidFill>
                        </a:rPr>
                        <a:t>above Navajo</a:t>
                      </a:r>
                      <a:endParaRPr lang="en-US" sz="1400" i="1" dirty="0">
                        <a:solidFill>
                          <a:schemeClr val="bg1"/>
                        </a:solidFill>
                      </a:endParaRPr>
                    </a:p>
                  </a:txBody>
                  <a:tcPr anchor="ctr">
                    <a:noFill/>
                  </a:tcPr>
                </a:tc>
                <a:tc>
                  <a:txBody>
                    <a:bodyPr/>
                    <a:lstStyle/>
                    <a:p>
                      <a:pPr algn="ctr"/>
                      <a:r>
                        <a:rPr lang="en-US" dirty="0" smtClean="0">
                          <a:solidFill>
                            <a:schemeClr val="bg1"/>
                          </a:solidFill>
                        </a:rPr>
                        <a:t>0.52   (48%)</a:t>
                      </a:r>
                      <a:endParaRPr lang="en-US" dirty="0">
                        <a:solidFill>
                          <a:schemeClr val="bg1"/>
                        </a:solidFill>
                      </a:endParaRPr>
                    </a:p>
                  </a:txBody>
                  <a:tcPr anchor="ctr">
                    <a:noFill/>
                  </a:tcPr>
                </a:tc>
              </a:tr>
              <a:tr h="701040">
                <a:tc>
                  <a:txBody>
                    <a:bodyPr/>
                    <a:lstStyle/>
                    <a:p>
                      <a:pPr algn="ctr"/>
                      <a:r>
                        <a:rPr lang="en-US" dirty="0" smtClean="0">
                          <a:solidFill>
                            <a:schemeClr val="bg1"/>
                          </a:solidFill>
                        </a:rPr>
                        <a:t>Upper Colorado River</a:t>
                      </a:r>
                    </a:p>
                    <a:p>
                      <a:pPr algn="ctr"/>
                      <a:r>
                        <a:rPr lang="en-US" sz="1400" i="1" dirty="0" smtClean="0">
                          <a:solidFill>
                            <a:schemeClr val="bg1"/>
                          </a:solidFill>
                        </a:rPr>
                        <a:t>above Lake</a:t>
                      </a:r>
                      <a:r>
                        <a:rPr lang="en-US" sz="1400" i="1" baseline="0" dirty="0" smtClean="0">
                          <a:solidFill>
                            <a:schemeClr val="bg1"/>
                          </a:solidFill>
                        </a:rPr>
                        <a:t> Powell</a:t>
                      </a:r>
                      <a:endParaRPr lang="en-US" sz="1400" i="1" dirty="0">
                        <a:solidFill>
                          <a:schemeClr val="bg1"/>
                        </a:solidFill>
                      </a:endParaRPr>
                    </a:p>
                  </a:txBody>
                  <a:tcPr anchor="ctr">
                    <a:noFill/>
                  </a:tcPr>
                </a:tc>
                <a:tc>
                  <a:txBody>
                    <a:bodyPr/>
                    <a:lstStyle/>
                    <a:p>
                      <a:pPr algn="ctr"/>
                      <a:r>
                        <a:rPr lang="en-US" dirty="0" smtClean="0">
                          <a:solidFill>
                            <a:schemeClr val="bg1"/>
                          </a:solidFill>
                        </a:rPr>
                        <a:t>4.91   (45%)</a:t>
                      </a:r>
                      <a:endParaRPr lang="en-US" dirty="0">
                        <a:solidFill>
                          <a:schemeClr val="bg1"/>
                        </a:solidFill>
                      </a:endParaRPr>
                    </a:p>
                  </a:txBody>
                  <a:tcPr anchor="ctr">
                    <a:noFill/>
                  </a:tcPr>
                </a:tc>
              </a:tr>
            </a:tbl>
          </a:graphicData>
        </a:graphic>
      </p:graphicFrame>
      <p:sp>
        <p:nvSpPr>
          <p:cNvPr id="7198" name="Rectangle 7"/>
          <p:cNvSpPr>
            <a:spLocks noChangeArrowheads="1"/>
          </p:cNvSpPr>
          <p:nvPr/>
        </p:nvSpPr>
        <p:spPr bwMode="auto">
          <a:xfrm>
            <a:off x="1905000" y="2286000"/>
            <a:ext cx="457200" cy="228600"/>
          </a:xfrm>
          <a:prstGeom prst="rect">
            <a:avLst/>
          </a:prstGeom>
          <a:solidFill>
            <a:schemeClr val="bg1">
              <a:alpha val="0"/>
            </a:schemeClr>
          </a:solidFill>
          <a:ln w="9525" algn="ctr">
            <a:noFill/>
            <a:round/>
            <a:headEnd/>
            <a:tailEnd/>
          </a:ln>
        </p:spPr>
        <p:txBody>
          <a:bodyPr wrap="none" anchor="ctr"/>
          <a:lstStyle/>
          <a:p>
            <a:pPr algn="ctr"/>
            <a:r>
              <a:rPr lang="en-US" sz="1600" dirty="0" smtClean="0"/>
              <a:t>69%</a:t>
            </a:r>
            <a:endParaRPr lang="en-US" sz="1600" dirty="0"/>
          </a:p>
        </p:txBody>
      </p:sp>
      <p:sp>
        <p:nvSpPr>
          <p:cNvPr id="7200" name="Rectangle 10"/>
          <p:cNvSpPr>
            <a:spLocks noChangeArrowheads="1"/>
          </p:cNvSpPr>
          <p:nvPr/>
        </p:nvSpPr>
        <p:spPr bwMode="auto">
          <a:xfrm>
            <a:off x="2971800" y="4419600"/>
            <a:ext cx="457200" cy="228600"/>
          </a:xfrm>
          <a:prstGeom prst="rect">
            <a:avLst/>
          </a:prstGeom>
          <a:solidFill>
            <a:schemeClr val="bg1">
              <a:alpha val="0"/>
            </a:schemeClr>
          </a:solidFill>
          <a:ln w="9525" algn="ctr">
            <a:noFill/>
            <a:round/>
            <a:headEnd/>
            <a:tailEnd/>
          </a:ln>
        </p:spPr>
        <p:txBody>
          <a:bodyPr wrap="none" anchor="ctr"/>
          <a:lstStyle/>
          <a:p>
            <a:pPr algn="ctr"/>
            <a:r>
              <a:rPr lang="en-US" sz="1600" dirty="0" smtClean="0"/>
              <a:t>42%</a:t>
            </a:r>
            <a:endParaRPr lang="en-US" sz="1600" dirty="0"/>
          </a:p>
        </p:txBody>
      </p:sp>
      <p:sp>
        <p:nvSpPr>
          <p:cNvPr id="7201" name="Rectangle 11"/>
          <p:cNvSpPr>
            <a:spLocks noChangeArrowheads="1"/>
          </p:cNvSpPr>
          <p:nvPr/>
        </p:nvSpPr>
        <p:spPr bwMode="auto">
          <a:xfrm>
            <a:off x="2819400" y="5257800"/>
            <a:ext cx="457200" cy="228600"/>
          </a:xfrm>
          <a:prstGeom prst="rect">
            <a:avLst/>
          </a:prstGeom>
          <a:solidFill>
            <a:schemeClr val="bg1">
              <a:alpha val="0"/>
            </a:schemeClr>
          </a:solidFill>
          <a:ln w="9525" algn="ctr">
            <a:noFill/>
            <a:round/>
            <a:headEnd/>
            <a:tailEnd/>
          </a:ln>
        </p:spPr>
        <p:txBody>
          <a:bodyPr wrap="none" anchor="ctr"/>
          <a:lstStyle/>
          <a:p>
            <a:pPr algn="ctr"/>
            <a:r>
              <a:rPr lang="en-US" sz="1600" dirty="0" smtClean="0"/>
              <a:t>48%</a:t>
            </a:r>
            <a:endParaRPr lang="en-US" sz="1600" dirty="0"/>
          </a:p>
        </p:txBody>
      </p:sp>
      <p:sp>
        <p:nvSpPr>
          <p:cNvPr id="12" name="Rectangle 11"/>
          <p:cNvSpPr>
            <a:spLocks noChangeArrowheads="1"/>
          </p:cNvSpPr>
          <p:nvPr/>
        </p:nvSpPr>
        <p:spPr bwMode="auto">
          <a:xfrm>
            <a:off x="914400" y="5486400"/>
            <a:ext cx="457200" cy="228600"/>
          </a:xfrm>
          <a:prstGeom prst="rect">
            <a:avLst/>
          </a:prstGeom>
          <a:solidFill>
            <a:schemeClr val="bg1">
              <a:alpha val="0"/>
            </a:schemeClr>
          </a:solidFill>
          <a:ln w="9525" algn="ctr">
            <a:noFill/>
            <a:round/>
            <a:headEnd/>
            <a:tailEnd/>
          </a:ln>
        </p:spPr>
        <p:txBody>
          <a:bodyPr wrap="none" anchor="ctr"/>
          <a:lstStyle/>
          <a:p>
            <a:pPr algn="ctr"/>
            <a:r>
              <a:rPr lang="en-US" sz="1600" dirty="0" smtClean="0"/>
              <a:t>45%</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12</a:t>
            </a:fld>
            <a:endParaRPr lang="en-US" dirty="0">
              <a:solidFill>
                <a:schemeClr val="bg1"/>
              </a:solidFill>
            </a:endParaRPr>
          </a:p>
        </p:txBody>
      </p:sp>
      <p:pic>
        <p:nvPicPr>
          <p:cNvPr id="78850" name="Picture 2"/>
          <p:cNvPicPr>
            <a:picLocks noChangeAspect="1" noChangeArrowheads="1"/>
          </p:cNvPicPr>
          <p:nvPr/>
        </p:nvPicPr>
        <p:blipFill>
          <a:blip r:embed="rId2" cstate="print"/>
          <a:srcRect/>
          <a:stretch>
            <a:fillRect/>
          </a:stretch>
        </p:blipFill>
        <p:spPr bwMode="auto">
          <a:xfrm>
            <a:off x="228600" y="1752600"/>
            <a:ext cx="5334000" cy="3809814"/>
          </a:xfrm>
          <a:prstGeom prst="rect">
            <a:avLst/>
          </a:prstGeom>
          <a:noFill/>
          <a:ln w="9525">
            <a:noFill/>
            <a:miter lim="800000"/>
            <a:headEnd/>
            <a:tailEnd/>
          </a:ln>
        </p:spPr>
      </p:pic>
      <p:pic>
        <p:nvPicPr>
          <p:cNvPr id="78851" name="Picture 3" descr="C:\Users\hhermansen\Desktop\Drought Workshop\MTOM_Statistics\FlamingGorge_Inflow_Boxplot.bmp"/>
          <p:cNvPicPr>
            <a:picLocks noChangeAspect="1" noChangeArrowheads="1"/>
          </p:cNvPicPr>
          <p:nvPr/>
        </p:nvPicPr>
        <p:blipFill>
          <a:blip r:embed="rId3" cstate="print"/>
          <a:srcRect/>
          <a:stretch>
            <a:fillRect/>
          </a:stretch>
        </p:blipFill>
        <p:spPr bwMode="auto">
          <a:xfrm>
            <a:off x="5867400" y="1828800"/>
            <a:ext cx="2994991" cy="4305300"/>
          </a:xfrm>
          <a:prstGeom prst="rect">
            <a:avLst/>
          </a:prstGeom>
          <a:noFill/>
        </p:spPr>
      </p:pic>
      <p:sp>
        <p:nvSpPr>
          <p:cNvPr id="8" name="Rectangle 2"/>
          <p:cNvSpPr>
            <a:spLocks noGrp="1" noChangeArrowheads="1"/>
          </p:cNvSpPr>
          <p:nvPr>
            <p:ph type="title"/>
          </p:nvPr>
        </p:nvSpPr>
        <p:spPr>
          <a:xfrm>
            <a:off x="457200" y="457200"/>
            <a:ext cx="8229600" cy="990600"/>
          </a:xfrm>
        </p:spPr>
        <p:txBody>
          <a:bodyPr/>
          <a:lstStyle/>
          <a:p>
            <a:pPr algn="l" eaLnBrk="1" hangingPunct="1"/>
            <a:r>
              <a:rPr lang="en-US" sz="3600" dirty="0" smtClean="0">
                <a:solidFill>
                  <a:schemeClr val="bg1"/>
                </a:solidFill>
              </a:rPr>
              <a:t>Green River Inflow</a:t>
            </a:r>
            <a:endParaRPr lang="en-US" sz="3600" b="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13</a:t>
            </a:fld>
            <a:endParaRPr lang="en-US" dirty="0">
              <a:solidFill>
                <a:schemeClr val="bg1"/>
              </a:solidFill>
            </a:endParaRPr>
          </a:p>
        </p:txBody>
      </p:sp>
      <p:pic>
        <p:nvPicPr>
          <p:cNvPr id="79875" name="Picture 3"/>
          <p:cNvPicPr>
            <a:picLocks noChangeAspect="1" noChangeArrowheads="1"/>
          </p:cNvPicPr>
          <p:nvPr/>
        </p:nvPicPr>
        <p:blipFill>
          <a:blip r:embed="rId2" cstate="print"/>
          <a:srcRect/>
          <a:stretch>
            <a:fillRect/>
          </a:stretch>
        </p:blipFill>
        <p:spPr bwMode="auto">
          <a:xfrm>
            <a:off x="304800" y="381000"/>
            <a:ext cx="4760913" cy="307224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04800" y="3581400"/>
            <a:ext cx="4724400" cy="2509838"/>
          </a:xfrm>
          <a:prstGeom prst="rect">
            <a:avLst/>
          </a:prstGeom>
          <a:noFill/>
          <a:ln w="9525">
            <a:noFill/>
            <a:miter lim="800000"/>
            <a:headEnd/>
            <a:tailEnd/>
          </a:ln>
        </p:spPr>
      </p:pic>
      <p:pic>
        <p:nvPicPr>
          <p:cNvPr id="79876" name="Picture 4" descr="C:\Users\hhermansen\Desktop\Drought Workshop\MTOM_Statistics\FlamingGorge_PoolElevation_Boxplot.bmp"/>
          <p:cNvPicPr>
            <a:picLocks noChangeAspect="1" noChangeArrowheads="1"/>
          </p:cNvPicPr>
          <p:nvPr/>
        </p:nvPicPr>
        <p:blipFill>
          <a:blip r:embed="rId4" cstate="print"/>
          <a:srcRect/>
          <a:stretch>
            <a:fillRect/>
          </a:stretch>
        </p:blipFill>
        <p:spPr bwMode="auto">
          <a:xfrm>
            <a:off x="5257800" y="609600"/>
            <a:ext cx="3604592" cy="51625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69913" y="236538"/>
            <a:ext cx="8040687" cy="523875"/>
          </a:xfrm>
          <a:prstGeom prst="rect">
            <a:avLst/>
          </a:prstGeom>
          <a:noFill/>
          <a:ln w="9525">
            <a:noFill/>
            <a:miter lim="800000"/>
            <a:headEnd/>
            <a:tailEnd/>
          </a:ln>
        </p:spPr>
        <p:txBody>
          <a:bodyPr>
            <a:spAutoFit/>
          </a:bodyPr>
          <a:lstStyle/>
          <a:p>
            <a:pPr algn="ctr"/>
            <a:r>
              <a:rPr lang="en-US" sz="2800" dirty="0">
                <a:solidFill>
                  <a:schemeClr val="bg1"/>
                </a:solidFill>
              </a:rPr>
              <a:t>Upper Green 2012 </a:t>
            </a:r>
            <a:r>
              <a:rPr lang="en-US" sz="2800" dirty="0" smtClean="0">
                <a:solidFill>
                  <a:schemeClr val="bg1"/>
                </a:solidFill>
              </a:rPr>
              <a:t>Operations</a:t>
            </a:r>
            <a:endParaRPr lang="en-US" sz="2000" dirty="0">
              <a:solidFill>
                <a:schemeClr val="tx2"/>
              </a:solidFill>
            </a:endParaRPr>
          </a:p>
        </p:txBody>
      </p:sp>
      <p:pic>
        <p:nvPicPr>
          <p:cNvPr id="6" name="Picture 235"/>
          <p:cNvPicPr>
            <a:picLocks noChangeAspect="1" noChangeArrowheads="1"/>
          </p:cNvPicPr>
          <p:nvPr/>
        </p:nvPicPr>
        <p:blipFill>
          <a:blip r:embed="rId3" cstate="print"/>
          <a:srcRect/>
          <a:stretch>
            <a:fillRect/>
          </a:stretch>
        </p:blipFill>
        <p:spPr bwMode="auto">
          <a:xfrm>
            <a:off x="228600" y="762000"/>
            <a:ext cx="8534399"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69913" y="236538"/>
            <a:ext cx="8040687" cy="523875"/>
          </a:xfrm>
          <a:prstGeom prst="rect">
            <a:avLst/>
          </a:prstGeom>
          <a:noFill/>
          <a:ln w="9525">
            <a:noFill/>
            <a:miter lim="800000"/>
            <a:headEnd/>
            <a:tailEnd/>
          </a:ln>
        </p:spPr>
        <p:txBody>
          <a:bodyPr>
            <a:spAutoFit/>
          </a:bodyPr>
          <a:lstStyle/>
          <a:p>
            <a:pPr algn="ctr"/>
            <a:r>
              <a:rPr lang="en-US" sz="2800" dirty="0">
                <a:solidFill>
                  <a:schemeClr val="bg1"/>
                </a:solidFill>
              </a:rPr>
              <a:t>Upper Green 2012 </a:t>
            </a:r>
            <a:r>
              <a:rPr lang="en-US" sz="2800" dirty="0" smtClean="0">
                <a:solidFill>
                  <a:schemeClr val="bg1"/>
                </a:solidFill>
              </a:rPr>
              <a:t>Operations</a:t>
            </a:r>
            <a:endParaRPr lang="en-US" sz="2000" dirty="0">
              <a:solidFill>
                <a:schemeClr val="tx2"/>
              </a:solidFill>
            </a:endParaRPr>
          </a:p>
        </p:txBody>
      </p:sp>
      <p:pic>
        <p:nvPicPr>
          <p:cNvPr id="14340" name="Picture 5"/>
          <p:cNvPicPr>
            <a:picLocks noChangeAspect="1" noChangeArrowheads="1"/>
          </p:cNvPicPr>
          <p:nvPr/>
        </p:nvPicPr>
        <p:blipFill>
          <a:blip r:embed="rId3" cstate="print"/>
          <a:srcRect/>
          <a:stretch>
            <a:fillRect/>
          </a:stretch>
        </p:blipFill>
        <p:spPr bwMode="auto">
          <a:xfrm>
            <a:off x="685800" y="834463"/>
            <a:ext cx="7967663" cy="531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solidFill>
                  <a:schemeClr val="bg1"/>
                </a:solidFill>
              </a:rPr>
              <a:t>Green River Model (GRM)</a:t>
            </a:r>
            <a:endParaRPr lang="en-US" sz="3600" dirty="0">
              <a:solidFill>
                <a:schemeClr val="bg1"/>
              </a:solidFill>
            </a:endParaRPr>
          </a:p>
        </p:txBody>
      </p:sp>
      <p:sp>
        <p:nvSpPr>
          <p:cNvPr id="3"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16</a:t>
            </a:fld>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04800" y="1371600"/>
            <a:ext cx="4800600" cy="5105400"/>
          </a:xfrm>
        </p:spPr>
        <p:txBody>
          <a:bodyPr/>
          <a:lstStyle/>
          <a:p>
            <a:pPr marL="0" eaLnBrk="1" hangingPunct="1">
              <a:lnSpc>
                <a:spcPct val="90000"/>
              </a:lnSpc>
              <a:spcBef>
                <a:spcPct val="0"/>
              </a:spcBef>
              <a:spcAft>
                <a:spcPct val="25000"/>
              </a:spcAft>
              <a:defRPr/>
            </a:pPr>
            <a:r>
              <a:rPr lang="en-US" sz="2200" b="0" dirty="0" smtClean="0">
                <a:solidFill>
                  <a:schemeClr val="bg1"/>
                </a:solidFill>
              </a:rPr>
              <a:t>Flaming Gorge Dam Operational Objectives:</a:t>
            </a:r>
          </a:p>
          <a:p>
            <a:pPr eaLnBrk="1" hangingPunct="1">
              <a:defRPr/>
            </a:pPr>
            <a:r>
              <a:rPr lang="en-US" sz="1600" b="0" dirty="0" smtClean="0">
                <a:solidFill>
                  <a:schemeClr val="bg1"/>
                </a:solidFill>
              </a:rPr>
              <a:t>Fill reservoir annually for water supply</a:t>
            </a:r>
          </a:p>
          <a:p>
            <a:pPr eaLnBrk="1" hangingPunct="1">
              <a:defRPr/>
            </a:pPr>
            <a:r>
              <a:rPr lang="en-US" sz="1600" b="0" dirty="0" smtClean="0">
                <a:solidFill>
                  <a:schemeClr val="bg1"/>
                </a:solidFill>
              </a:rPr>
              <a:t>Generate hydropower</a:t>
            </a:r>
          </a:p>
          <a:p>
            <a:pPr>
              <a:defRPr/>
            </a:pPr>
            <a:r>
              <a:rPr lang="en-US" sz="1600" b="0" dirty="0" smtClean="0">
                <a:solidFill>
                  <a:schemeClr val="bg1"/>
                </a:solidFill>
              </a:rPr>
              <a:t>Achieve environmental flow requirements (endangered fish)</a:t>
            </a:r>
          </a:p>
          <a:p>
            <a:pPr marL="800100" lvl="1" indent="-342900">
              <a:buFontTx/>
              <a:buChar char="•"/>
              <a:defRPr/>
            </a:pPr>
            <a:r>
              <a:rPr lang="en-US" sz="1600" b="0" dirty="0" smtClean="0">
                <a:solidFill>
                  <a:schemeClr val="bg1"/>
                </a:solidFill>
              </a:rPr>
              <a:t>Adaptive management </a:t>
            </a:r>
          </a:p>
          <a:p>
            <a:pPr eaLnBrk="1" hangingPunct="1">
              <a:defRPr/>
            </a:pPr>
            <a:r>
              <a:rPr lang="en-US" sz="1600" b="0" dirty="0" smtClean="0">
                <a:solidFill>
                  <a:schemeClr val="bg1"/>
                </a:solidFill>
              </a:rPr>
              <a:t>Regulate the flow of the Green River for:</a:t>
            </a:r>
          </a:p>
          <a:p>
            <a:pPr marL="800100" lvl="1" indent="-342900">
              <a:buFontTx/>
              <a:buChar char="•"/>
              <a:defRPr/>
            </a:pPr>
            <a:r>
              <a:rPr lang="en-US" sz="1600" b="0" dirty="0" smtClean="0">
                <a:solidFill>
                  <a:schemeClr val="bg1"/>
                </a:solidFill>
              </a:rPr>
              <a:t>flood control, recreation, fish and wildlife</a:t>
            </a:r>
          </a:p>
          <a:p>
            <a:pPr marL="800100" lvl="1" indent="-342900">
              <a:buFontTx/>
              <a:buNone/>
              <a:defRPr/>
            </a:pPr>
            <a:endParaRPr lang="en-US" sz="1600" b="0" dirty="0" smtClean="0">
              <a:solidFill>
                <a:schemeClr val="bg1"/>
              </a:solidFill>
            </a:endParaRPr>
          </a:p>
          <a:p>
            <a:pPr marL="0" eaLnBrk="1" hangingPunct="1">
              <a:lnSpc>
                <a:spcPct val="90000"/>
              </a:lnSpc>
              <a:spcBef>
                <a:spcPct val="0"/>
              </a:spcBef>
              <a:spcAft>
                <a:spcPct val="25000"/>
              </a:spcAft>
              <a:defRPr/>
            </a:pPr>
            <a:endParaRPr lang="en-US" sz="2200" b="0" dirty="0" smtClean="0">
              <a:solidFill>
                <a:schemeClr val="bg1"/>
              </a:solidFill>
            </a:endParaRPr>
          </a:p>
          <a:p>
            <a:pPr marL="0" eaLnBrk="1" hangingPunct="1">
              <a:lnSpc>
                <a:spcPct val="90000"/>
              </a:lnSpc>
              <a:spcBef>
                <a:spcPct val="0"/>
              </a:spcBef>
              <a:spcAft>
                <a:spcPct val="25000"/>
              </a:spcAft>
              <a:defRPr/>
            </a:pPr>
            <a:endParaRPr lang="en-US" sz="2200" b="0" dirty="0" smtClean="0">
              <a:solidFill>
                <a:schemeClr val="bg1"/>
              </a:solidFill>
            </a:endParaRPr>
          </a:p>
          <a:p>
            <a:pPr>
              <a:lnSpc>
                <a:spcPct val="90000"/>
              </a:lnSpc>
              <a:defRPr/>
            </a:pPr>
            <a:endParaRPr lang="en-US" sz="2000" dirty="0" smtClean="0">
              <a:solidFill>
                <a:schemeClr val="bg1"/>
              </a:solidFill>
            </a:endParaRPr>
          </a:p>
          <a:p>
            <a:pPr eaLnBrk="1" hangingPunct="1">
              <a:lnSpc>
                <a:spcPct val="90000"/>
              </a:lnSpc>
              <a:spcBef>
                <a:spcPct val="0"/>
              </a:spcBef>
              <a:spcAft>
                <a:spcPct val="25000"/>
              </a:spcAft>
              <a:defRPr/>
            </a:pPr>
            <a:endParaRPr lang="en-US" b="0" dirty="0" smtClean="0">
              <a:solidFill>
                <a:schemeClr val="bg1"/>
              </a:solidFill>
            </a:endParaRPr>
          </a:p>
        </p:txBody>
      </p:sp>
      <p:sp>
        <p:nvSpPr>
          <p:cNvPr id="28675" name="Rectangle 3"/>
          <p:cNvSpPr>
            <a:spLocks noGrp="1" noChangeArrowheads="1"/>
          </p:cNvSpPr>
          <p:nvPr>
            <p:ph type="title" idx="4294967295"/>
          </p:nvPr>
        </p:nvSpPr>
        <p:spPr>
          <a:xfrm>
            <a:off x="381000" y="122238"/>
            <a:ext cx="8153400" cy="1096962"/>
          </a:xfrm>
        </p:spPr>
        <p:txBody>
          <a:bodyPr/>
          <a:lstStyle/>
          <a:p>
            <a:pPr eaLnBrk="1" hangingPunct="1"/>
            <a:r>
              <a:rPr lang="en-US" sz="3200" dirty="0" smtClean="0">
                <a:solidFill>
                  <a:schemeClr val="bg1"/>
                </a:solidFill>
              </a:rPr>
              <a:t>Green River Modeling</a:t>
            </a:r>
            <a:endParaRPr lang="en-US" sz="3200" i="1" dirty="0" smtClean="0">
              <a:solidFill>
                <a:schemeClr val="bg1"/>
              </a:solidFill>
            </a:endParaRPr>
          </a:p>
        </p:txBody>
      </p:sp>
      <p:pic>
        <p:nvPicPr>
          <p:cNvPr id="28676" name="Picture 5" descr="Regional Map 4.jpg"/>
          <p:cNvPicPr>
            <a:picLocks noChangeAspect="1"/>
          </p:cNvPicPr>
          <p:nvPr/>
        </p:nvPicPr>
        <p:blipFill>
          <a:blip r:embed="rId3" cstate="print"/>
          <a:srcRect/>
          <a:stretch>
            <a:fillRect/>
          </a:stretch>
        </p:blipFill>
        <p:spPr bwMode="auto">
          <a:xfrm>
            <a:off x="5029200" y="1219200"/>
            <a:ext cx="36957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04800" y="1371600"/>
            <a:ext cx="4800600" cy="5105400"/>
          </a:xfrm>
        </p:spPr>
        <p:txBody>
          <a:bodyPr>
            <a:normAutofit lnSpcReduction="10000"/>
          </a:bodyPr>
          <a:lstStyle/>
          <a:p>
            <a:pPr marL="0" eaLnBrk="1" hangingPunct="1">
              <a:lnSpc>
                <a:spcPct val="90000"/>
              </a:lnSpc>
              <a:spcBef>
                <a:spcPct val="0"/>
              </a:spcBef>
              <a:spcAft>
                <a:spcPct val="25000"/>
              </a:spcAft>
              <a:defRPr/>
            </a:pPr>
            <a:r>
              <a:rPr lang="en-US" sz="2800" b="0" dirty="0" smtClean="0">
                <a:solidFill>
                  <a:schemeClr val="bg1"/>
                </a:solidFill>
              </a:rPr>
              <a:t>Modeling Objectives</a:t>
            </a:r>
          </a:p>
          <a:p>
            <a:pPr marL="800100" lvl="2" eaLnBrk="1" hangingPunct="1">
              <a:lnSpc>
                <a:spcPct val="90000"/>
              </a:lnSpc>
              <a:spcBef>
                <a:spcPct val="0"/>
              </a:spcBef>
              <a:spcAft>
                <a:spcPct val="25000"/>
              </a:spcAft>
              <a:defRPr/>
            </a:pPr>
            <a:r>
              <a:rPr lang="en-US" sz="2200" b="0" dirty="0" smtClean="0">
                <a:solidFill>
                  <a:schemeClr val="bg1"/>
                </a:solidFill>
                <a:cs typeface="Arial" pitchFamily="34" charset="0"/>
              </a:rPr>
              <a:t>Provide a more detailed and sophisticated review of Green River basin operations</a:t>
            </a:r>
          </a:p>
          <a:p>
            <a:pPr marL="800100" lvl="2" eaLnBrk="1" hangingPunct="1">
              <a:lnSpc>
                <a:spcPct val="90000"/>
              </a:lnSpc>
              <a:spcBef>
                <a:spcPct val="0"/>
              </a:spcBef>
              <a:spcAft>
                <a:spcPct val="25000"/>
              </a:spcAft>
              <a:defRPr/>
            </a:pPr>
            <a:r>
              <a:rPr lang="en-US" sz="2200" b="0" dirty="0" smtClean="0">
                <a:solidFill>
                  <a:schemeClr val="bg1"/>
                </a:solidFill>
              </a:rPr>
              <a:t>Utilize / be consistent with Basin Study water supply and demand data</a:t>
            </a:r>
          </a:p>
          <a:p>
            <a:pPr>
              <a:lnSpc>
                <a:spcPct val="90000"/>
              </a:lnSpc>
              <a:defRPr/>
            </a:pPr>
            <a:r>
              <a:rPr lang="en-US" sz="2200" b="0" dirty="0" smtClean="0">
                <a:solidFill>
                  <a:schemeClr val="bg1"/>
                </a:solidFill>
                <a:cs typeface="Arial" pitchFamily="34" charset="0"/>
              </a:rPr>
              <a:t>Flaming Gorge operational decisions to be modeled at daily timestep</a:t>
            </a:r>
          </a:p>
          <a:p>
            <a:pPr>
              <a:lnSpc>
                <a:spcPct val="90000"/>
              </a:lnSpc>
              <a:defRPr/>
            </a:pPr>
            <a:r>
              <a:rPr lang="en-US" sz="2200" b="0" dirty="0" smtClean="0">
                <a:solidFill>
                  <a:schemeClr val="bg1"/>
                </a:solidFill>
                <a:cs typeface="Arial" pitchFamily="34" charset="0"/>
              </a:rPr>
              <a:t>Results will provide more reliable daily operations and downstream hydrographs for varying inflows and improved determination of water availability</a:t>
            </a:r>
            <a:endParaRPr lang="en-US" sz="2000" dirty="0" smtClean="0">
              <a:solidFill>
                <a:schemeClr val="bg1"/>
              </a:solidFill>
            </a:endParaRPr>
          </a:p>
          <a:p>
            <a:pPr eaLnBrk="1" hangingPunct="1">
              <a:lnSpc>
                <a:spcPct val="90000"/>
              </a:lnSpc>
              <a:spcBef>
                <a:spcPct val="0"/>
              </a:spcBef>
              <a:spcAft>
                <a:spcPct val="25000"/>
              </a:spcAft>
              <a:defRPr/>
            </a:pPr>
            <a:endParaRPr lang="en-US" b="0" dirty="0" smtClean="0">
              <a:solidFill>
                <a:schemeClr val="bg1"/>
              </a:solidFill>
            </a:endParaRPr>
          </a:p>
        </p:txBody>
      </p:sp>
      <p:sp>
        <p:nvSpPr>
          <p:cNvPr id="29699" name="Rectangle 3"/>
          <p:cNvSpPr>
            <a:spLocks noGrp="1" noChangeArrowheads="1"/>
          </p:cNvSpPr>
          <p:nvPr>
            <p:ph type="title" idx="4294967295"/>
          </p:nvPr>
        </p:nvSpPr>
        <p:spPr>
          <a:xfrm>
            <a:off x="381000" y="122238"/>
            <a:ext cx="8153400" cy="1096962"/>
          </a:xfrm>
        </p:spPr>
        <p:txBody>
          <a:bodyPr/>
          <a:lstStyle/>
          <a:p>
            <a:pPr eaLnBrk="1" hangingPunct="1"/>
            <a:r>
              <a:rPr lang="en-US" sz="3200" dirty="0" smtClean="0">
                <a:solidFill>
                  <a:schemeClr val="bg1"/>
                </a:solidFill>
              </a:rPr>
              <a:t>Green River Modeling</a:t>
            </a:r>
            <a:endParaRPr lang="en-US" sz="3200" i="1" dirty="0" smtClean="0">
              <a:solidFill>
                <a:schemeClr val="bg1"/>
              </a:solidFill>
            </a:endParaRPr>
          </a:p>
        </p:txBody>
      </p:sp>
      <p:pic>
        <p:nvPicPr>
          <p:cNvPr id="29700" name="Picture 2"/>
          <p:cNvPicPr>
            <a:picLocks noChangeAspect="1" noChangeArrowheads="1"/>
          </p:cNvPicPr>
          <p:nvPr/>
        </p:nvPicPr>
        <p:blipFill>
          <a:blip r:embed="rId3" cstate="print"/>
          <a:srcRect/>
          <a:stretch>
            <a:fillRect/>
          </a:stretch>
        </p:blipFill>
        <p:spPr bwMode="auto">
          <a:xfrm>
            <a:off x="5175250" y="990600"/>
            <a:ext cx="374015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b="1" dirty="0" smtClean="0">
                <a:solidFill>
                  <a:schemeClr val="bg1"/>
                </a:solidFill>
                <a:cs typeface="Arial" pitchFamily="34" charset="0"/>
              </a:rPr>
              <a:t>CRSS Rule Updates</a:t>
            </a:r>
          </a:p>
        </p:txBody>
      </p:sp>
      <p:sp>
        <p:nvSpPr>
          <p:cNvPr id="12" name="Content Placeholder 11"/>
          <p:cNvSpPr>
            <a:spLocks noGrp="1"/>
          </p:cNvSpPr>
          <p:nvPr>
            <p:ph idx="1"/>
          </p:nvPr>
        </p:nvSpPr>
        <p:spPr/>
        <p:txBody>
          <a:bodyPr>
            <a:normAutofit fontScale="77500" lnSpcReduction="20000"/>
          </a:bodyPr>
          <a:lstStyle/>
          <a:p>
            <a:r>
              <a:rPr lang="en-US" dirty="0" smtClean="0">
                <a:solidFill>
                  <a:schemeClr val="bg1"/>
                </a:solidFill>
              </a:rPr>
              <a:t>Direct Natural Flow – Index Sequential Method (ISM)</a:t>
            </a:r>
          </a:p>
          <a:p>
            <a:r>
              <a:rPr lang="en-US" dirty="0" smtClean="0">
                <a:solidFill>
                  <a:schemeClr val="bg1"/>
                </a:solidFill>
              </a:rPr>
              <a:t>Daily disaggregation calculations are done at the end of each model run (post processing)</a:t>
            </a:r>
          </a:p>
          <a:p>
            <a:r>
              <a:rPr lang="en-US" dirty="0" smtClean="0">
                <a:solidFill>
                  <a:schemeClr val="bg1"/>
                </a:solidFill>
              </a:rPr>
              <a:t>Demands are the 2007 UCRC depletions</a:t>
            </a:r>
          </a:p>
          <a:p>
            <a:r>
              <a:rPr lang="en-US" dirty="0" smtClean="0">
                <a:solidFill>
                  <a:schemeClr val="bg1"/>
                </a:solidFill>
              </a:rPr>
              <a:t>Daily disaggregation of Yampa River spring flows </a:t>
            </a:r>
          </a:p>
          <a:p>
            <a:pPr lvl="1"/>
            <a:r>
              <a:rPr lang="en-US" dirty="0" smtClean="0">
                <a:solidFill>
                  <a:schemeClr val="bg1"/>
                </a:solidFill>
              </a:rPr>
              <a:t>April-July period</a:t>
            </a:r>
          </a:p>
          <a:p>
            <a:r>
              <a:rPr lang="en-US" dirty="0" smtClean="0">
                <a:solidFill>
                  <a:schemeClr val="bg1"/>
                </a:solidFill>
              </a:rPr>
              <a:t>Flaming Gorge daily spring hydrograph</a:t>
            </a:r>
          </a:p>
          <a:p>
            <a:pPr lvl="1"/>
            <a:r>
              <a:rPr lang="en-US" dirty="0" smtClean="0">
                <a:solidFill>
                  <a:schemeClr val="bg1"/>
                </a:solidFill>
              </a:rPr>
              <a:t>Record of Decision rule set</a:t>
            </a:r>
          </a:p>
          <a:p>
            <a:pPr lvl="1"/>
            <a:r>
              <a:rPr lang="en-US" dirty="0" smtClean="0">
                <a:solidFill>
                  <a:schemeClr val="bg1"/>
                </a:solidFill>
              </a:rPr>
              <a:t>Static start date on May 23</a:t>
            </a:r>
          </a:p>
          <a:p>
            <a:pPr lvl="1"/>
            <a:r>
              <a:rPr lang="en-US" dirty="0" smtClean="0">
                <a:solidFill>
                  <a:schemeClr val="bg1"/>
                </a:solidFill>
              </a:rPr>
              <a:t>April-July daily flows and monthly outflow are different due to post-processing being over April-July period</a:t>
            </a:r>
          </a:p>
          <a:p>
            <a:r>
              <a:rPr lang="en-US" dirty="0" smtClean="0">
                <a:solidFill>
                  <a:schemeClr val="bg1"/>
                </a:solidFill>
              </a:rPr>
              <a:t>Daily Base Flows (Aug-Mar) are averaged monthly data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solidFill>
                  <a:schemeClr val="bg1"/>
                </a:solidFill>
              </a:rPr>
              <a:t>Mid-Term Operations Model (MTOM) Update</a:t>
            </a:r>
            <a:endParaRPr lang="en-US" sz="3600" dirty="0">
              <a:solidFill>
                <a:schemeClr val="bg1"/>
              </a:solidFill>
            </a:endParaRPr>
          </a:p>
        </p:txBody>
      </p:sp>
      <p:sp>
        <p:nvSpPr>
          <p:cNvPr id="3"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2</a:t>
            </a:fld>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
        <p:nvSpPr>
          <p:cNvPr id="8" name="Title 7"/>
          <p:cNvSpPr>
            <a:spLocks noGrp="1"/>
          </p:cNvSpPr>
          <p:nvPr>
            <p:ph type="title"/>
          </p:nvPr>
        </p:nvSpPr>
        <p:spPr/>
        <p:txBody>
          <a:bodyPr>
            <a:normAutofit fontScale="90000"/>
          </a:bodyPr>
          <a:lstStyle/>
          <a:p>
            <a:r>
              <a:rPr lang="en-US" b="1" dirty="0" smtClean="0">
                <a:solidFill>
                  <a:schemeClr val="bg1"/>
                </a:solidFill>
                <a:cs typeface="Arial" pitchFamily="34" charset="0"/>
              </a:rPr>
              <a:t>GRM Flaming Gorge Hydrograph</a:t>
            </a:r>
            <a:endParaRPr lang="en-US" dirty="0"/>
          </a:p>
        </p:txBody>
      </p:sp>
      <p:sp>
        <p:nvSpPr>
          <p:cNvPr id="9" name="Text Placeholder 8"/>
          <p:cNvSpPr>
            <a:spLocks noGrp="1"/>
          </p:cNvSpPr>
          <p:nvPr>
            <p:ph type="body" idx="1"/>
          </p:nvPr>
        </p:nvSpPr>
        <p:spPr/>
        <p:txBody>
          <a:bodyPr/>
          <a:lstStyle/>
          <a:p>
            <a:pPr algn="ctr"/>
            <a:r>
              <a:rPr lang="en-US" dirty="0" smtClean="0">
                <a:solidFill>
                  <a:schemeClr val="bg1"/>
                </a:solidFill>
              </a:rPr>
              <a:t>Single FG “Trace”</a:t>
            </a:r>
            <a:endParaRPr lang="en-US" dirty="0">
              <a:solidFill>
                <a:schemeClr val="bg1"/>
              </a:solidFill>
            </a:endParaRPr>
          </a:p>
        </p:txBody>
      </p:sp>
      <p:pic>
        <p:nvPicPr>
          <p:cNvPr id="2050" name="Picture 2"/>
          <p:cNvPicPr>
            <a:picLocks noGrp="1" noChangeAspect="1" noChangeArrowheads="1"/>
          </p:cNvPicPr>
          <p:nvPr>
            <p:ph sz="half" idx="2"/>
          </p:nvPr>
        </p:nvPicPr>
        <p:blipFill>
          <a:blip r:embed="rId3" cstate="print"/>
          <a:stretch>
            <a:fillRect/>
          </a:stretch>
        </p:blipFill>
        <p:spPr bwMode="auto">
          <a:xfrm>
            <a:off x="457200" y="2682711"/>
            <a:ext cx="4040188" cy="2935615"/>
          </a:xfrm>
          <a:prstGeom prst="rect">
            <a:avLst/>
          </a:prstGeom>
          <a:noFill/>
          <a:ln w="9525">
            <a:noFill/>
            <a:miter lim="800000"/>
            <a:headEnd/>
            <a:tailEnd/>
          </a:ln>
          <a:effectLst/>
        </p:spPr>
      </p:pic>
      <p:sp>
        <p:nvSpPr>
          <p:cNvPr id="10" name="Text Placeholder 9"/>
          <p:cNvSpPr>
            <a:spLocks noGrp="1"/>
          </p:cNvSpPr>
          <p:nvPr>
            <p:ph type="body" sz="quarter" idx="3"/>
          </p:nvPr>
        </p:nvSpPr>
        <p:spPr/>
        <p:txBody>
          <a:bodyPr/>
          <a:lstStyle/>
          <a:p>
            <a:pPr algn="ctr"/>
            <a:r>
              <a:rPr lang="en-US" dirty="0" smtClean="0">
                <a:solidFill>
                  <a:schemeClr val="bg1"/>
                </a:solidFill>
              </a:rPr>
              <a:t>All FG Releases</a:t>
            </a:r>
            <a:endParaRPr lang="en-US" dirty="0">
              <a:solidFill>
                <a:schemeClr val="bg1"/>
              </a:solidFill>
            </a:endParaRPr>
          </a:p>
        </p:txBody>
      </p:sp>
      <p:pic>
        <p:nvPicPr>
          <p:cNvPr id="12" name="Picture 2"/>
          <p:cNvPicPr>
            <a:picLocks noGrp="1" noChangeAspect="1" noChangeArrowheads="1"/>
          </p:cNvPicPr>
          <p:nvPr>
            <p:ph sz="quarter" idx="4"/>
          </p:nvPr>
        </p:nvPicPr>
        <p:blipFill>
          <a:blip r:embed="rId4" cstate="print"/>
          <a:srcRect/>
          <a:stretch>
            <a:fillRect/>
          </a:stretch>
        </p:blipFill>
        <p:spPr bwMode="auto">
          <a:xfrm>
            <a:off x="4645025" y="2680782"/>
            <a:ext cx="4041775" cy="293947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152400"/>
            <a:ext cx="8332788" cy="665163"/>
          </a:xfrm>
        </p:spPr>
        <p:txBody>
          <a:bodyPr lIns="0" tIns="0" rIns="0" bIns="0">
            <a:normAutofit fontScale="90000"/>
          </a:bodyPr>
          <a:lstStyle/>
          <a:p>
            <a:pPr marL="214313" indent="-214313"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200" b="1" dirty="0" smtClean="0">
                <a:solidFill>
                  <a:schemeClr val="bg1"/>
                </a:solidFill>
              </a:rPr>
              <a:t>Yampa Daily Disaggregated Spring Peak Flows</a:t>
            </a:r>
          </a:p>
        </p:txBody>
      </p:sp>
      <p:sp>
        <p:nvSpPr>
          <p:cNvPr id="12292"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533400" y="914400"/>
            <a:ext cx="8156575" cy="5181600"/>
          </a:xfrm>
          <a:prstGeom prst="rect">
            <a:avLst/>
          </a:prstGeom>
          <a:noFill/>
          <a:ln w="9525">
            <a:noFill/>
            <a:miter lim="800000"/>
            <a:headEnd/>
            <a:tailEnd/>
          </a:ln>
          <a:effectLst/>
        </p:spPr>
      </p:pic>
      <p:sp>
        <p:nvSpPr>
          <p:cNvPr id="8" name="TextBox 7"/>
          <p:cNvSpPr txBox="1"/>
          <p:nvPr/>
        </p:nvSpPr>
        <p:spPr>
          <a:xfrm>
            <a:off x="2667000" y="1524000"/>
            <a:ext cx="3352800" cy="2031325"/>
          </a:xfrm>
          <a:prstGeom prst="rect">
            <a:avLst/>
          </a:prstGeom>
          <a:solidFill>
            <a:schemeClr val="bg1"/>
          </a:solidFill>
          <a:ln>
            <a:solidFill>
              <a:schemeClr val="tx1"/>
            </a:solidFill>
          </a:ln>
        </p:spPr>
        <p:txBody>
          <a:bodyPr wrap="square" rtlCol="0">
            <a:spAutoFit/>
          </a:bodyPr>
          <a:lstStyle/>
          <a:p>
            <a:r>
              <a:rPr lang="en-US" dirty="0" smtClean="0"/>
              <a:t>Yampa daily disaggregation meets daily spring peak flow of 14,000 </a:t>
            </a:r>
            <a:r>
              <a:rPr lang="en-US" dirty="0" err="1" smtClean="0"/>
              <a:t>cfs</a:t>
            </a:r>
            <a:r>
              <a:rPr lang="en-US" dirty="0" smtClean="0"/>
              <a:t> is projected 40% of the time.  Adding FG power plant capacity of 4,600 </a:t>
            </a:r>
            <a:r>
              <a:rPr lang="en-US" dirty="0" err="1" smtClean="0"/>
              <a:t>cfs</a:t>
            </a:r>
            <a:r>
              <a:rPr lang="en-US" dirty="0" smtClean="0"/>
              <a:t> results in recommended 18,600 </a:t>
            </a:r>
            <a:r>
              <a:rPr lang="en-US" dirty="0" err="1" smtClean="0"/>
              <a:t>cfs</a:t>
            </a:r>
            <a:r>
              <a:rPr lang="en-US" dirty="0" smtClean="0"/>
              <a:t> at Jensen.</a:t>
            </a:r>
            <a:endParaRPr lang="en-US" dirty="0"/>
          </a:p>
        </p:txBody>
      </p:sp>
      <p:cxnSp>
        <p:nvCxnSpPr>
          <p:cNvPr id="10" name="Straight Arrow Connector 9"/>
          <p:cNvCxnSpPr/>
          <p:nvPr/>
        </p:nvCxnSpPr>
        <p:spPr bwMode="auto">
          <a:xfrm rot="5400000">
            <a:off x="4000500" y="3695700"/>
            <a:ext cx="457200" cy="228600"/>
          </a:xfrm>
          <a:prstGeom prst="straightConnector1">
            <a:avLst/>
          </a:prstGeom>
          <a:solidFill>
            <a:schemeClr val="bg1"/>
          </a:solidFill>
          <a:ln w="2540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152400"/>
            <a:ext cx="8332788" cy="665163"/>
          </a:xfrm>
        </p:spPr>
        <p:txBody>
          <a:bodyPr lIns="0" tIns="0" rIns="0" bIns="0"/>
          <a:lstStyle/>
          <a:p>
            <a:pPr marL="214313" indent="-214313"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200" b="1" dirty="0" smtClean="0">
                <a:solidFill>
                  <a:schemeClr val="bg1"/>
                </a:solidFill>
              </a:rPr>
              <a:t>Jensen Daily Peak Flow Hydrograph</a:t>
            </a:r>
          </a:p>
        </p:txBody>
      </p:sp>
      <p:sp>
        <p:nvSpPr>
          <p:cNvPr id="12292"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609600" y="838200"/>
            <a:ext cx="8156575" cy="5346092"/>
          </a:xfrm>
          <a:prstGeom prst="rect">
            <a:avLst/>
          </a:prstGeom>
          <a:noFill/>
          <a:ln w="9525">
            <a:noFill/>
            <a:miter lim="800000"/>
            <a:headEnd/>
            <a:tailEnd/>
          </a:ln>
          <a:effectLst/>
        </p:spPr>
      </p:pic>
      <p:sp>
        <p:nvSpPr>
          <p:cNvPr id="7" name="TextBox 6"/>
          <p:cNvSpPr txBox="1"/>
          <p:nvPr/>
        </p:nvSpPr>
        <p:spPr>
          <a:xfrm>
            <a:off x="2667000" y="1371600"/>
            <a:ext cx="2362200" cy="1477328"/>
          </a:xfrm>
          <a:prstGeom prst="rect">
            <a:avLst/>
          </a:prstGeom>
          <a:solidFill>
            <a:schemeClr val="bg1"/>
          </a:solidFill>
          <a:ln>
            <a:solidFill>
              <a:schemeClr val="tx1"/>
            </a:solidFill>
          </a:ln>
        </p:spPr>
        <p:txBody>
          <a:bodyPr wrap="square" rtlCol="0">
            <a:spAutoFit/>
          </a:bodyPr>
          <a:lstStyle/>
          <a:p>
            <a:r>
              <a:rPr lang="en-US" dirty="0" smtClean="0"/>
              <a:t>Spring flows meet one-day peak requirement of 18,600 </a:t>
            </a:r>
            <a:r>
              <a:rPr lang="en-US" dirty="0" err="1" smtClean="0"/>
              <a:t>cfs</a:t>
            </a:r>
            <a:r>
              <a:rPr lang="en-US" dirty="0" smtClean="0"/>
              <a:t> at least 40% of the time</a:t>
            </a:r>
            <a:endParaRPr lang="en-US" dirty="0"/>
          </a:p>
        </p:txBody>
      </p:sp>
      <p:cxnSp>
        <p:nvCxnSpPr>
          <p:cNvPr id="8" name="Straight Arrow Connector 7"/>
          <p:cNvCxnSpPr>
            <a:stCxn id="7" idx="2"/>
          </p:cNvCxnSpPr>
          <p:nvPr/>
        </p:nvCxnSpPr>
        <p:spPr bwMode="auto">
          <a:xfrm rot="16200000" flipH="1">
            <a:off x="3462814" y="3234213"/>
            <a:ext cx="1113473" cy="342901"/>
          </a:xfrm>
          <a:prstGeom prst="straightConnector1">
            <a:avLst/>
          </a:prstGeom>
          <a:solidFill>
            <a:schemeClr val="bg1"/>
          </a:solidFill>
          <a:ln w="2540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533400" y="762000"/>
            <a:ext cx="8305800" cy="5483823"/>
          </a:xfrm>
          <a:prstGeom prst="rect">
            <a:avLst/>
          </a:prstGeom>
          <a:noFill/>
          <a:ln w="9525">
            <a:noFill/>
            <a:miter lim="800000"/>
            <a:headEnd/>
            <a:tailEnd/>
          </a:ln>
          <a:effectLst/>
        </p:spPr>
      </p:pic>
      <p:sp>
        <p:nvSpPr>
          <p:cNvPr id="12291" name="Rectangle 2"/>
          <p:cNvSpPr>
            <a:spLocks noGrp="1" noChangeArrowheads="1"/>
          </p:cNvSpPr>
          <p:nvPr>
            <p:ph type="title"/>
          </p:nvPr>
        </p:nvSpPr>
        <p:spPr>
          <a:xfrm>
            <a:off x="457200" y="152400"/>
            <a:ext cx="8332788" cy="665163"/>
          </a:xfrm>
        </p:spPr>
        <p:txBody>
          <a:bodyPr lIns="0" tIns="0" rIns="0" bIns="0"/>
          <a:lstStyle/>
          <a:p>
            <a:pPr marL="214313" indent="-214313"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200" b="1" dirty="0" smtClean="0">
                <a:solidFill>
                  <a:schemeClr val="bg1"/>
                </a:solidFill>
              </a:rPr>
              <a:t>Jensen Daily 14-Day Duration Hydrograph</a:t>
            </a:r>
          </a:p>
        </p:txBody>
      </p:sp>
      <p:sp>
        <p:nvSpPr>
          <p:cNvPr id="12292" name="Text Box 3"/>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
        <p:nvSpPr>
          <p:cNvPr id="7" name="TextBox 6"/>
          <p:cNvSpPr txBox="1"/>
          <p:nvPr/>
        </p:nvSpPr>
        <p:spPr>
          <a:xfrm>
            <a:off x="3276600" y="1295400"/>
            <a:ext cx="2590800" cy="1477328"/>
          </a:xfrm>
          <a:prstGeom prst="rect">
            <a:avLst/>
          </a:prstGeom>
          <a:solidFill>
            <a:schemeClr val="bg1"/>
          </a:solidFill>
          <a:ln>
            <a:solidFill>
              <a:schemeClr val="tx1"/>
            </a:solidFill>
          </a:ln>
        </p:spPr>
        <p:txBody>
          <a:bodyPr wrap="square" rtlCol="0">
            <a:spAutoFit/>
          </a:bodyPr>
          <a:lstStyle/>
          <a:p>
            <a:r>
              <a:rPr lang="en-US" dirty="0" smtClean="0"/>
              <a:t>Static FG start date impacts the ability to model meeting at least 14 days at 18,600 </a:t>
            </a:r>
            <a:r>
              <a:rPr lang="en-US" dirty="0" err="1" smtClean="0"/>
              <a:t>cfs</a:t>
            </a:r>
            <a:r>
              <a:rPr lang="en-US" dirty="0" smtClean="0"/>
              <a:t> 40% of the time</a:t>
            </a:r>
            <a:endParaRPr lang="en-US" dirty="0"/>
          </a:p>
        </p:txBody>
      </p:sp>
      <p:cxnSp>
        <p:nvCxnSpPr>
          <p:cNvPr id="8" name="Straight Arrow Connector 7"/>
          <p:cNvCxnSpPr>
            <a:stCxn id="7" idx="2"/>
          </p:cNvCxnSpPr>
          <p:nvPr/>
        </p:nvCxnSpPr>
        <p:spPr bwMode="auto">
          <a:xfrm rot="5400000">
            <a:off x="3215166" y="1995970"/>
            <a:ext cx="580076" cy="2133593"/>
          </a:xfrm>
          <a:prstGeom prst="straightConnector1">
            <a:avLst/>
          </a:prstGeom>
          <a:solidFill>
            <a:schemeClr val="bg1"/>
          </a:solidFill>
          <a:ln w="2540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0" tIns="0" rIns="0" bIns="0"/>
          <a:lstStyle/>
          <a:p>
            <a:pPr marL="214313" indent="-214313" defTabSz="457200" eaLnBrk="1" hangingPunct="1">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600" b="1" dirty="0" smtClean="0">
                <a:solidFill>
                  <a:schemeClr val="bg1"/>
                </a:solidFill>
              </a:rPr>
              <a:t>Enhancements and future development</a:t>
            </a:r>
          </a:p>
        </p:txBody>
      </p:sp>
      <p:sp>
        <p:nvSpPr>
          <p:cNvPr id="5" name="Text Placeholder 4"/>
          <p:cNvSpPr>
            <a:spLocks noGrp="1"/>
          </p:cNvSpPr>
          <p:nvPr>
            <p:ph type="body" idx="1"/>
          </p:nvPr>
        </p:nvSpPr>
        <p:spPr>
          <a:xfrm>
            <a:off x="722313" y="2919413"/>
            <a:ext cx="7772400" cy="1500187"/>
          </a:xfrm>
        </p:spPr>
        <p:txBody>
          <a:bodyPr/>
          <a:lstStyle/>
          <a:p>
            <a:r>
              <a:rPr lang="en-US" dirty="0" smtClean="0">
                <a:solidFill>
                  <a:schemeClr val="bg1"/>
                </a:solidFill>
              </a:rPr>
              <a:t>Green River Model</a:t>
            </a:r>
            <a:endParaRPr lang="en-US" dirty="0">
              <a:solidFill>
                <a:schemeClr val="bg1"/>
              </a:solidFill>
            </a:endParaRPr>
          </a:p>
        </p:txBody>
      </p:sp>
      <p:sp>
        <p:nvSpPr>
          <p:cNvPr id="5124" name="Text Box 4"/>
          <p:cNvSpPr txBox="1">
            <a:spLocks noChangeArrowheads="1"/>
          </p:cNvSpPr>
          <p:nvPr/>
        </p:nvSpPr>
        <p:spPr bwMode="auto">
          <a:xfrm>
            <a:off x="1446213" y="979488"/>
            <a:ext cx="6653212" cy="414337"/>
          </a:xfrm>
          <a:prstGeom prst="rect">
            <a:avLst/>
          </a:prstGeom>
          <a:noFill/>
          <a:ln w="9525">
            <a:noFill/>
            <a:miter lim="800000"/>
            <a:headEnd/>
            <a:tailEnd/>
          </a:ln>
        </p:spPr>
        <p:txBody>
          <a:bodyPr lIns="82954" tIns="41477" rIns="82954" bIns="41477">
            <a:spAutoFit/>
          </a:bodyPr>
          <a:lstStyle/>
          <a:p>
            <a:pPr defTabSz="830263" eaLnBrk="0" hangingPunct="0"/>
            <a:endParaRPr lang="en-US" sz="2200">
              <a:latin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b="1" dirty="0" smtClean="0">
                <a:solidFill>
                  <a:schemeClr val="bg1"/>
                </a:solidFill>
                <a:cs typeface="Arial" pitchFamily="34" charset="0"/>
              </a:rPr>
              <a:t>Green River Model Rule Updates</a:t>
            </a:r>
          </a:p>
        </p:txBody>
      </p:sp>
      <p:sp>
        <p:nvSpPr>
          <p:cNvPr id="12" name="Content Placeholder 11"/>
          <p:cNvSpPr>
            <a:spLocks noGrp="1"/>
          </p:cNvSpPr>
          <p:nvPr>
            <p:ph idx="1"/>
          </p:nvPr>
        </p:nvSpPr>
        <p:spPr/>
        <p:txBody>
          <a:bodyPr>
            <a:normAutofit fontScale="85000" lnSpcReduction="20000"/>
          </a:bodyPr>
          <a:lstStyle/>
          <a:p>
            <a:r>
              <a:rPr lang="en-US" dirty="0" smtClean="0">
                <a:solidFill>
                  <a:schemeClr val="bg1"/>
                </a:solidFill>
              </a:rPr>
              <a:t>Calculations are done in March before spring peak and no longer need proportional data</a:t>
            </a:r>
          </a:p>
          <a:p>
            <a:pPr lvl="1"/>
            <a:r>
              <a:rPr lang="en-US" dirty="0" smtClean="0">
                <a:solidFill>
                  <a:schemeClr val="bg1"/>
                </a:solidFill>
              </a:rPr>
              <a:t>Allows peak to occur in April</a:t>
            </a:r>
          </a:p>
          <a:p>
            <a:r>
              <a:rPr lang="en-US" dirty="0" smtClean="0">
                <a:solidFill>
                  <a:schemeClr val="bg1"/>
                </a:solidFill>
              </a:rPr>
              <a:t>Demands are 2007 UCRC depletions</a:t>
            </a:r>
          </a:p>
          <a:p>
            <a:r>
              <a:rPr lang="en-US" dirty="0" smtClean="0">
                <a:solidFill>
                  <a:schemeClr val="bg1"/>
                </a:solidFill>
              </a:rPr>
              <a:t>Daily disaggregation of Yampa River spring flows</a:t>
            </a:r>
          </a:p>
          <a:p>
            <a:pPr lvl="1"/>
            <a:r>
              <a:rPr lang="en-US" dirty="0" smtClean="0">
                <a:solidFill>
                  <a:schemeClr val="bg1"/>
                </a:solidFill>
              </a:rPr>
              <a:t>April-July period using same data</a:t>
            </a:r>
          </a:p>
          <a:p>
            <a:r>
              <a:rPr lang="en-US" dirty="0" smtClean="0">
                <a:solidFill>
                  <a:schemeClr val="bg1"/>
                </a:solidFill>
              </a:rPr>
              <a:t>Flaming Gorge daily hydrograph</a:t>
            </a:r>
          </a:p>
          <a:p>
            <a:pPr lvl="1"/>
            <a:r>
              <a:rPr lang="en-US" dirty="0" smtClean="0">
                <a:solidFill>
                  <a:schemeClr val="bg1"/>
                </a:solidFill>
              </a:rPr>
              <a:t>Record of Decision rule set</a:t>
            </a:r>
          </a:p>
          <a:p>
            <a:pPr lvl="1"/>
            <a:r>
              <a:rPr lang="en-US" dirty="0" smtClean="0">
                <a:solidFill>
                  <a:schemeClr val="bg1"/>
                </a:solidFill>
              </a:rPr>
              <a:t>Releases start 3 days before maximum Yampa peak</a:t>
            </a:r>
          </a:p>
          <a:p>
            <a:pPr lvl="1"/>
            <a:r>
              <a:rPr lang="en-US" dirty="0" smtClean="0">
                <a:solidFill>
                  <a:schemeClr val="bg1"/>
                </a:solidFill>
              </a:rPr>
              <a:t>April-July daily flows summed to monthly outflow</a:t>
            </a:r>
          </a:p>
          <a:p>
            <a:r>
              <a:rPr lang="en-US" dirty="0" smtClean="0">
                <a:solidFill>
                  <a:schemeClr val="bg1"/>
                </a:solidFill>
              </a:rPr>
              <a:t>Daily Base Flows are averaged monthly data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b="1" dirty="0" smtClean="0">
                <a:solidFill>
                  <a:schemeClr val="bg1"/>
                </a:solidFill>
                <a:cs typeface="Arial" pitchFamily="34" charset="0"/>
              </a:rPr>
              <a:t>Green River Model Development</a:t>
            </a:r>
          </a:p>
        </p:txBody>
      </p:sp>
      <p:sp>
        <p:nvSpPr>
          <p:cNvPr id="12" name="Content Placeholder 11"/>
          <p:cNvSpPr>
            <a:spLocks noGrp="1"/>
          </p:cNvSpPr>
          <p:nvPr>
            <p:ph idx="1"/>
          </p:nvPr>
        </p:nvSpPr>
        <p:spPr/>
        <p:txBody>
          <a:bodyPr>
            <a:normAutofit fontScale="85000" lnSpcReduction="20000"/>
          </a:bodyPr>
          <a:lstStyle/>
          <a:p>
            <a:r>
              <a:rPr lang="en-US" dirty="0" smtClean="0">
                <a:solidFill>
                  <a:schemeClr val="bg1"/>
                </a:solidFill>
              </a:rPr>
              <a:t>Updated rules are limited in </a:t>
            </a:r>
            <a:r>
              <a:rPr lang="en-US" dirty="0" err="1" smtClean="0">
                <a:solidFill>
                  <a:schemeClr val="bg1"/>
                </a:solidFill>
              </a:rPr>
              <a:t>hydrologically</a:t>
            </a:r>
            <a:r>
              <a:rPr lang="en-US" dirty="0" smtClean="0">
                <a:solidFill>
                  <a:schemeClr val="bg1"/>
                </a:solidFill>
              </a:rPr>
              <a:t> extreme years</a:t>
            </a:r>
          </a:p>
          <a:p>
            <a:pPr lvl="1"/>
            <a:r>
              <a:rPr lang="en-US" dirty="0" smtClean="0">
                <a:solidFill>
                  <a:schemeClr val="bg1"/>
                </a:solidFill>
              </a:rPr>
              <a:t>ISM run aborts in minimum release and flood control situations</a:t>
            </a:r>
          </a:p>
          <a:p>
            <a:r>
              <a:rPr lang="en-US" dirty="0" smtClean="0">
                <a:solidFill>
                  <a:schemeClr val="bg1"/>
                </a:solidFill>
              </a:rPr>
              <a:t>Dynamic FG peak release to assist in scenario development </a:t>
            </a:r>
          </a:p>
          <a:p>
            <a:pPr lvl="1"/>
            <a:r>
              <a:rPr lang="en-US" dirty="0" smtClean="0">
                <a:solidFill>
                  <a:schemeClr val="bg1"/>
                </a:solidFill>
              </a:rPr>
              <a:t>LTSP</a:t>
            </a:r>
          </a:p>
          <a:p>
            <a:pPr lvl="1"/>
            <a:r>
              <a:rPr lang="en-US" dirty="0" smtClean="0">
                <a:solidFill>
                  <a:schemeClr val="bg1"/>
                </a:solidFill>
              </a:rPr>
              <a:t>Basin Study scenarios</a:t>
            </a:r>
          </a:p>
          <a:p>
            <a:r>
              <a:rPr lang="en-US" dirty="0" smtClean="0">
                <a:solidFill>
                  <a:schemeClr val="bg1"/>
                </a:solidFill>
              </a:rPr>
              <a:t>Potential to optimize release magnitudes and durations to conserve water and meet flow targets</a:t>
            </a:r>
          </a:p>
          <a:p>
            <a:r>
              <a:rPr lang="en-US" dirty="0" smtClean="0">
                <a:solidFill>
                  <a:schemeClr val="bg1"/>
                </a:solidFill>
              </a:rPr>
              <a:t>Utilize Basin Study inflow hydrology and demand scenarios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p:txBody>
          <a:bodyPr/>
          <a:lstStyle/>
          <a:p>
            <a:pPr eaLnBrk="1" hangingPunct="1"/>
            <a:r>
              <a:rPr lang="en-US" sz="3600" b="1" dirty="0" smtClean="0">
                <a:solidFill>
                  <a:schemeClr val="bg1"/>
                </a:solidFill>
              </a:rPr>
              <a:t>Flaming Gorge Working Group</a:t>
            </a:r>
            <a:br>
              <a:rPr lang="en-US" sz="3600" b="1" dirty="0" smtClean="0">
                <a:solidFill>
                  <a:schemeClr val="bg1"/>
                </a:solidFill>
              </a:rPr>
            </a:br>
            <a:r>
              <a:rPr lang="en-US" sz="3600" b="1" dirty="0" smtClean="0">
                <a:solidFill>
                  <a:schemeClr val="bg1"/>
                </a:solidFill>
              </a:rPr>
              <a:t>August 2012</a:t>
            </a:r>
          </a:p>
        </p:txBody>
      </p:sp>
      <p:sp>
        <p:nvSpPr>
          <p:cNvPr id="29700" name="Rectangle 5"/>
          <p:cNvSpPr>
            <a:spLocks noGrp="1" noChangeArrowheads="1"/>
          </p:cNvSpPr>
          <p:nvPr>
            <p:ph type="body" idx="1"/>
          </p:nvPr>
        </p:nvSpPr>
        <p:spPr>
          <a:xfrm>
            <a:off x="838200" y="1600200"/>
            <a:ext cx="7848600" cy="4525963"/>
          </a:xfrm>
        </p:spPr>
        <p:txBody>
          <a:bodyPr/>
          <a:lstStyle/>
          <a:p>
            <a:pPr eaLnBrk="1" hangingPunct="1"/>
            <a:r>
              <a:rPr lang="en-US" dirty="0" smtClean="0">
                <a:solidFill>
                  <a:schemeClr val="bg1"/>
                </a:solidFill>
              </a:rPr>
              <a:t>Questions?</a:t>
            </a: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endParaRPr lang="en-US" dirty="0" smtClean="0">
              <a:solidFill>
                <a:schemeClr val="bg1"/>
              </a:solidFill>
            </a:endParaRPr>
          </a:p>
        </p:txBody>
      </p:sp>
      <p:pic>
        <p:nvPicPr>
          <p:cNvPr id="5" name="Picture 3" descr="U:\Pictures P\Lodore cyn 2008\IMGP0222.JPG"/>
          <p:cNvPicPr>
            <a:picLocks noChangeAspect="1" noChangeArrowheads="1"/>
          </p:cNvPicPr>
          <p:nvPr/>
        </p:nvPicPr>
        <p:blipFill>
          <a:blip r:embed="rId2" cstate="print"/>
          <a:srcRect/>
          <a:stretch>
            <a:fillRect/>
          </a:stretch>
        </p:blipFill>
        <p:spPr bwMode="auto">
          <a:xfrm>
            <a:off x="624254" y="1600200"/>
            <a:ext cx="7833946"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solidFill>
                  <a:schemeClr val="bg1"/>
                </a:solidFill>
              </a:rPr>
              <a:t>Questions?</a:t>
            </a:r>
            <a:endParaRPr lang="en-US" sz="3600" dirty="0">
              <a:solidFill>
                <a:schemeClr val="bg1"/>
              </a:solidFill>
            </a:endParaRPr>
          </a:p>
        </p:txBody>
      </p:sp>
      <p:sp>
        <p:nvSpPr>
          <p:cNvPr id="3"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28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1143000"/>
          </a:xfrm>
        </p:spPr>
        <p:txBody>
          <a:bodyPr/>
          <a:lstStyle/>
          <a:p>
            <a:pPr algn="l"/>
            <a:r>
              <a:rPr lang="en-US" sz="3600" b="1" dirty="0" smtClean="0">
                <a:solidFill>
                  <a:schemeClr val="bg1"/>
                </a:solidFill>
              </a:rPr>
              <a:t>MTOM- </a:t>
            </a:r>
            <a:r>
              <a:rPr lang="en-US" sz="3600" dirty="0" smtClean="0">
                <a:solidFill>
                  <a:schemeClr val="bg1"/>
                </a:solidFill>
              </a:rPr>
              <a:t>Overview</a:t>
            </a:r>
          </a:p>
        </p:txBody>
      </p:sp>
      <p:sp>
        <p:nvSpPr>
          <p:cNvPr id="73731" name="Rectangle 3"/>
          <p:cNvSpPr>
            <a:spLocks noGrp="1" noChangeArrowheads="1"/>
          </p:cNvSpPr>
          <p:nvPr>
            <p:ph type="body" idx="1"/>
          </p:nvPr>
        </p:nvSpPr>
        <p:spPr>
          <a:xfrm>
            <a:off x="457200" y="1447799"/>
            <a:ext cx="4419600" cy="5105401"/>
          </a:xfrm>
        </p:spPr>
        <p:txBody>
          <a:bodyPr/>
          <a:lstStyle/>
          <a:p>
            <a:pPr>
              <a:lnSpc>
                <a:spcPct val="80000"/>
              </a:lnSpc>
            </a:pPr>
            <a:r>
              <a:rPr lang="en-US" sz="2400" dirty="0" smtClean="0">
                <a:solidFill>
                  <a:schemeClr val="bg1"/>
                </a:solidFill>
              </a:rPr>
              <a:t>Based on 24-Month Study, but able to simulate multiple traces for a probabilistic output and analysis</a:t>
            </a: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MTOM is additional tool to evaluate risk and uncertainty in Colorado River Basin</a:t>
            </a: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24-Month Study is still official model for operational tier determinations</a:t>
            </a:r>
          </a:p>
          <a:p>
            <a:pPr>
              <a:lnSpc>
                <a:spcPct val="80000"/>
              </a:lnSpc>
              <a:buNone/>
            </a:pPr>
            <a:endParaRPr lang="en-US" sz="2800" dirty="0" smtClean="0">
              <a:solidFill>
                <a:schemeClr val="bg1"/>
              </a:solidFill>
            </a:endParaRPr>
          </a:p>
          <a:p>
            <a:pPr>
              <a:lnSpc>
                <a:spcPct val="80000"/>
              </a:lnSpc>
            </a:pPr>
            <a:endParaRPr lang="en-US" sz="2800" dirty="0" smtClean="0">
              <a:solidFill>
                <a:schemeClr val="bg1"/>
              </a:solidFill>
            </a:endParaRPr>
          </a:p>
          <a:p>
            <a:pPr lvl="1">
              <a:lnSpc>
                <a:spcPct val="80000"/>
              </a:lnSpc>
              <a:buNone/>
            </a:pPr>
            <a:endParaRPr lang="en-US" sz="2400" dirty="0" smtClean="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4953000" y="1287866"/>
            <a:ext cx="4005680" cy="4960534"/>
          </a:xfrm>
          <a:prstGeom prst="rect">
            <a:avLst/>
          </a:prstGeom>
          <a:noFill/>
          <a:ln w="9525">
            <a:noFill/>
            <a:miter lim="800000"/>
            <a:headEnd/>
            <a:tailEnd/>
          </a:ln>
        </p:spPr>
      </p:pic>
      <p:sp>
        <p:nvSpPr>
          <p:cNvPr id="6"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3</a:t>
            </a:fld>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1143000"/>
          </a:xfrm>
        </p:spPr>
        <p:txBody>
          <a:bodyPr/>
          <a:lstStyle/>
          <a:p>
            <a:pPr algn="l"/>
            <a:r>
              <a:rPr lang="en-US" sz="3600" b="1" dirty="0" smtClean="0">
                <a:solidFill>
                  <a:schemeClr val="bg1"/>
                </a:solidFill>
              </a:rPr>
              <a:t>MTOM - </a:t>
            </a:r>
            <a:r>
              <a:rPr lang="en-US" sz="3600" dirty="0" smtClean="0">
                <a:solidFill>
                  <a:schemeClr val="bg1"/>
                </a:solidFill>
              </a:rPr>
              <a:t>Current Status</a:t>
            </a:r>
          </a:p>
        </p:txBody>
      </p:sp>
      <p:sp>
        <p:nvSpPr>
          <p:cNvPr id="73731" name="Rectangle 3"/>
          <p:cNvSpPr>
            <a:spLocks noGrp="1" noChangeArrowheads="1"/>
          </p:cNvSpPr>
          <p:nvPr>
            <p:ph type="body" idx="1"/>
          </p:nvPr>
        </p:nvSpPr>
        <p:spPr>
          <a:xfrm>
            <a:off x="457200" y="1600199"/>
            <a:ext cx="8382000" cy="4953001"/>
          </a:xfrm>
        </p:spPr>
        <p:txBody>
          <a:bodyPr/>
          <a:lstStyle/>
          <a:p>
            <a:pPr>
              <a:lnSpc>
                <a:spcPct val="80000"/>
              </a:lnSpc>
            </a:pPr>
            <a:r>
              <a:rPr lang="en-US" sz="2400" dirty="0">
                <a:solidFill>
                  <a:schemeClr val="bg1"/>
                </a:solidFill>
              </a:rPr>
              <a:t>UC/LC operators validating MTOM outputs</a:t>
            </a:r>
          </a:p>
          <a:p>
            <a:pPr lvl="1">
              <a:lnSpc>
                <a:spcPct val="80000"/>
              </a:lnSpc>
            </a:pPr>
            <a:r>
              <a:rPr lang="en-US" sz="2000" dirty="0">
                <a:solidFill>
                  <a:schemeClr val="bg1"/>
                </a:solidFill>
              </a:rPr>
              <a:t>Comparison against official 24–Month Study</a:t>
            </a:r>
          </a:p>
          <a:p>
            <a:pPr lvl="1">
              <a:lnSpc>
                <a:spcPct val="80000"/>
              </a:lnSpc>
            </a:pPr>
            <a:r>
              <a:rPr lang="en-US" sz="2000" dirty="0">
                <a:solidFill>
                  <a:schemeClr val="bg1"/>
                </a:solidFill>
              </a:rPr>
              <a:t>Refine model inputs and rules to improve operations planning </a:t>
            </a:r>
          </a:p>
          <a:p>
            <a:pPr marL="457200" lvl="1" indent="0">
              <a:lnSpc>
                <a:spcPct val="80000"/>
              </a:lnSpc>
              <a:buNone/>
            </a:pPr>
            <a:endParaRPr lang="en-US" sz="2400" dirty="0" smtClean="0">
              <a:solidFill>
                <a:schemeClr val="bg1"/>
              </a:solidFill>
            </a:endParaRPr>
          </a:p>
          <a:p>
            <a:pPr>
              <a:lnSpc>
                <a:spcPct val="80000"/>
              </a:lnSpc>
            </a:pPr>
            <a:r>
              <a:rPr lang="en-US" sz="2400" dirty="0">
                <a:solidFill>
                  <a:schemeClr val="bg1"/>
                </a:solidFill>
              </a:rPr>
              <a:t>Expect to be ready to share *preliminary* multiple trace results with stakeholders in late 2012</a:t>
            </a:r>
          </a:p>
          <a:p>
            <a:pPr lvl="1">
              <a:lnSpc>
                <a:spcPct val="80000"/>
              </a:lnSpc>
            </a:pPr>
            <a:r>
              <a:rPr lang="en-US" sz="2000" dirty="0" smtClean="0">
                <a:solidFill>
                  <a:schemeClr val="bg1"/>
                </a:solidFill>
              </a:rPr>
              <a:t>No change since last update</a:t>
            </a:r>
            <a:endParaRPr lang="en-US" sz="2000" dirty="0">
              <a:solidFill>
                <a:schemeClr val="bg1"/>
              </a:solidFill>
            </a:endParaRPr>
          </a:p>
          <a:p>
            <a:pPr lvl="1">
              <a:lnSpc>
                <a:spcPct val="80000"/>
              </a:lnSpc>
            </a:pPr>
            <a:endParaRPr lang="en-US" sz="2000" dirty="0">
              <a:solidFill>
                <a:schemeClr val="bg1"/>
              </a:solidFill>
            </a:endParaRPr>
          </a:p>
          <a:p>
            <a:pPr>
              <a:lnSpc>
                <a:spcPct val="80000"/>
              </a:lnSpc>
            </a:pPr>
            <a:r>
              <a:rPr lang="en-US" sz="2400" dirty="0">
                <a:solidFill>
                  <a:schemeClr val="bg1"/>
                </a:solidFill>
              </a:rPr>
              <a:t>Expect to share *draft* model, </a:t>
            </a:r>
            <a:r>
              <a:rPr lang="en-US" sz="2400" dirty="0" err="1">
                <a:solidFill>
                  <a:schemeClr val="bg1"/>
                </a:solidFill>
              </a:rPr>
              <a:t>ruleset</a:t>
            </a:r>
            <a:r>
              <a:rPr lang="en-US" sz="2400" dirty="0">
                <a:solidFill>
                  <a:schemeClr val="bg1"/>
                </a:solidFill>
              </a:rPr>
              <a:t>  and documentation with interested technical stakeholders in late 2012 or early 2013 </a:t>
            </a:r>
            <a:endParaRPr lang="en-US" sz="2400" dirty="0" smtClean="0">
              <a:solidFill>
                <a:schemeClr val="bg1"/>
              </a:solidFill>
            </a:endParaRPr>
          </a:p>
          <a:p>
            <a:pPr lvl="1">
              <a:lnSpc>
                <a:spcPct val="80000"/>
              </a:lnSpc>
            </a:pPr>
            <a:r>
              <a:rPr lang="en-US" sz="2000" dirty="0" smtClean="0">
                <a:solidFill>
                  <a:schemeClr val="bg1"/>
                </a:solidFill>
              </a:rPr>
              <a:t>Basic functionality </a:t>
            </a:r>
          </a:p>
          <a:p>
            <a:pPr lvl="1">
              <a:lnSpc>
                <a:spcPct val="80000"/>
              </a:lnSpc>
            </a:pPr>
            <a:r>
              <a:rPr lang="en-US" sz="2000" dirty="0" smtClean="0">
                <a:solidFill>
                  <a:schemeClr val="bg1"/>
                </a:solidFill>
              </a:rPr>
              <a:t>Development will continue</a:t>
            </a:r>
            <a:endParaRPr lang="en-US" sz="2000" dirty="0">
              <a:solidFill>
                <a:schemeClr val="bg1"/>
              </a:solidFill>
            </a:endParaRPr>
          </a:p>
          <a:p>
            <a:pPr>
              <a:lnSpc>
                <a:spcPct val="80000"/>
              </a:lnSpc>
            </a:pPr>
            <a:endParaRPr lang="en-US" sz="2800" dirty="0" smtClean="0">
              <a:solidFill>
                <a:schemeClr val="bg1"/>
              </a:solidFill>
            </a:endParaRPr>
          </a:p>
          <a:p>
            <a:pPr>
              <a:lnSpc>
                <a:spcPct val="80000"/>
              </a:lnSpc>
            </a:pPr>
            <a:endParaRPr lang="en-US" sz="2800" dirty="0" smtClean="0">
              <a:solidFill>
                <a:schemeClr val="bg1"/>
              </a:solidFill>
            </a:endParaRPr>
          </a:p>
          <a:p>
            <a:pPr>
              <a:lnSpc>
                <a:spcPct val="80000"/>
              </a:lnSpc>
            </a:pPr>
            <a:endParaRPr lang="en-US" sz="2800" dirty="0" smtClean="0">
              <a:solidFill>
                <a:schemeClr val="bg1"/>
              </a:solidFill>
            </a:endParaRPr>
          </a:p>
          <a:p>
            <a:pPr>
              <a:lnSpc>
                <a:spcPct val="80000"/>
              </a:lnSpc>
              <a:buNone/>
            </a:pPr>
            <a:endParaRPr lang="en-US" sz="2800" dirty="0" smtClean="0">
              <a:solidFill>
                <a:schemeClr val="bg1"/>
              </a:solidFill>
            </a:endParaRPr>
          </a:p>
          <a:p>
            <a:pPr>
              <a:lnSpc>
                <a:spcPct val="80000"/>
              </a:lnSpc>
            </a:pPr>
            <a:endParaRPr lang="en-US" sz="2800" dirty="0" smtClean="0">
              <a:solidFill>
                <a:schemeClr val="bg1"/>
              </a:solidFill>
            </a:endParaRPr>
          </a:p>
          <a:p>
            <a:pPr lvl="1">
              <a:lnSpc>
                <a:spcPct val="80000"/>
              </a:lnSpc>
              <a:buNone/>
            </a:pPr>
            <a:endParaRPr lang="en-US" sz="2400" dirty="0" smtClean="0">
              <a:solidFill>
                <a:schemeClr val="bg1"/>
              </a:solidFill>
            </a:endParaRPr>
          </a:p>
        </p:txBody>
      </p:sp>
      <p:sp>
        <p:nvSpPr>
          <p:cNvPr id="4"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4</a:t>
            </a:fld>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143000"/>
            <a:ext cx="8458200" cy="5029201"/>
          </a:xfrm>
        </p:spPr>
        <p:txBody>
          <a:bodyPr/>
          <a:lstStyle/>
          <a:p>
            <a:pPr>
              <a:lnSpc>
                <a:spcPct val="90000"/>
              </a:lnSpc>
            </a:pPr>
            <a:r>
              <a:rPr lang="en-US" dirty="0" smtClean="0">
                <a:solidFill>
                  <a:schemeClr val="bg1"/>
                </a:solidFill>
              </a:rPr>
              <a:t>Bias </a:t>
            </a:r>
            <a:r>
              <a:rPr lang="en-US" dirty="0">
                <a:solidFill>
                  <a:schemeClr val="bg1"/>
                </a:solidFill>
              </a:rPr>
              <a:t>corrected inflows</a:t>
            </a:r>
          </a:p>
          <a:p>
            <a:pPr lvl="1">
              <a:lnSpc>
                <a:spcPct val="90000"/>
              </a:lnSpc>
            </a:pPr>
            <a:r>
              <a:rPr lang="en-US" dirty="0" smtClean="0">
                <a:solidFill>
                  <a:schemeClr val="bg1"/>
                </a:solidFill>
              </a:rPr>
              <a:t>Previously used raw ESP output</a:t>
            </a:r>
          </a:p>
          <a:p>
            <a:pPr lvl="1">
              <a:lnSpc>
                <a:spcPct val="90000"/>
              </a:lnSpc>
            </a:pPr>
            <a:r>
              <a:rPr lang="en-US" dirty="0" smtClean="0">
                <a:solidFill>
                  <a:schemeClr val="bg1"/>
                </a:solidFill>
              </a:rPr>
              <a:t>Did not match official forecasts used in 24MS</a:t>
            </a:r>
          </a:p>
          <a:p>
            <a:pPr lvl="1">
              <a:lnSpc>
                <a:spcPct val="90000"/>
              </a:lnSpc>
            </a:pPr>
            <a:r>
              <a:rPr lang="en-US" dirty="0" smtClean="0">
                <a:solidFill>
                  <a:schemeClr val="bg1"/>
                </a:solidFill>
              </a:rPr>
              <a:t>Improved consistency of inflow assumptions</a:t>
            </a:r>
          </a:p>
          <a:p>
            <a:pPr lvl="1">
              <a:lnSpc>
                <a:spcPct val="90000"/>
              </a:lnSpc>
            </a:pPr>
            <a:endParaRPr lang="en-US" sz="1600" dirty="0" smtClean="0"/>
          </a:p>
        </p:txBody>
      </p:sp>
      <p:sp>
        <p:nvSpPr>
          <p:cNvPr id="74756"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eaLnBrk="0" hangingPunct="0"/>
            <a:r>
              <a:rPr lang="en-US" sz="3600" b="1" dirty="0" smtClean="0">
                <a:solidFill>
                  <a:schemeClr val="bg1"/>
                </a:solidFill>
              </a:rPr>
              <a:t>MTOM Updates - Inflows</a:t>
            </a:r>
            <a:endParaRPr lang="en-US" sz="3600" b="1" dirty="0">
              <a:solidFill>
                <a:schemeClr val="bg1"/>
              </a:solidFill>
            </a:endParaRPr>
          </a:p>
        </p:txBody>
      </p:sp>
      <p:sp>
        <p:nvSpPr>
          <p:cNvPr id="6"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5</a:t>
            </a:fld>
            <a:endParaRPr lang="en-US" dirty="0">
              <a:solidFill>
                <a:schemeClr val="bg1"/>
              </a:solidFill>
            </a:endParaRPr>
          </a:p>
        </p:txBody>
      </p:sp>
      <p:pic>
        <p:nvPicPr>
          <p:cNvPr id="43010" name="Picture 2"/>
          <p:cNvPicPr>
            <a:picLocks noChangeAspect="1" noChangeArrowheads="1"/>
          </p:cNvPicPr>
          <p:nvPr/>
        </p:nvPicPr>
        <p:blipFill>
          <a:blip r:embed="rId2" cstate="print"/>
          <a:srcRect/>
          <a:stretch>
            <a:fillRect/>
          </a:stretch>
        </p:blipFill>
        <p:spPr bwMode="auto">
          <a:xfrm>
            <a:off x="3581400" y="3169558"/>
            <a:ext cx="5334000" cy="302682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143000"/>
            <a:ext cx="8458200" cy="5029201"/>
          </a:xfrm>
        </p:spPr>
        <p:txBody>
          <a:bodyPr/>
          <a:lstStyle/>
          <a:p>
            <a:pPr>
              <a:lnSpc>
                <a:spcPct val="90000"/>
              </a:lnSpc>
            </a:pPr>
            <a:r>
              <a:rPr lang="en-US" dirty="0" smtClean="0">
                <a:solidFill>
                  <a:schemeClr val="bg1"/>
                </a:solidFill>
              </a:rPr>
              <a:t>Improved Data Management Interface</a:t>
            </a:r>
            <a:endParaRPr lang="en-US" dirty="0">
              <a:solidFill>
                <a:schemeClr val="bg1"/>
              </a:solidFill>
            </a:endParaRPr>
          </a:p>
          <a:p>
            <a:pPr lvl="1">
              <a:lnSpc>
                <a:spcPct val="90000"/>
              </a:lnSpc>
            </a:pPr>
            <a:r>
              <a:rPr lang="en-US" dirty="0" smtClean="0">
                <a:solidFill>
                  <a:schemeClr val="bg1"/>
                </a:solidFill>
              </a:rPr>
              <a:t>Previously used Excel pass-through spreadsheets</a:t>
            </a:r>
          </a:p>
          <a:p>
            <a:pPr lvl="1">
              <a:lnSpc>
                <a:spcPct val="90000"/>
              </a:lnSpc>
            </a:pPr>
            <a:r>
              <a:rPr lang="en-US" dirty="0" smtClean="0">
                <a:solidFill>
                  <a:schemeClr val="bg1"/>
                </a:solidFill>
              </a:rPr>
              <a:t>Model transfers data directly from HDB</a:t>
            </a:r>
          </a:p>
          <a:p>
            <a:pPr lvl="1">
              <a:lnSpc>
                <a:spcPct val="90000"/>
              </a:lnSpc>
            </a:pPr>
            <a:r>
              <a:rPr lang="en-US" dirty="0" smtClean="0">
                <a:solidFill>
                  <a:schemeClr val="bg1"/>
                </a:solidFill>
              </a:rPr>
              <a:t>Improved efficiency</a:t>
            </a:r>
          </a:p>
          <a:p>
            <a:pPr lvl="1">
              <a:lnSpc>
                <a:spcPct val="90000"/>
              </a:lnSpc>
            </a:pPr>
            <a:endParaRPr lang="en-US" sz="1600" dirty="0" smtClean="0"/>
          </a:p>
        </p:txBody>
      </p:sp>
      <p:sp>
        <p:nvSpPr>
          <p:cNvPr id="74756"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eaLnBrk="0" hangingPunct="0"/>
            <a:r>
              <a:rPr lang="en-US" sz="3600" b="1" dirty="0" smtClean="0">
                <a:solidFill>
                  <a:schemeClr val="bg1"/>
                </a:solidFill>
              </a:rPr>
              <a:t>MTOM Updates – Data Management</a:t>
            </a:r>
            <a:endParaRPr lang="en-US" sz="3600" b="1"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0" y="3869951"/>
            <a:ext cx="4459167" cy="29804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3276600"/>
            <a:ext cx="3981450" cy="3214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6</a:t>
            </a:fld>
            <a:endParaRPr lang="en-US" dirty="0">
              <a:solidFill>
                <a:schemeClr val="bg1"/>
              </a:solidFill>
            </a:endParaRPr>
          </a:p>
        </p:txBody>
      </p:sp>
    </p:spTree>
    <p:extLst>
      <p:ext uri="{BB962C8B-B14F-4D97-AF65-F5344CB8AC3E}">
        <p14:creationId xmlns="" xmlns:p14="http://schemas.microsoft.com/office/powerpoint/2010/main" val="416938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1447800"/>
            <a:ext cx="8534400" cy="4678363"/>
          </a:xfrm>
        </p:spPr>
        <p:txBody>
          <a:bodyPr/>
          <a:lstStyle/>
          <a:p>
            <a:pPr lvl="1">
              <a:lnSpc>
                <a:spcPct val="90000"/>
              </a:lnSpc>
            </a:pPr>
            <a:endParaRPr lang="en-US" dirty="0" smtClean="0">
              <a:solidFill>
                <a:schemeClr val="bg1"/>
              </a:solidFill>
            </a:endParaRPr>
          </a:p>
          <a:p>
            <a:pPr lvl="1">
              <a:lnSpc>
                <a:spcPct val="90000"/>
              </a:lnSpc>
            </a:pPr>
            <a:endParaRPr lang="en-US" dirty="0" smtClean="0">
              <a:solidFill>
                <a:schemeClr val="bg1"/>
              </a:solidFill>
            </a:endParaRPr>
          </a:p>
          <a:p>
            <a:pPr>
              <a:lnSpc>
                <a:spcPct val="90000"/>
              </a:lnSpc>
            </a:pPr>
            <a:endParaRPr lang="en-US" dirty="0" smtClean="0">
              <a:solidFill>
                <a:schemeClr val="bg1"/>
              </a:solidFill>
            </a:endParaRPr>
          </a:p>
          <a:p>
            <a:pPr>
              <a:lnSpc>
                <a:spcPct val="90000"/>
              </a:lnSpc>
            </a:pPr>
            <a:endParaRPr lang="en-US" sz="2000" dirty="0" smtClean="0"/>
          </a:p>
        </p:txBody>
      </p:sp>
      <p:sp>
        <p:nvSpPr>
          <p:cNvPr id="83971" name="Rectangle 3"/>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eaLnBrk="0" hangingPunct="0"/>
            <a:r>
              <a:rPr lang="en-US" sz="3600" b="1" dirty="0" smtClean="0">
                <a:solidFill>
                  <a:schemeClr val="bg1"/>
                </a:solidFill>
              </a:rPr>
              <a:t>MTOM – </a:t>
            </a:r>
            <a:r>
              <a:rPr lang="en-US" sz="3600" dirty="0" smtClean="0">
                <a:solidFill>
                  <a:schemeClr val="bg1"/>
                </a:solidFill>
              </a:rPr>
              <a:t>Reservoir Ops Validation</a:t>
            </a:r>
            <a:endParaRPr lang="en-US" sz="3600" dirty="0">
              <a:solidFill>
                <a:schemeClr val="bg1"/>
              </a:solidFill>
            </a:endParaRPr>
          </a:p>
        </p:txBody>
      </p:sp>
      <p:sp>
        <p:nvSpPr>
          <p:cNvPr id="5" name="Rectangle 2"/>
          <p:cNvSpPr txBox="1">
            <a:spLocks noChangeArrowheads="1"/>
          </p:cNvSpPr>
          <p:nvPr/>
        </p:nvSpPr>
        <p:spPr bwMode="auto">
          <a:xfrm>
            <a:off x="457200" y="1600201"/>
            <a:ext cx="464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Parallel runs began in Jan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Compare 24-MS official results against MTOM (using official forecast) to verify reservoir rules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Evaluate elevations and releases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Work still underway…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0" fontAlgn="base" latinLnBrk="0" hangingPunct="0">
              <a:lnSpc>
                <a:spcPct val="9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bg1"/>
              </a:solidFill>
              <a:effectLst/>
              <a:uLnTx/>
              <a:uFillTx/>
              <a:latin typeface="+mn-lt"/>
            </a:endParaRPr>
          </a:p>
          <a:p>
            <a:pPr marL="742950" marR="0" lvl="1" indent="-285750" algn="l" defTabSz="914400" rtl="0" eaLnBrk="0" fontAlgn="base" latinLnBrk="0" hangingPunct="0">
              <a:lnSpc>
                <a:spcPct val="9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bg1"/>
              </a:solidFill>
              <a:effectLst/>
              <a:uLnTx/>
              <a:uFillTx/>
              <a:latin typeface="+mn-lt"/>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9" name="Picture 3"/>
          <p:cNvPicPr>
            <a:picLocks noChangeAspect="1" noChangeArrowheads="1"/>
          </p:cNvPicPr>
          <p:nvPr/>
        </p:nvPicPr>
        <p:blipFill>
          <a:blip r:embed="rId3" cstate="print"/>
          <a:srcRect/>
          <a:stretch>
            <a:fillRect/>
          </a:stretch>
        </p:blipFill>
        <p:spPr bwMode="auto">
          <a:xfrm>
            <a:off x="5105400" y="1676400"/>
            <a:ext cx="3886200" cy="3962400"/>
          </a:xfrm>
          <a:prstGeom prst="rect">
            <a:avLst/>
          </a:prstGeom>
          <a:noFill/>
          <a:ln w="9525">
            <a:noFill/>
            <a:miter lim="800000"/>
            <a:headEnd/>
            <a:tailEnd/>
          </a:ln>
        </p:spPr>
      </p:pic>
      <p:sp>
        <p:nvSpPr>
          <p:cNvPr id="6"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1447800"/>
            <a:ext cx="8534400" cy="4678363"/>
          </a:xfrm>
        </p:spPr>
        <p:txBody>
          <a:bodyPr/>
          <a:lstStyle/>
          <a:p>
            <a:pPr lvl="1">
              <a:lnSpc>
                <a:spcPct val="90000"/>
              </a:lnSpc>
            </a:pPr>
            <a:endParaRPr lang="en-US" dirty="0" smtClean="0">
              <a:solidFill>
                <a:schemeClr val="bg1"/>
              </a:solidFill>
            </a:endParaRPr>
          </a:p>
          <a:p>
            <a:pPr lvl="1">
              <a:lnSpc>
                <a:spcPct val="90000"/>
              </a:lnSpc>
            </a:pPr>
            <a:endParaRPr lang="en-US" dirty="0" smtClean="0">
              <a:solidFill>
                <a:schemeClr val="bg1"/>
              </a:solidFill>
            </a:endParaRPr>
          </a:p>
          <a:p>
            <a:pPr>
              <a:lnSpc>
                <a:spcPct val="90000"/>
              </a:lnSpc>
            </a:pPr>
            <a:endParaRPr lang="en-US" dirty="0" smtClean="0">
              <a:solidFill>
                <a:schemeClr val="bg1"/>
              </a:solidFill>
            </a:endParaRPr>
          </a:p>
          <a:p>
            <a:pPr>
              <a:lnSpc>
                <a:spcPct val="90000"/>
              </a:lnSpc>
            </a:pPr>
            <a:endParaRPr lang="en-US" sz="2000" dirty="0" smtClean="0"/>
          </a:p>
        </p:txBody>
      </p:sp>
      <p:sp>
        <p:nvSpPr>
          <p:cNvPr id="83971" name="Rectangle 3"/>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eaLnBrk="0" hangingPunct="0"/>
            <a:r>
              <a:rPr lang="en-US" sz="3600" b="1" dirty="0" smtClean="0">
                <a:solidFill>
                  <a:schemeClr val="bg1"/>
                </a:solidFill>
              </a:rPr>
              <a:t>MTOM – </a:t>
            </a:r>
            <a:r>
              <a:rPr lang="en-US" sz="3600" dirty="0" smtClean="0">
                <a:solidFill>
                  <a:schemeClr val="bg1"/>
                </a:solidFill>
              </a:rPr>
              <a:t>Reservoir Ops Validation</a:t>
            </a:r>
            <a:endParaRPr lang="en-US" sz="3600" dirty="0">
              <a:solidFill>
                <a:schemeClr val="bg1"/>
              </a:solidFill>
            </a:endParaRPr>
          </a:p>
        </p:txBody>
      </p:sp>
      <p:sp>
        <p:nvSpPr>
          <p:cNvPr id="5" name="Rectangle 2"/>
          <p:cNvSpPr txBox="1">
            <a:spLocks noChangeArrowheads="1"/>
          </p:cNvSpPr>
          <p:nvPr/>
        </p:nvSpPr>
        <p:spPr bwMode="auto">
          <a:xfrm>
            <a:off x="457200" y="1600201"/>
            <a:ext cx="464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Parallel runs began in Jan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Compare 24-MS official results against MTOM (using official forecast) to verify reservoir rules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Evaluate elevations and releases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Work still underway…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0" fontAlgn="base" latinLnBrk="0" hangingPunct="0">
              <a:lnSpc>
                <a:spcPct val="9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bg1"/>
              </a:solidFill>
              <a:effectLst/>
              <a:uLnTx/>
              <a:uFillTx/>
              <a:latin typeface="+mn-lt"/>
            </a:endParaRPr>
          </a:p>
          <a:p>
            <a:pPr marL="742950" marR="0" lvl="1" indent="-285750" algn="l" defTabSz="914400" rtl="0" eaLnBrk="0" fontAlgn="base" latinLnBrk="0" hangingPunct="0">
              <a:lnSpc>
                <a:spcPct val="9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bg1"/>
              </a:solidFill>
              <a:effectLst/>
              <a:uLnTx/>
              <a:uFillTx/>
              <a:latin typeface="+mn-lt"/>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8</a:t>
            </a:fld>
            <a:endParaRPr lang="en-US" dirty="0">
              <a:solidFill>
                <a:schemeClr val="bg1"/>
              </a:solidFill>
            </a:endParaRPr>
          </a:p>
        </p:txBody>
      </p:sp>
      <p:pic>
        <p:nvPicPr>
          <p:cNvPr id="2053" name="Picture 5"/>
          <p:cNvPicPr>
            <a:picLocks noChangeAspect="1" noChangeArrowheads="1"/>
          </p:cNvPicPr>
          <p:nvPr/>
        </p:nvPicPr>
        <p:blipFill>
          <a:blip r:embed="rId3" cstate="print"/>
          <a:srcRect/>
          <a:stretch>
            <a:fillRect/>
          </a:stretch>
        </p:blipFill>
        <p:spPr bwMode="auto">
          <a:xfrm>
            <a:off x="4800600" y="3505200"/>
            <a:ext cx="4038600" cy="2674081"/>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4800600" y="914401"/>
            <a:ext cx="4038600" cy="2590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solidFill>
                  <a:schemeClr val="bg1"/>
                </a:solidFill>
              </a:rPr>
              <a:t>Green Results</a:t>
            </a:r>
            <a:endParaRPr lang="en-US" sz="3600" dirty="0">
              <a:solidFill>
                <a:schemeClr val="bg1"/>
              </a:solidFill>
            </a:endParaRPr>
          </a:p>
        </p:txBody>
      </p:sp>
      <p:sp>
        <p:nvSpPr>
          <p:cNvPr id="3"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9</a:t>
            </a:fld>
            <a:endParaRPr lang="en-US" dirty="0">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19024</TotalTime>
  <Words>1090</Words>
  <Application>Microsoft Office PowerPoint</Application>
  <PresentationFormat>On-screen Show (4:3)</PresentationFormat>
  <Paragraphs>197</Paragraphs>
  <Slides>28</Slides>
  <Notes>19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Slide 1</vt:lpstr>
      <vt:lpstr>Mid-Term Operations Model (MTOM) Update</vt:lpstr>
      <vt:lpstr>MTOM- Overview</vt:lpstr>
      <vt:lpstr>MTOM - Current Status</vt:lpstr>
      <vt:lpstr>Slide 5</vt:lpstr>
      <vt:lpstr>Slide 6</vt:lpstr>
      <vt:lpstr>Slide 7</vt:lpstr>
      <vt:lpstr>Slide 8</vt:lpstr>
      <vt:lpstr>Green Results</vt:lpstr>
      <vt:lpstr>Slide 10</vt:lpstr>
      <vt:lpstr>Slide 11</vt:lpstr>
      <vt:lpstr>Green River Inflow</vt:lpstr>
      <vt:lpstr>Slide 13</vt:lpstr>
      <vt:lpstr>Slide 14</vt:lpstr>
      <vt:lpstr>Slide 15</vt:lpstr>
      <vt:lpstr>Green River Model (GRM)</vt:lpstr>
      <vt:lpstr>Green River Modeling</vt:lpstr>
      <vt:lpstr>Green River Modeling</vt:lpstr>
      <vt:lpstr>CRSS Rule Updates</vt:lpstr>
      <vt:lpstr>GRM Flaming Gorge Hydrograph</vt:lpstr>
      <vt:lpstr>Yampa Daily Disaggregated Spring Peak Flows</vt:lpstr>
      <vt:lpstr>Jensen Daily Peak Flow Hydrograph</vt:lpstr>
      <vt:lpstr>Jensen Daily 14-Day Duration Hydrograph</vt:lpstr>
      <vt:lpstr>Enhancements and future development</vt:lpstr>
      <vt:lpstr>Green River Model Rule Updates</vt:lpstr>
      <vt:lpstr>Green River Model Development</vt:lpstr>
      <vt:lpstr>Flaming Gorge Working Group August 2012</vt:lpstr>
      <vt:lpstr>Questions?</vt:lpstr>
    </vt:vector>
  </TitlesOfParts>
  <Company>usbr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BOR</cp:lastModifiedBy>
  <cp:revision>1149</cp:revision>
  <dcterms:created xsi:type="dcterms:W3CDTF">2004-03-19T17:04:19Z</dcterms:created>
  <dcterms:modified xsi:type="dcterms:W3CDTF">2012-11-14T16:17:10Z</dcterms:modified>
</cp:coreProperties>
</file>