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1"/>
  </p:notesMasterIdLst>
  <p:handoutMasterIdLst>
    <p:handoutMasterId r:id="rId22"/>
  </p:handoutMasterIdLst>
  <p:sldIdLst>
    <p:sldId id="256" r:id="rId3"/>
    <p:sldId id="328" r:id="rId4"/>
    <p:sldId id="406" r:id="rId5"/>
    <p:sldId id="431" r:id="rId6"/>
    <p:sldId id="438" r:id="rId7"/>
    <p:sldId id="448" r:id="rId8"/>
    <p:sldId id="440" r:id="rId9"/>
    <p:sldId id="441" r:id="rId10"/>
    <p:sldId id="442" r:id="rId11"/>
    <p:sldId id="436" r:id="rId12"/>
    <p:sldId id="449" r:id="rId13"/>
    <p:sldId id="416" r:id="rId14"/>
    <p:sldId id="447" r:id="rId15"/>
    <p:sldId id="446" r:id="rId16"/>
    <p:sldId id="414" r:id="rId17"/>
    <p:sldId id="444" r:id="rId18"/>
    <p:sldId id="445" r:id="rId19"/>
    <p:sldId id="326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FF0000"/>
    <a:srgbClr val="E5CD8B"/>
    <a:srgbClr val="EBDFAB"/>
    <a:srgbClr val="DFDCB9"/>
    <a:srgbClr val="DDD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fld id="{43E3AC21-8782-4FA7-9117-B58C5927B6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4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fld id="{A497CF94-79E4-4503-A72F-2BF26B91F0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96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054"/>
            <a:fld id="{56FE6383-8871-4DCB-881C-7CC92F3C0340}" type="slidenum">
              <a:rPr lang="en-US" smtClean="0"/>
              <a:pPr defTabSz="915054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054"/>
            <a:fld id="{56FE6383-8871-4DCB-881C-7CC92F3C0340}" type="slidenum">
              <a:rPr lang="en-US" smtClean="0"/>
              <a:pPr defTabSz="915054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9B112-3953-46F8-BBC7-F4CE246E35D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123A1-7620-44C6-8733-976952AFAA7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970734" y="8827584"/>
            <a:ext cx="3038145" cy="4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7" tIns="45759" rIns="91517" bIns="45759" anchor="b"/>
          <a:lstStyle/>
          <a:p>
            <a:pPr algn="r"/>
            <a:fld id="{1C71A0D7-8936-4D7C-858A-EE4BE9ACAD72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905" indent="-227905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7FFD6-7F46-4348-BA3C-51ADECBBA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8F24A-B371-496F-B174-F335A26A1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9872-EB20-4226-B4AA-5FC6B028F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6FA1CF-7BA7-4BF4-AD4D-AA16D6CE2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FFC279-69B2-4C0C-A85E-9A5A6E6DA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C37046-AB72-4CFF-A568-F560A43D2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6214-E49D-4BA8-8D22-8AE03C055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2DE90-C254-4815-AC55-17381896F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019D2-6F09-4830-AD16-3C00AEBE9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DF224-7808-4494-8347-B1A3CF99B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26760-1AAB-4E36-B859-8DC85F5D3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F0534-89E9-41EA-8645-3F2DC7030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8FE2D-8724-40C5-BF83-B7CB8C075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10B9-2D31-4C69-8A20-11B707C2F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260D-5F2A-4B5D-B030-5B84E4759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77E9D-8A12-4BF2-97CD-6846FC297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88A49-0917-4A21-92E1-6471C417D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A3AE6-FFDA-4144-8D70-C4CD62B97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19573-260E-4918-926A-B5D609693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69DAF-F041-46E9-9AFD-23F29E7C19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05481-B2D8-4BB1-80A8-D4C51907B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9AB61-8221-46DC-8D60-FC0734628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87C05-62B4-472D-A57D-E34DA3E79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F8142-4ED2-4AE9-8E7B-28F9D136A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E07E9-AF8E-4804-A4B0-E0F112A8F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20ECA59-293A-4663-AA6A-0ABAEF41DF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  <p:sldLayoutId id="2147483685" r:id="rId13"/>
    <p:sldLayoutId id="21474836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9C1D148-1F92-4A55-AAC1-11E190BCAD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609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CRFS Technical Meeting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LC Operations Update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November 14, 2012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Additional Operational Data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(provisional year-to-date values)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267200" cy="4267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MX Excess Flows</a:t>
            </a:r>
          </a:p>
          <a:p>
            <a:pPr lvl="1">
              <a:buFont typeface="Wingdings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49,414 </a:t>
            </a:r>
            <a:r>
              <a:rPr lang="en-US" sz="2000" dirty="0" smtClean="0">
                <a:solidFill>
                  <a:schemeClr val="bg1"/>
                </a:solidFill>
              </a:rPr>
              <a:t>acre-feet</a:t>
            </a:r>
          </a:p>
          <a:p>
            <a:pPr lvl="1"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Brock Reservoir Total Storage</a:t>
            </a:r>
          </a:p>
          <a:p>
            <a:pPr lvl="1">
              <a:buFont typeface="Wingdings"/>
              <a:buChar char="Ø"/>
            </a:pPr>
            <a:r>
              <a:rPr lang="en-US" sz="2000" dirty="0" smtClean="0"/>
              <a:t>119</a:t>
            </a:r>
            <a:r>
              <a:rPr lang="en-US" sz="2000" dirty="0" smtClean="0">
                <a:solidFill>
                  <a:schemeClr val="bg1"/>
                </a:solidFill>
              </a:rPr>
              <a:t>,860 </a:t>
            </a:r>
            <a:r>
              <a:rPr lang="en-US" sz="2000" dirty="0" smtClean="0">
                <a:solidFill>
                  <a:schemeClr val="bg1"/>
                </a:solidFill>
              </a:rPr>
              <a:t>acre-feet</a:t>
            </a:r>
          </a:p>
          <a:p>
            <a:pPr lvl="1">
              <a:buNone/>
            </a:pPr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Senator Wash Total Storage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82</a:t>
            </a:r>
            <a:r>
              <a:rPr lang="en-US" sz="2000" dirty="0" smtClean="0">
                <a:solidFill>
                  <a:schemeClr val="bg1"/>
                </a:solidFill>
              </a:rPr>
              <a:t>,040 </a:t>
            </a:r>
            <a:r>
              <a:rPr lang="en-US" sz="2000" dirty="0" smtClean="0">
                <a:solidFill>
                  <a:schemeClr val="bg1"/>
                </a:solidFill>
              </a:rPr>
              <a:t>acre-feet</a:t>
            </a:r>
          </a:p>
          <a:p>
            <a:pPr lvl="1">
              <a:buFont typeface="Wingdings" pitchFamily="2" charset="2"/>
              <a:buChar char="Ø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6" descr="http://www.u.arizona.edu/~gmgarfin/morelosd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Comparing Reclamation and CBRFC Side-inflow Forecasts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678363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dirty="0" smtClean="0">
                <a:solidFill>
                  <a:schemeClr val="bg1"/>
                </a:solidFill>
              </a:rPr>
              <a:t>have been comparing side-inflow forecasts made by Reclamation (5-year moving average) and the CBRFC</a:t>
            </a:r>
          </a:p>
          <a:p>
            <a:r>
              <a:rPr lang="en-US" dirty="0" smtClean="0"/>
              <a:t>Forecasts are different because Reclamation forecasts a residual and the CBRFC is forecasting real flow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Continuing to improve through cooperation with CBRFC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0" y="274638"/>
            <a:ext cx="8058579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32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0" y="274638"/>
            <a:ext cx="8058579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8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Real Time Evaporation At Lake Mead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5-Year cooperative project with the USGS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Measure and obtain hourly evaporation rates (and other parameters) from Lake Mead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 new monthly coefficients for use in </a:t>
            </a:r>
            <a:r>
              <a:rPr lang="en-US" dirty="0" smtClean="0">
                <a:solidFill>
                  <a:schemeClr val="bg1"/>
                </a:solidFill>
              </a:rPr>
              <a:t>Reclamation modeling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04800"/>
            <a:ext cx="8153400" cy="58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043" y="4800600"/>
            <a:ext cx="1289957" cy="4111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provisional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working to extend project 3 years</a:t>
            </a:r>
          </a:p>
          <a:p>
            <a:r>
              <a:rPr lang="en-US" dirty="0" smtClean="0"/>
              <a:t>A report with new evaporation coefficients </a:t>
            </a:r>
            <a:r>
              <a:rPr lang="en-US" dirty="0" smtClean="0"/>
              <a:t>is </a:t>
            </a:r>
            <a:r>
              <a:rPr lang="en-US" dirty="0" smtClean="0"/>
              <a:t>expected within the next 3 months</a:t>
            </a:r>
          </a:p>
          <a:p>
            <a:r>
              <a:rPr lang="en-US" dirty="0" smtClean="0"/>
              <a:t>The next phase will also look at Lake Mohave evaporation</a:t>
            </a:r>
          </a:p>
          <a:p>
            <a:r>
              <a:rPr lang="en-US" dirty="0" smtClean="0"/>
              <a:t>Improved </a:t>
            </a:r>
            <a:r>
              <a:rPr lang="en-US" dirty="0" smtClean="0"/>
              <a:t>modeling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45-2228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"/>
            <a:ext cx="7261225" cy="5851525"/>
          </a:xfrm>
          <a:noFill/>
          <a:ln/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1585913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indent="-58738" algn="ctr"/>
            <a:r>
              <a:rPr lang="en-US" sz="3600" b="1"/>
              <a:t>Lower Colorado River</a:t>
            </a:r>
          </a:p>
          <a:p>
            <a:pPr marL="58738" indent="-58738" algn="ctr"/>
            <a:r>
              <a:rPr lang="en-US" sz="3600" b="1"/>
              <a:t>Operations </a:t>
            </a:r>
            <a:endParaRPr lang="en-US" sz="3200" b="1"/>
          </a:p>
          <a:p>
            <a:pPr marL="58738" indent="-58738"/>
            <a:endParaRPr lang="en-US" sz="3200" b="1"/>
          </a:p>
          <a:p>
            <a:pPr marL="58738" indent="-58738" algn="ctr"/>
            <a:r>
              <a:rPr lang="en-US" sz="2400" b="1"/>
              <a:t>For further information:  http://www.usbr.gov/lc/region</a:t>
            </a:r>
          </a:p>
          <a:p>
            <a:pPr marL="58738" indent="-58738" algn="ctr"/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Topics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6858000" cy="3840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Operations </a:t>
            </a:r>
            <a:r>
              <a:rPr lang="en-US" dirty="0" smtClean="0">
                <a:solidFill>
                  <a:schemeClr val="bg1"/>
                </a:solidFill>
              </a:rPr>
              <a:t>Update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Side </a:t>
            </a:r>
            <a:r>
              <a:rPr lang="en-US" dirty="0" smtClean="0">
                <a:solidFill>
                  <a:schemeClr val="bg1"/>
                </a:solidFill>
              </a:rPr>
              <a:t>Inflow forecast </a:t>
            </a:r>
            <a:r>
              <a:rPr lang="en-US" dirty="0" smtClean="0"/>
              <a:t>comparison</a:t>
            </a:r>
          </a:p>
          <a:p>
            <a:endParaRPr lang="en-US" dirty="0" smtClean="0"/>
          </a:p>
          <a:p>
            <a:r>
              <a:rPr lang="en-US" dirty="0" smtClean="0"/>
              <a:t>Real-time </a:t>
            </a:r>
            <a:r>
              <a:rPr lang="en-US" dirty="0"/>
              <a:t>Evaporation Project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Lower Basin Operations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Water </a:t>
            </a:r>
            <a:r>
              <a:rPr lang="en-US" dirty="0">
                <a:solidFill>
                  <a:schemeClr val="bg1"/>
                </a:solidFill>
              </a:rPr>
              <a:t>Year </a:t>
            </a:r>
            <a:r>
              <a:rPr lang="en-US" dirty="0" smtClean="0">
                <a:solidFill>
                  <a:schemeClr val="bg1"/>
                </a:solidFill>
              </a:rPr>
              <a:t>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Lake Mead </a:t>
            </a:r>
            <a:r>
              <a:rPr lang="en-US" dirty="0" smtClean="0">
                <a:solidFill>
                  <a:schemeClr val="bg1"/>
                </a:solidFill>
              </a:rPr>
              <a:t>elevation at </a:t>
            </a:r>
            <a:r>
              <a:rPr lang="en-US" dirty="0">
                <a:solidFill>
                  <a:schemeClr val="bg1"/>
                </a:solidFill>
              </a:rPr>
              <a:t>end of WY </a:t>
            </a:r>
            <a:r>
              <a:rPr lang="en-US" dirty="0" smtClean="0">
                <a:solidFill>
                  <a:schemeClr val="bg1"/>
                </a:solidFill>
              </a:rPr>
              <a:t>2012: 1115.16 feet, a decrease of 0.88 feet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Y 2012 Water </a:t>
            </a:r>
            <a:r>
              <a:rPr lang="en-US" sz="2400" dirty="0" smtClean="0">
                <a:solidFill>
                  <a:schemeClr val="bg1"/>
                </a:solidFill>
              </a:rPr>
              <a:t>Use in the Lower Basin </a:t>
            </a:r>
            <a:r>
              <a:rPr lang="en-US" sz="2400" dirty="0" smtClean="0">
                <a:solidFill>
                  <a:schemeClr val="bg1"/>
                </a:solidFill>
              </a:rPr>
              <a:t>is projected to be </a:t>
            </a:r>
            <a:r>
              <a:rPr lang="en-US" sz="2400" dirty="0" smtClean="0">
                <a:solidFill>
                  <a:schemeClr val="bg1"/>
                </a:solidFill>
              </a:rPr>
              <a:t>slightly </a:t>
            </a:r>
            <a:r>
              <a:rPr lang="en-US" sz="2400" dirty="0" smtClean="0">
                <a:solidFill>
                  <a:schemeClr val="bg1"/>
                </a:solidFill>
              </a:rPr>
              <a:t>less than 7.5 </a:t>
            </a:r>
            <a:r>
              <a:rPr lang="en-US" sz="2400" dirty="0" err="1" smtClean="0">
                <a:solidFill>
                  <a:schemeClr val="bg1"/>
                </a:solidFill>
              </a:rPr>
              <a:t>maf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Mexico </a:t>
            </a:r>
            <a:r>
              <a:rPr lang="en-US" sz="2000" dirty="0" smtClean="0">
                <a:solidFill>
                  <a:schemeClr val="bg1"/>
                </a:solidFill>
              </a:rPr>
              <a:t>deliveries will be reduced this year under provisions of Minute 318 by approximately </a:t>
            </a:r>
            <a:r>
              <a:rPr lang="en-US" sz="2000" dirty="0" smtClean="0">
                <a:solidFill>
                  <a:schemeClr val="bg1"/>
                </a:solidFill>
              </a:rPr>
              <a:t>132,000 </a:t>
            </a:r>
            <a:r>
              <a:rPr lang="en-US" sz="2000" dirty="0" smtClean="0">
                <a:solidFill>
                  <a:schemeClr val="bg1"/>
                </a:solidFill>
              </a:rPr>
              <a:t>acre-feet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Lake </a:t>
            </a:r>
            <a:r>
              <a:rPr lang="en-US" sz="2400" dirty="0" smtClean="0">
                <a:solidFill>
                  <a:schemeClr val="bg1"/>
                </a:solidFill>
              </a:rPr>
              <a:t>Mead’s </a:t>
            </a:r>
            <a:r>
              <a:rPr lang="en-US" sz="2400" dirty="0" smtClean="0">
                <a:solidFill>
                  <a:schemeClr val="bg1"/>
                </a:solidFill>
              </a:rPr>
              <a:t>surface elevation is projected to </a:t>
            </a:r>
            <a:r>
              <a:rPr lang="en-US" sz="2400" dirty="0" smtClean="0">
                <a:solidFill>
                  <a:schemeClr val="bg1"/>
                </a:solidFill>
              </a:rPr>
              <a:t>be </a:t>
            </a:r>
            <a:r>
              <a:rPr lang="en-US" sz="2400" dirty="0" smtClean="0">
                <a:solidFill>
                  <a:schemeClr val="bg1"/>
                </a:solidFill>
              </a:rPr>
              <a:t>1120.63 </a:t>
            </a:r>
            <a:r>
              <a:rPr lang="en-US" sz="2400" dirty="0" smtClean="0">
                <a:solidFill>
                  <a:schemeClr val="bg1"/>
                </a:solidFill>
              </a:rPr>
              <a:t>at the end of the calendar </a:t>
            </a:r>
            <a:r>
              <a:rPr lang="en-US" sz="2400" dirty="0" smtClean="0">
                <a:solidFill>
                  <a:schemeClr val="bg1"/>
                </a:solidFill>
              </a:rPr>
              <a:t>year, based on the </a:t>
            </a:r>
            <a:r>
              <a:rPr lang="en-US" sz="2400" dirty="0" smtClean="0"/>
              <a:t>November </a:t>
            </a:r>
            <a:r>
              <a:rPr lang="en-US" sz="2400" dirty="0"/>
              <a:t>24-Month Study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Predominantly*, Lower </a:t>
            </a:r>
            <a:r>
              <a:rPr lang="en-US" sz="2400" dirty="0" smtClean="0">
                <a:solidFill>
                  <a:schemeClr val="bg1"/>
                </a:solidFill>
              </a:rPr>
              <a:t>Basin temperatures have been above average, precipitation below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914399" y="2971800"/>
            <a:ext cx="2524119" cy="327660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2" y="3343272"/>
            <a:ext cx="2219848" cy="2905125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2971800"/>
            <a:ext cx="381000" cy="32988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34000" y="3343275"/>
            <a:ext cx="381000" cy="29051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1,219.6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26.120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84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32"/>
          <p:cNvSpPr>
            <a:spLocks noChangeShapeType="1"/>
          </p:cNvSpPr>
          <p:nvPr/>
        </p:nvSpPr>
        <p:spPr bwMode="auto">
          <a:xfrm>
            <a:off x="3429000" y="6237288"/>
            <a:ext cx="381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24.322 maf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auto">
          <a:xfrm>
            <a:off x="0" y="5862935"/>
            <a:ext cx="1861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16403" name="Rectangle 43"/>
          <p:cNvSpPr>
            <a:spLocks noChangeArrowheads="1"/>
          </p:cNvSpPr>
          <p:nvPr/>
        </p:nvSpPr>
        <p:spPr bwMode="auto">
          <a:xfrm>
            <a:off x="5724525" y="3387724"/>
            <a:ext cx="1447800" cy="9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/>
              <a:t>1,143.0 </a:t>
            </a:r>
            <a:r>
              <a:rPr lang="en-US" sz="1600" dirty="0"/>
              <a:t>feet</a:t>
            </a:r>
          </a:p>
          <a:p>
            <a:pPr algn="ctr"/>
            <a:r>
              <a:rPr lang="en-US" sz="1200" dirty="0" smtClean="0"/>
              <a:t>15.71 maf in storage</a:t>
            </a:r>
          </a:p>
          <a:p>
            <a:pPr algn="ctr"/>
            <a:r>
              <a:rPr lang="en-US" sz="1200" dirty="0"/>
              <a:t>6</a:t>
            </a:r>
            <a:r>
              <a:rPr lang="en-US" sz="1200" dirty="0" smtClean="0"/>
              <a:t>0% </a:t>
            </a:r>
            <a:r>
              <a:rPr lang="en-US" sz="1200" dirty="0"/>
              <a:t>of capacity</a:t>
            </a:r>
          </a:p>
        </p:txBody>
      </p:sp>
      <p:sp>
        <p:nvSpPr>
          <p:cNvPr id="16404" name="Rectangle 45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CCCC"/>
                </a:solidFill>
              </a:rPr>
              <a:t>Projected Unregulated </a:t>
            </a:r>
            <a:r>
              <a:rPr lang="en-US" sz="1800" dirty="0">
                <a:solidFill>
                  <a:srgbClr val="FFCCCC"/>
                </a:solidFill>
              </a:rPr>
              <a:t>Inflow into </a:t>
            </a:r>
            <a:r>
              <a:rPr lang="en-US" sz="1800" dirty="0" smtClean="0">
                <a:solidFill>
                  <a:srgbClr val="FFCCCC"/>
                </a:solidFill>
              </a:rPr>
              <a:t>Powell</a:t>
            </a:r>
            <a:r>
              <a:rPr lang="en-US" sz="1800" baseline="30000" dirty="0" smtClean="0">
                <a:solidFill>
                  <a:srgbClr val="FFCCCC"/>
                </a:solidFill>
              </a:rPr>
              <a:t>1</a:t>
            </a:r>
            <a:r>
              <a:rPr lang="en-US" sz="1800" dirty="0" smtClean="0">
                <a:solidFill>
                  <a:srgbClr val="FFCCCC"/>
                </a:solidFill>
              </a:rPr>
              <a:t> </a:t>
            </a:r>
            <a:r>
              <a:rPr lang="en-US" sz="1800" dirty="0">
                <a:solidFill>
                  <a:srgbClr val="FFCCCC"/>
                </a:solidFill>
              </a:rPr>
              <a:t>= </a:t>
            </a:r>
            <a:r>
              <a:rPr lang="en-US" dirty="0" smtClean="0">
                <a:solidFill>
                  <a:srgbClr val="FFCCCC"/>
                </a:solidFill>
              </a:rPr>
              <a:t>11</a:t>
            </a:r>
            <a:r>
              <a:rPr lang="en-US" sz="1800" dirty="0" smtClean="0">
                <a:solidFill>
                  <a:srgbClr val="FFCCCC"/>
                </a:solidFill>
              </a:rPr>
              <a:t>.60 </a:t>
            </a:r>
            <a:r>
              <a:rPr lang="en-US" sz="1800" dirty="0" err="1">
                <a:solidFill>
                  <a:srgbClr val="FFCCCC"/>
                </a:solidFill>
              </a:rPr>
              <a:t>maf</a:t>
            </a:r>
            <a:r>
              <a:rPr lang="en-US" sz="1800" dirty="0">
                <a:solidFill>
                  <a:srgbClr val="FFCCCC"/>
                </a:solidFill>
              </a:rPr>
              <a:t> </a:t>
            </a:r>
            <a:r>
              <a:rPr lang="en-US" sz="1800" dirty="0" smtClean="0">
                <a:solidFill>
                  <a:srgbClr val="FFCCCC"/>
                </a:solidFill>
              </a:rPr>
              <a:t>(107% </a:t>
            </a:r>
            <a:r>
              <a:rPr lang="en-US" sz="1800" dirty="0">
                <a:solidFill>
                  <a:srgbClr val="FFCCCC"/>
                </a:solidFill>
              </a:rPr>
              <a:t>of average</a:t>
            </a:r>
            <a:r>
              <a:rPr lang="en-US" sz="1800" dirty="0" smtClean="0">
                <a:solidFill>
                  <a:srgbClr val="FFCCCC"/>
                </a:solidFill>
              </a:rPr>
              <a:t>)</a:t>
            </a:r>
            <a:endParaRPr lang="en-US" sz="1800" dirty="0">
              <a:solidFill>
                <a:srgbClr val="FFCCCC"/>
              </a:solidFill>
            </a:endParaRPr>
          </a:p>
        </p:txBody>
      </p:sp>
      <p:sp>
        <p:nvSpPr>
          <p:cNvPr id="16405" name="Line 47"/>
          <p:cNvSpPr>
            <a:spLocks noChangeShapeType="1"/>
          </p:cNvSpPr>
          <p:nvPr/>
        </p:nvSpPr>
        <p:spPr bwMode="auto">
          <a:xfrm>
            <a:off x="3810000" y="4953000"/>
            <a:ext cx="1447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Rectangle 48"/>
          <p:cNvSpPr>
            <a:spLocks noChangeArrowheads="1"/>
          </p:cNvSpPr>
          <p:nvPr/>
        </p:nvSpPr>
        <p:spPr bwMode="auto">
          <a:xfrm>
            <a:off x="3871912" y="4619625"/>
            <a:ext cx="1385888" cy="371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smtClean="0">
                <a:solidFill>
                  <a:srgbClr val="FFCCCC"/>
                </a:solidFill>
              </a:rPr>
              <a:t>12</a:t>
            </a:r>
            <a:r>
              <a:rPr lang="en-US" sz="1800" b="1" dirty="0" smtClean="0">
                <a:solidFill>
                  <a:srgbClr val="FFCCCC"/>
                </a:solidFill>
              </a:rPr>
              <a:t>.26 </a:t>
            </a:r>
            <a:r>
              <a:rPr lang="en-US" sz="1800" b="1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>
            <a:off x="942975" y="2929855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276600"/>
            <a:ext cx="26670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Line 49"/>
          <p:cNvSpPr>
            <a:spLocks noChangeShapeType="1"/>
          </p:cNvSpPr>
          <p:nvPr/>
        </p:nvSpPr>
        <p:spPr bwMode="auto">
          <a:xfrm>
            <a:off x="5372100" y="4152900"/>
            <a:ext cx="193357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848600" y="31242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16.2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40100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53275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9.6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4775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16.6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309405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1,145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3,645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432" name="Rectangle 33"/>
          <p:cNvSpPr>
            <a:spLocks noChangeArrowheads="1"/>
          </p:cNvSpPr>
          <p:nvPr/>
        </p:nvSpPr>
        <p:spPr bwMode="auto">
          <a:xfrm>
            <a:off x="0" y="12644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Water Year 2012 Projections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October 2011 24-Month Study </a:t>
            </a:r>
            <a:r>
              <a:rPr lang="en-US" sz="2200" b="1" dirty="0">
                <a:solidFill>
                  <a:schemeClr val="bg1"/>
                </a:solidFill>
              </a:rPr>
              <a:t>Most Probable Inflow </a:t>
            </a:r>
            <a:r>
              <a:rPr lang="en-US" sz="2200" b="1" dirty="0" smtClean="0">
                <a:solidFill>
                  <a:schemeClr val="bg1"/>
                </a:solidFill>
              </a:rPr>
              <a:t>Scenario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15000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3,575</a:t>
            </a:r>
          </a:p>
        </p:txBody>
      </p:sp>
      <p:sp>
        <p:nvSpPr>
          <p:cNvPr id="16438" name="AutoShape 35"/>
          <p:cNvSpPr>
            <a:spLocks noChangeArrowheads="1"/>
          </p:cNvSpPr>
          <p:nvPr/>
        </p:nvSpPr>
        <p:spPr bwMode="auto">
          <a:xfrm flipV="1">
            <a:off x="6338887" y="312420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439" name="AutoShape 34"/>
          <p:cNvSpPr>
            <a:spLocks noChangeArrowheads="1"/>
          </p:cNvSpPr>
          <p:nvPr/>
        </p:nvSpPr>
        <p:spPr bwMode="auto">
          <a:xfrm flipV="1">
            <a:off x="2362200" y="2727121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0" y="6296025"/>
            <a:ext cx="4648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 smtClean="0">
                <a:solidFill>
                  <a:srgbClr val="FFCCCC"/>
                </a:solidFill>
              </a:rPr>
              <a:t>1</a:t>
            </a:r>
            <a:r>
              <a:rPr lang="en-US" sz="1200" dirty="0" smtClean="0">
                <a:solidFill>
                  <a:srgbClr val="FFCCCC"/>
                </a:solidFill>
              </a:rPr>
              <a:t> WY 2012 unregulated inflow volume is based on the CBRFC forecast dated 10/6/2011.  Percent of average inflow is based on the 30-year period of record from 1981-2010.</a:t>
            </a:r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16402" name="Rectangle 42"/>
          <p:cNvSpPr>
            <a:spLocks noChangeArrowheads="1"/>
          </p:cNvSpPr>
          <p:nvPr/>
        </p:nvSpPr>
        <p:spPr bwMode="auto">
          <a:xfrm>
            <a:off x="1809750" y="30861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/>
              <a:t>3,645.0 </a:t>
            </a:r>
            <a:r>
              <a:rPr lang="en-US" sz="1600" dirty="0"/>
              <a:t>feet</a:t>
            </a:r>
          </a:p>
          <a:p>
            <a:pPr algn="ctr"/>
            <a:r>
              <a:rPr lang="en-US" sz="1200" dirty="0" smtClean="0"/>
              <a:t>16.60 maf in storage</a:t>
            </a:r>
          </a:p>
          <a:p>
            <a:pPr algn="ctr"/>
            <a:r>
              <a:rPr lang="en-US" sz="1200" dirty="0" smtClean="0"/>
              <a:t>68% </a:t>
            </a:r>
            <a:r>
              <a:rPr lang="en-US" sz="1200" dirty="0"/>
              <a:t>of capacity</a:t>
            </a:r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5353050" y="3790949"/>
            <a:ext cx="2200275" cy="9525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648200" y="36163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1,105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7543800" y="36195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12.2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142999" y="3292473"/>
            <a:ext cx="2295517" cy="2955925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1" y="3619500"/>
            <a:ext cx="2057923" cy="2628896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292475"/>
            <a:ext cx="381000" cy="297815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34000" y="3619500"/>
            <a:ext cx="381000" cy="26289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1,219.6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26.120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84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32"/>
          <p:cNvSpPr>
            <a:spLocks noChangeShapeType="1"/>
          </p:cNvSpPr>
          <p:nvPr/>
        </p:nvSpPr>
        <p:spPr bwMode="auto">
          <a:xfrm>
            <a:off x="3429000" y="6237288"/>
            <a:ext cx="381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24.322 maf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auto">
          <a:xfrm>
            <a:off x="0" y="5862935"/>
            <a:ext cx="1861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16403" name="Rectangle 43"/>
          <p:cNvSpPr>
            <a:spLocks noChangeArrowheads="1"/>
          </p:cNvSpPr>
          <p:nvPr/>
        </p:nvSpPr>
        <p:spPr bwMode="auto">
          <a:xfrm>
            <a:off x="5724525" y="3352800"/>
            <a:ext cx="14478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/>
              <a:t>1,115.2 </a:t>
            </a:r>
            <a:r>
              <a:rPr lang="en-US" sz="1600" dirty="0"/>
              <a:t>feet</a:t>
            </a:r>
          </a:p>
          <a:p>
            <a:pPr algn="ctr"/>
            <a:r>
              <a:rPr lang="en-US" sz="1200" dirty="0" smtClean="0"/>
              <a:t>13.14 maf in storage</a:t>
            </a:r>
          </a:p>
          <a:p>
            <a:pPr algn="ctr"/>
            <a:r>
              <a:rPr lang="en-US" sz="1200" dirty="0" smtClean="0"/>
              <a:t>50% </a:t>
            </a:r>
            <a:r>
              <a:rPr lang="en-US" sz="1200" dirty="0"/>
              <a:t>of capacity</a:t>
            </a:r>
          </a:p>
        </p:txBody>
      </p:sp>
      <p:sp>
        <p:nvSpPr>
          <p:cNvPr id="16404" name="Rectangle 45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CCCC"/>
                </a:solidFill>
              </a:rPr>
              <a:t>Unregulated </a:t>
            </a:r>
            <a:r>
              <a:rPr lang="en-US" sz="1800" dirty="0">
                <a:solidFill>
                  <a:srgbClr val="FFCCCC"/>
                </a:solidFill>
              </a:rPr>
              <a:t>Inflow into </a:t>
            </a:r>
            <a:r>
              <a:rPr lang="en-US" sz="1800" dirty="0" smtClean="0">
                <a:solidFill>
                  <a:srgbClr val="FFCCCC"/>
                </a:solidFill>
              </a:rPr>
              <a:t>Powell</a:t>
            </a:r>
            <a:r>
              <a:rPr lang="en-US" sz="1800" baseline="30000" dirty="0" smtClean="0">
                <a:solidFill>
                  <a:srgbClr val="FFCCCC"/>
                </a:solidFill>
              </a:rPr>
              <a:t>1</a:t>
            </a:r>
            <a:r>
              <a:rPr lang="en-US" sz="1800" dirty="0" smtClean="0">
                <a:solidFill>
                  <a:srgbClr val="FFCCCC"/>
                </a:solidFill>
              </a:rPr>
              <a:t> </a:t>
            </a:r>
            <a:r>
              <a:rPr lang="en-US" sz="1800" dirty="0">
                <a:solidFill>
                  <a:srgbClr val="FFCCCC"/>
                </a:solidFill>
              </a:rPr>
              <a:t>= </a:t>
            </a:r>
            <a:r>
              <a:rPr lang="en-US" dirty="0" smtClean="0">
                <a:solidFill>
                  <a:srgbClr val="FFCCCC"/>
                </a:solidFill>
              </a:rPr>
              <a:t>4</a:t>
            </a:r>
            <a:r>
              <a:rPr lang="en-US" sz="1800" dirty="0" smtClean="0">
                <a:solidFill>
                  <a:srgbClr val="FFCCCC"/>
                </a:solidFill>
              </a:rPr>
              <a:t>.91 </a:t>
            </a:r>
            <a:r>
              <a:rPr lang="en-US" sz="1800" dirty="0" err="1">
                <a:solidFill>
                  <a:srgbClr val="FFCCCC"/>
                </a:solidFill>
              </a:rPr>
              <a:t>maf</a:t>
            </a:r>
            <a:r>
              <a:rPr lang="en-US" sz="1800" dirty="0">
                <a:solidFill>
                  <a:srgbClr val="FFCCCC"/>
                </a:solidFill>
              </a:rPr>
              <a:t> </a:t>
            </a:r>
            <a:r>
              <a:rPr lang="en-US" sz="1800" dirty="0" smtClean="0">
                <a:solidFill>
                  <a:srgbClr val="FFCCCC"/>
                </a:solidFill>
              </a:rPr>
              <a:t>(45% </a:t>
            </a:r>
            <a:r>
              <a:rPr lang="en-US" sz="1800" dirty="0">
                <a:solidFill>
                  <a:srgbClr val="FFCCCC"/>
                </a:solidFill>
              </a:rPr>
              <a:t>of average</a:t>
            </a:r>
            <a:r>
              <a:rPr lang="en-US" sz="1800" dirty="0" smtClean="0">
                <a:solidFill>
                  <a:srgbClr val="FFCCCC"/>
                </a:solidFill>
              </a:rPr>
              <a:t>)</a:t>
            </a:r>
            <a:endParaRPr lang="en-US" sz="1800" dirty="0">
              <a:solidFill>
                <a:srgbClr val="FFCCCC"/>
              </a:solidFill>
            </a:endParaRPr>
          </a:p>
        </p:txBody>
      </p:sp>
      <p:sp>
        <p:nvSpPr>
          <p:cNvPr id="16405" name="Line 47"/>
          <p:cNvSpPr>
            <a:spLocks noChangeShapeType="1"/>
          </p:cNvSpPr>
          <p:nvPr/>
        </p:nvSpPr>
        <p:spPr bwMode="auto">
          <a:xfrm>
            <a:off x="3810000" y="4953000"/>
            <a:ext cx="1447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Rectangle 48"/>
          <p:cNvSpPr>
            <a:spLocks noChangeArrowheads="1"/>
          </p:cNvSpPr>
          <p:nvPr/>
        </p:nvSpPr>
        <p:spPr bwMode="auto">
          <a:xfrm>
            <a:off x="3871912" y="4619625"/>
            <a:ext cx="1385888" cy="371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 smtClean="0">
                <a:solidFill>
                  <a:srgbClr val="FFCCCC"/>
                </a:solidFill>
              </a:rPr>
              <a:t>9</a:t>
            </a:r>
            <a:r>
              <a:rPr lang="en-US" sz="1800" b="1" dirty="0" smtClean="0">
                <a:solidFill>
                  <a:srgbClr val="FFCCCC"/>
                </a:solidFill>
              </a:rPr>
              <a:t>.47 </a:t>
            </a:r>
            <a:r>
              <a:rPr lang="en-US" sz="1800" b="1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>
            <a:off x="942975" y="2929855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276600"/>
            <a:ext cx="26670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Line 49"/>
          <p:cNvSpPr>
            <a:spLocks noChangeShapeType="1"/>
          </p:cNvSpPr>
          <p:nvPr/>
        </p:nvSpPr>
        <p:spPr bwMode="auto">
          <a:xfrm>
            <a:off x="5372100" y="4152900"/>
            <a:ext cx="193357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848600" y="31242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16.2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40100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53275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9.6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4775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16.6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309405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1,145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3,645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432" name="Rectangle 33"/>
          <p:cNvSpPr>
            <a:spLocks noChangeArrowheads="1"/>
          </p:cNvSpPr>
          <p:nvPr/>
        </p:nvSpPr>
        <p:spPr bwMode="auto">
          <a:xfrm>
            <a:off x="0" y="12644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End of Water Year 2012 </a:t>
            </a: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15000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3,575</a:t>
            </a:r>
          </a:p>
        </p:txBody>
      </p:sp>
      <p:sp>
        <p:nvSpPr>
          <p:cNvPr id="16438" name="AutoShape 35"/>
          <p:cNvSpPr>
            <a:spLocks noChangeArrowheads="1"/>
          </p:cNvSpPr>
          <p:nvPr/>
        </p:nvSpPr>
        <p:spPr bwMode="auto">
          <a:xfrm flipV="1">
            <a:off x="6325960" y="3387725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439" name="AutoShape 34"/>
          <p:cNvSpPr>
            <a:spLocks noChangeArrowheads="1"/>
          </p:cNvSpPr>
          <p:nvPr/>
        </p:nvSpPr>
        <p:spPr bwMode="auto">
          <a:xfrm flipV="1">
            <a:off x="2362200" y="3033731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0" y="6296025"/>
            <a:ext cx="4648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 smtClean="0">
                <a:solidFill>
                  <a:srgbClr val="FFCCCC"/>
                </a:solidFill>
              </a:rPr>
              <a:t>1</a:t>
            </a:r>
            <a:r>
              <a:rPr lang="en-US" sz="1200" dirty="0" smtClean="0">
                <a:solidFill>
                  <a:srgbClr val="FFCCCC"/>
                </a:solidFill>
              </a:rPr>
              <a:t> Percent of average inflow is based on the 30-year period of record from 1981-2010.</a:t>
            </a:r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16402" name="Rectangle 42"/>
          <p:cNvSpPr>
            <a:spLocks noChangeArrowheads="1"/>
          </p:cNvSpPr>
          <p:nvPr/>
        </p:nvSpPr>
        <p:spPr bwMode="auto">
          <a:xfrm>
            <a:off x="1809750" y="3349625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/>
              <a:t>3,621.6 </a:t>
            </a:r>
            <a:r>
              <a:rPr lang="en-US" sz="1600" dirty="0"/>
              <a:t>feet</a:t>
            </a:r>
          </a:p>
          <a:p>
            <a:pPr algn="ctr"/>
            <a:r>
              <a:rPr lang="en-US" sz="1200" dirty="0" smtClean="0"/>
              <a:t>13.93 maf in storage</a:t>
            </a:r>
          </a:p>
          <a:p>
            <a:pPr algn="ctr"/>
            <a:r>
              <a:rPr lang="en-US" sz="1200" dirty="0" smtClean="0"/>
              <a:t>57% </a:t>
            </a:r>
            <a:r>
              <a:rPr lang="en-US" sz="1200" dirty="0"/>
              <a:t>of capacity</a:t>
            </a:r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5353050" y="3790949"/>
            <a:ext cx="2200275" cy="9525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648200" y="36163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1,105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7543800" y="36195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12.2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</p:spTree>
    <p:extLst>
      <p:ext uri="{BB962C8B-B14F-4D97-AF65-F5344CB8AC3E}">
        <p14:creationId xmlns:p14="http://schemas.microsoft.com/office/powerpoint/2010/main" val="16091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Lower Basin Side Inflows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Glen Canyon to Hoover in WY/CY 2012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1,2</a:t>
            </a: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162751"/>
              </p:ext>
            </p:extLst>
          </p:nvPr>
        </p:nvGraphicFramePr>
        <p:xfrm>
          <a:off x="571500" y="1012825"/>
          <a:ext cx="8001000" cy="5082540"/>
        </p:xfrm>
        <a:graphic>
          <a:graphicData uri="http://schemas.openxmlformats.org/drawingml/2006/table">
            <a:tbl>
              <a:tblPr/>
              <a:tblGrid>
                <a:gridCol w="321477"/>
                <a:gridCol w="1469223"/>
                <a:gridCol w="2133600"/>
                <a:gridCol w="2277800"/>
                <a:gridCol w="1798900"/>
              </a:tblGrid>
              <a:tr h="6477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 in WY/CY 2012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Glen Canyon to Hoover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(KAF)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 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Glen Canyon to Hoover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 of Average)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Difference From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5-Year Average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1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7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7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7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7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700" dirty="0" smtClean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70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700" dirty="0" smtClean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2012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February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March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August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September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174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 2012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 2012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99" name="Rectangle 2"/>
          <p:cNvSpPr>
            <a:spLocks noChangeArrowheads="1"/>
          </p:cNvSpPr>
          <p:nvPr/>
        </p:nvSpPr>
        <p:spPr bwMode="auto">
          <a:xfrm>
            <a:off x="53340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Values were computed with the LC’s gain-loss model for the </a:t>
            </a:r>
            <a:r>
              <a:rPr lang="en-US" sz="1100" dirty="0" smtClean="0">
                <a:solidFill>
                  <a:schemeClr val="bg1"/>
                </a:solidFill>
              </a:rPr>
              <a:t>most recent </a:t>
            </a:r>
            <a:r>
              <a:rPr lang="en-US" sz="1100" dirty="0">
                <a:solidFill>
                  <a:schemeClr val="bg1"/>
                </a:solidFill>
              </a:rPr>
              <a:t>24-month 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Percents of </a:t>
            </a:r>
            <a:r>
              <a:rPr lang="en-US" sz="1100" dirty="0">
                <a:solidFill>
                  <a:schemeClr val="bg1"/>
                </a:solidFill>
              </a:rPr>
              <a:t>average are based on the 5-year mean from </a:t>
            </a:r>
            <a:r>
              <a:rPr lang="en-US" sz="1100" dirty="0" smtClean="0">
                <a:solidFill>
                  <a:schemeClr val="bg1"/>
                </a:solidFill>
              </a:rPr>
              <a:t>2007-2011.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6075"/>
            <a:ext cx="8570913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1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8575"/>
            <a:ext cx="8534400" cy="885825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Probabilities of Occurrence of Event or System Condition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Results from October 2012 CRSS Run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1,2</a:t>
            </a:r>
            <a:r>
              <a:rPr lang="en-US" sz="2000" b="1" dirty="0" smtClean="0">
                <a:solidFill>
                  <a:schemeClr val="bg1"/>
                </a:solidFill>
              </a:rPr>
              <a:t> (values in percent)</a:t>
            </a:r>
            <a:endParaRPr lang="en-US" sz="20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154456"/>
              </p:ext>
            </p:extLst>
          </p:nvPr>
        </p:nvGraphicFramePr>
        <p:xfrm>
          <a:off x="285751" y="874275"/>
          <a:ext cx="8572499" cy="5221725"/>
        </p:xfrm>
        <a:graphic>
          <a:graphicData uri="http://schemas.openxmlformats.org/drawingml/2006/table">
            <a:tbl>
              <a:tblPr/>
              <a:tblGrid>
                <a:gridCol w="857249"/>
                <a:gridCol w="4530055"/>
                <a:gridCol w="637039"/>
                <a:gridCol w="637039"/>
                <a:gridCol w="637039"/>
                <a:gridCol w="637039"/>
                <a:gridCol w="637039"/>
              </a:tblGrid>
              <a:tr h="4111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Event or System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Condition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41074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Upper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Powell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Equalization Tier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03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&gt; 8.23 </a:t>
                      </a:r>
                      <a:r>
                        <a:rPr kumimoji="0" lang="en-US" sz="12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maf</a:t>
                      </a:r>
                      <a:endParaRPr kumimoji="0" lang="en-US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28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= 8.23 </a:t>
                      </a:r>
                      <a:r>
                        <a:rPr kumimoji="0" lang="en-US" sz="12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maf</a:t>
                      </a:r>
                      <a:endParaRPr kumimoji="0" lang="en-US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604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Upper Elevation Balancing Tier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03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&gt; 8.23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03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= 8.23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604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Tier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(annual release = 7.48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44485">
                <a:tc vMerge="1">
                  <a:txBody>
                    <a:bodyPr/>
                    <a:lstStyle/>
                    <a:p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 Elevation Balancing Tier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7798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Mead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Condition – any amount  (Mead ≤ 1,075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0168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1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≤ 1,075 and ≥ 1,050)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0363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2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1,050 and ≥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03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3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411159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Surplus Condition – any amount  (Mead ≥ 1,145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0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Surplus – Flood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42390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or ICS Surplus Condition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0960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1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Reservoir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initial conditions based on December 31,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2012,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projected conditions from the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October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2012 24-Month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Study</a:t>
            </a:r>
          </a:p>
          <a:p>
            <a:pPr fontAlgn="b"/>
            <a:r>
              <a:rPr lang="en-US" sz="1100" baseline="30000" dirty="0" smtClean="0">
                <a:solidFill>
                  <a:schemeClr val="bg1"/>
                </a:solidFill>
                <a:latin typeface="Arial"/>
              </a:rPr>
              <a:t>2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 Hydrologic inflow traces based on resampling of the observed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natural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flow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record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from 1906-2008</a:t>
            </a:r>
            <a:endParaRPr lang="en-US" sz="11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0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7625"/>
            <a:ext cx="9144000" cy="715962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chemeClr val="bg1"/>
                </a:solidFill>
              </a:rPr>
              <a:t>Lower Basin Surplus &amp; Shortage through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450" y="6096000"/>
            <a:ext cx="432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1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Reservoir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initial conditions based on December 31,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2012,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projected conditions from the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October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2012 24-Month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Study</a:t>
            </a:r>
          </a:p>
          <a:p>
            <a:pPr fontAlgn="b"/>
            <a:r>
              <a:rPr lang="en-US" sz="1100" baseline="30000" dirty="0" smtClean="0">
                <a:solidFill>
                  <a:schemeClr val="bg1"/>
                </a:solidFill>
                <a:latin typeface="Arial"/>
              </a:rPr>
              <a:t>2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 Hydrologic inflow traces based on resampling of the observed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natural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flow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record </a:t>
            </a:r>
            <a:r>
              <a:rPr lang="en-US" sz="1100" dirty="0" smtClean="0">
                <a:solidFill>
                  <a:schemeClr val="bg1"/>
                </a:solidFill>
                <a:latin typeface="Arial"/>
              </a:rPr>
              <a:t>from 1906-2008</a:t>
            </a:r>
            <a:endParaRPr lang="en-US" sz="1100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1" y="685800"/>
            <a:ext cx="7924799" cy="5410200"/>
            <a:chOff x="609601" y="685800"/>
            <a:chExt cx="7924799" cy="5410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1" y="685800"/>
              <a:ext cx="7924799" cy="541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591300" y="962025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1,2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77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931</Words>
  <Application>Microsoft Office PowerPoint</Application>
  <PresentationFormat>On-screen Show (4:3)</PresentationFormat>
  <Paragraphs>297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1_Default Design</vt:lpstr>
      <vt:lpstr>CRFS Technical Meeting LC Operations Update  November 14, 2012 </vt:lpstr>
      <vt:lpstr>Topics</vt:lpstr>
      <vt:lpstr>Lower Basin Operations  Water Year 2012</vt:lpstr>
      <vt:lpstr>PowerPoint Presentation</vt:lpstr>
      <vt:lpstr>PowerPoint Presentation</vt:lpstr>
      <vt:lpstr>Lower Basin Side Inflows Glen Canyon to Hoover in WY/CY 20121,2</vt:lpstr>
      <vt:lpstr>PowerPoint Presentation</vt:lpstr>
      <vt:lpstr>Probabilities of Occurrence of Event or System Condition  Results from October 2012 CRSS Run1,2 (values in percent)</vt:lpstr>
      <vt:lpstr>Lower Basin Surplus &amp; Shortage through 2026</vt:lpstr>
      <vt:lpstr>Additional Operational Data (provisional year-to-date values)</vt:lpstr>
      <vt:lpstr> </vt:lpstr>
      <vt:lpstr>Comparing Reclamation and CBRFC Side-inflow Forecasts</vt:lpstr>
      <vt:lpstr>PowerPoint Presentation</vt:lpstr>
      <vt:lpstr>PowerPoint Presentation</vt:lpstr>
      <vt:lpstr>Real Time Evaporation At Lake Mead</vt:lpstr>
      <vt:lpstr>PowerPoint Presentation</vt:lpstr>
      <vt:lpstr>Next Steps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Database: HDB</dc:title>
  <dc:creator>JSEWARD</dc:creator>
  <cp:lastModifiedBy>Wuerker, Bryan W</cp:lastModifiedBy>
  <cp:revision>213</cp:revision>
  <dcterms:created xsi:type="dcterms:W3CDTF">2005-01-28T16:18:38Z</dcterms:created>
  <dcterms:modified xsi:type="dcterms:W3CDTF">2012-11-13T23:18:35Z</dcterms:modified>
</cp:coreProperties>
</file>