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08" r:id="rId3"/>
    <p:sldId id="409" r:id="rId4"/>
    <p:sldId id="405" r:id="rId5"/>
    <p:sldId id="412" r:id="rId6"/>
    <p:sldId id="406" r:id="rId7"/>
    <p:sldId id="413" r:id="rId8"/>
    <p:sldId id="400" r:id="rId9"/>
    <p:sldId id="414" r:id="rId10"/>
    <p:sldId id="415" r:id="rId11"/>
    <p:sldId id="349" r:id="rId12"/>
    <p:sldId id="416" r:id="rId13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703" autoAdjust="0"/>
  </p:normalViewPr>
  <p:slideViewPr>
    <p:cSldViewPr>
      <p:cViewPr varScale="1">
        <p:scale>
          <a:sx n="119" d="100"/>
          <a:sy n="119" d="100"/>
        </p:scale>
        <p:origin x="-12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410" y="-102"/>
      </p:cViewPr>
      <p:guideLst>
        <p:guide orient="horz" pos="2967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08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0188" y="0"/>
            <a:ext cx="3090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30908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0188" y="8945563"/>
            <a:ext cx="3090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6F87F35-375E-4D3B-8073-1E19DE908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89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08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0188" y="0"/>
            <a:ext cx="3090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4375" y="4473575"/>
            <a:ext cx="5703888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30908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0188" y="8945563"/>
            <a:ext cx="3090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5A33081-856A-4828-9201-2E0681F4D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12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90A40-812F-402F-B4EB-4D508A65E7A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8275" y="895350"/>
            <a:ext cx="4294188" cy="3221038"/>
          </a:xfrm>
          <a:solidFill>
            <a:srgbClr val="FFFFFF"/>
          </a:solidFill>
          <a:ln/>
        </p:spPr>
      </p:sp>
      <p:sp>
        <p:nvSpPr>
          <p:cNvPr id="512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109522" y="4434289"/>
            <a:ext cx="4953221" cy="433127"/>
          </a:xfrm>
          <a:noFill/>
          <a:ln/>
        </p:spPr>
        <p:txBody>
          <a:bodyPr lIns="0" tIns="0" rIns="0" bIns="0">
            <a:spAutoFit/>
          </a:bodyPr>
          <a:lstStyle/>
          <a:p>
            <a:pPr defTabSz="468355"/>
            <a:r>
              <a:rPr lang="en-US" dirty="0" smtClean="0"/>
              <a:t>Go to P:\FontenelleOps\FontenelleDailyOps.xls to get most recent plot</a:t>
            </a:r>
          </a:p>
          <a:p>
            <a:pPr defTabSz="468355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D54E1-2410-4C4A-ACE7-58ACB5D3987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0365" y="895457"/>
            <a:ext cx="4270605" cy="3222083"/>
          </a:xfrm>
          <a:solidFill>
            <a:srgbClr val="FFFFFF"/>
          </a:solidFill>
          <a:ln/>
        </p:spPr>
      </p:sp>
      <p:sp>
        <p:nvSpPr>
          <p:cNvPr id="1187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09831" y="4433675"/>
            <a:ext cx="4953221" cy="184666"/>
          </a:xfrm>
          <a:ln/>
        </p:spPr>
        <p:txBody>
          <a:bodyPr lIns="0" tIns="0" rIns="0" bIns="0">
            <a:spAutoFit/>
          </a:bodyPr>
          <a:lstStyle/>
          <a:p>
            <a:pPr defTabSz="447324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95AA9-D15E-4845-B606-3D610F77741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6688" y="895350"/>
            <a:ext cx="4297362" cy="3222625"/>
          </a:xfrm>
          <a:solidFill>
            <a:srgbClr val="FFFFFF"/>
          </a:solidFill>
          <a:ln/>
        </p:spPr>
      </p:sp>
      <p:sp>
        <p:nvSpPr>
          <p:cNvPr id="6148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109522" y="4434289"/>
            <a:ext cx="4953221" cy="433127"/>
          </a:xfrm>
          <a:noFill/>
          <a:ln/>
        </p:spPr>
        <p:txBody>
          <a:bodyPr lIns="0" tIns="0" rIns="0" bIns="0">
            <a:spAutoFit/>
          </a:bodyPr>
          <a:lstStyle/>
          <a:p>
            <a:pPr defTabSz="468355"/>
            <a:r>
              <a:rPr lang="en-US" dirty="0" smtClean="0"/>
              <a:t>Go to P:\FontenelleOps\FontenelleDailyOps.xls to get most recent plot</a:t>
            </a:r>
          </a:p>
          <a:p>
            <a:pPr defTabSz="468355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9708F-3B2F-4274-9C55-3579D9C7071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0365" y="895457"/>
            <a:ext cx="4270605" cy="3222083"/>
          </a:xfrm>
          <a:solidFill>
            <a:srgbClr val="FFFFFF"/>
          </a:solidFill>
          <a:ln/>
        </p:spPr>
      </p:sp>
      <p:sp>
        <p:nvSpPr>
          <p:cNvPr id="95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09831" y="4433675"/>
            <a:ext cx="4953221" cy="184666"/>
          </a:xfrm>
          <a:ln/>
        </p:spPr>
        <p:txBody>
          <a:bodyPr lIns="0" tIns="0" rIns="0" bIns="0">
            <a:spAutoFit/>
          </a:bodyPr>
          <a:lstStyle/>
          <a:p>
            <a:pPr defTabSz="447324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361"/>
            <a:fld id="{870CDA81-D14D-40D2-8A01-CFA0C539B580}" type="slidenum">
              <a:rPr lang="en-US" smtClean="0">
                <a:latin typeface="Arial" charset="0"/>
              </a:rPr>
              <a:pPr defTabSz="946361"/>
              <a:t>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0365" y="895457"/>
            <a:ext cx="4270605" cy="3222083"/>
          </a:xfrm>
          <a:solidFill>
            <a:srgbClr val="FFFFFF"/>
          </a:solidFill>
          <a:ln/>
        </p:spPr>
      </p:sp>
      <p:sp>
        <p:nvSpPr>
          <p:cNvPr id="4403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109486" y="4434110"/>
            <a:ext cx="4952768" cy="187790"/>
          </a:xfrm>
          <a:noFill/>
          <a:ln/>
        </p:spPr>
        <p:txBody>
          <a:bodyPr lIns="0" tIns="0" rIns="0" bIns="0">
            <a:spAutoFit/>
          </a:bodyPr>
          <a:lstStyle/>
          <a:p>
            <a:pPr defTabSz="464253"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361"/>
            <a:fld id="{870CDA81-D14D-40D2-8A01-CFA0C539B580}" type="slidenum">
              <a:rPr lang="en-US" smtClean="0">
                <a:latin typeface="Arial" charset="0"/>
              </a:rPr>
              <a:pPr defTabSz="946361"/>
              <a:t>10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0365" y="895457"/>
            <a:ext cx="4270605" cy="3222083"/>
          </a:xfrm>
          <a:solidFill>
            <a:srgbClr val="FFFFFF"/>
          </a:solidFill>
          <a:ln/>
        </p:spPr>
      </p:sp>
      <p:sp>
        <p:nvSpPr>
          <p:cNvPr id="4403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109486" y="4434110"/>
            <a:ext cx="4952768" cy="187790"/>
          </a:xfrm>
          <a:noFill/>
          <a:ln/>
        </p:spPr>
        <p:txBody>
          <a:bodyPr lIns="0" tIns="0" rIns="0" bIns="0">
            <a:spAutoFit/>
          </a:bodyPr>
          <a:lstStyle/>
          <a:p>
            <a:pPr defTabSz="464253"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1DBA4-1E3D-4A9E-92F1-4FCF8A57B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FC03-8C3A-42BD-AD0F-DD2852D60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CA53-296F-4D82-934D-3DC8DE343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C9A3-BF44-4A17-B9AD-0513B1E6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FCFB-55AE-4613-A1EC-DDC2D908F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71600-0708-4579-A19C-CB15B5DDC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B56E2-73A8-4AA4-AB7A-1EF529434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8A0B-32DB-4BB5-BF83-C4CD218FC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DBAF-C9E8-41A8-B368-4E448255E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4D9A4-66FE-424A-A363-877442D22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7277E-AF43-4DF9-8927-160AFBAA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AC588-9526-4F65-98FE-870690BAA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D092-242F-4031-A7A7-71F2B08C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5FCC8-CD80-45A6-B349-65E6018E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F71EE24-B3E3-423A-B91A-7509A5700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3058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USBR Updates: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Green River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CRFS Meeting November 20, 2014</a:t>
            </a:r>
            <a:endParaRPr lang="en-US" sz="2400" b="1" i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13700" cy="665163"/>
          </a:xfrm>
        </p:spPr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200" b="1" dirty="0" smtClean="0">
                <a:solidFill>
                  <a:schemeClr val="bg1"/>
                </a:solidFill>
              </a:rPr>
              <a:t>Flaming Gorge Spring Operations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46213" y="979488"/>
            <a:ext cx="66532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spAutoFit/>
          </a:bodyPr>
          <a:lstStyle/>
          <a:p>
            <a:pPr defTabSz="830263" eaLnBrk="0" hangingPunct="0"/>
            <a:endParaRPr lang="en-US" sz="2200">
              <a:latin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124989" cy="546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2895600"/>
            <a:ext cx="16002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PP = 3 Days</a:t>
            </a:r>
          </a:p>
          <a:p>
            <a:pPr algn="ctr"/>
            <a:r>
              <a:rPr lang="en-US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Bypss</a:t>
            </a:r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9 Days</a:t>
            </a:r>
          </a:p>
          <a:p>
            <a:pPr algn="ctr"/>
            <a:r>
              <a:rPr lang="en-US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Total = 278 </a:t>
            </a:r>
            <a:r>
              <a:rPr lang="en-US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kaf</a:t>
            </a:r>
            <a:endParaRPr lang="en-US" sz="11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Mod PP = 11 Days</a:t>
            </a:r>
          </a:p>
          <a:p>
            <a:pPr algn="ctr"/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Mod Bypass = 6 Days</a:t>
            </a:r>
          </a:p>
          <a:p>
            <a:pPr algn="ctr"/>
            <a:r>
              <a:rPr lang="en-US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US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Total = 293 </a:t>
            </a:r>
            <a:r>
              <a:rPr lang="en-US" sz="11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kaf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06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685800" y="228600"/>
            <a:ext cx="80137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14313" indent="-214313" algn="ctr" defTabSz="457200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600" b="1" dirty="0">
                <a:solidFill>
                  <a:schemeClr val="bg1"/>
                </a:solidFill>
              </a:rPr>
              <a:t>Spring </a:t>
            </a:r>
            <a:r>
              <a:rPr lang="en-GB" sz="3600" b="1" dirty="0" smtClean="0">
                <a:solidFill>
                  <a:schemeClr val="bg1"/>
                </a:solidFill>
              </a:rPr>
              <a:t>2015 </a:t>
            </a:r>
            <a:r>
              <a:rPr lang="en-GB" sz="3600" b="1" dirty="0">
                <a:solidFill>
                  <a:schemeClr val="bg1"/>
                </a:solidFill>
              </a:rPr>
              <a:t>Hydrograph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826623" y="2743200"/>
            <a:ext cx="1600200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Apr – Jul Inflow</a:t>
            </a:r>
          </a:p>
          <a:p>
            <a:pPr algn="ctr"/>
            <a:r>
              <a:rPr lang="en-US" sz="1200" b="1" dirty="0" smtClean="0"/>
              <a:t>1,430 KAF (146%)</a:t>
            </a:r>
            <a:endParaRPr lang="en-US" sz="1200" b="1" dirty="0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3505200" y="3048000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H="1">
            <a:off x="6172200" y="4377898"/>
            <a:ext cx="0" cy="325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791200" y="3546901"/>
            <a:ext cx="198120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Projected </a:t>
            </a:r>
            <a:r>
              <a:rPr lang="en-US" sz="1200" b="1" dirty="0" smtClean="0"/>
              <a:t>releases steady of approximately 2,000 cfs over summer and winter</a:t>
            </a:r>
            <a:endParaRPr lang="en-US" sz="1200" b="1" u="sng" dirty="0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4038600" y="22860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809603" y="1637211"/>
            <a:ext cx="1981200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Projected </a:t>
            </a:r>
            <a:r>
              <a:rPr lang="en-US" sz="1200" b="1" dirty="0" smtClean="0"/>
              <a:t>peak between 4,600-8,600 cfs for 3-4 weeks during larval drift</a:t>
            </a:r>
            <a:endParaRPr lang="en-US" sz="1200" b="1" u="sng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3" y="783020"/>
            <a:ext cx="8331201" cy="543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200" b="1" dirty="0" smtClean="0">
                <a:solidFill>
                  <a:schemeClr val="bg1"/>
                </a:solidFill>
              </a:rPr>
              <a:t>August Projected Elevation Ranges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21128"/>
              </p:ext>
            </p:extLst>
          </p:nvPr>
        </p:nvGraphicFramePr>
        <p:xfrm>
          <a:off x="1219200" y="1560588"/>
          <a:ext cx="1905000" cy="203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770"/>
                <a:gridCol w="879230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Unregulated Inflow Forecast Percentage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</a:rPr>
                        <a:t>Exceedance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Range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May 1 Upper Limit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Drawdown Elevation Level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868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 to 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6023 </a:t>
                      </a:r>
                      <a:r>
                        <a:rPr lang="en-US" sz="1000" dirty="0" err="1" smtClean="0"/>
                        <a:t>ft</a:t>
                      </a:r>
                      <a:endParaRPr lang="en-US" sz="1000" dirty="0"/>
                    </a:p>
                  </a:txBody>
                  <a:tcPr/>
                </a:tc>
              </a:tr>
              <a:tr h="25314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10.1 to 30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6024 </a:t>
                      </a:r>
                      <a:r>
                        <a:rPr lang="en-US" sz="1000" dirty="0" err="1" smtClean="0"/>
                        <a:t>ft</a:t>
                      </a:r>
                      <a:endParaRPr lang="en-US" sz="1000" dirty="0"/>
                    </a:p>
                  </a:txBody>
                  <a:tcPr/>
                </a:tc>
              </a:tr>
              <a:tr h="25314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30.1 to 40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6025 </a:t>
                      </a:r>
                      <a:r>
                        <a:rPr lang="en-US" sz="1000" dirty="0" err="1" smtClean="0"/>
                        <a:t>ft</a:t>
                      </a:r>
                      <a:endParaRPr lang="en-US" sz="1000" dirty="0"/>
                    </a:p>
                  </a:txBody>
                  <a:tcPr/>
                </a:tc>
              </a:tr>
              <a:tr h="25314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40.1</a:t>
                      </a:r>
                      <a:r>
                        <a:rPr lang="en-US" sz="1000" baseline="0" dirty="0" smtClean="0"/>
                        <a:t> to 59.9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6027 </a:t>
                      </a:r>
                      <a:r>
                        <a:rPr lang="en-US" sz="1000" dirty="0" err="1" smtClean="0"/>
                        <a:t>ft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76600" y="2057400"/>
            <a:ext cx="3352800" cy="55399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April Forecast: 1,400 </a:t>
            </a:r>
            <a:r>
              <a:rPr lang="en-US" sz="1200" dirty="0"/>
              <a:t>KAF = </a:t>
            </a:r>
            <a:r>
              <a:rPr lang="en-US" sz="1200" dirty="0" smtClean="0"/>
              <a:t>143% Average</a:t>
            </a:r>
          </a:p>
          <a:p>
            <a:pPr>
              <a:spcBef>
                <a:spcPct val="50000"/>
              </a:spcBef>
            </a:pPr>
            <a:r>
              <a:rPr lang="en-US" sz="1200" dirty="0" smtClean="0"/>
              <a:t>Observed Volume: 1,159 KAF = 118% Average</a:t>
            </a:r>
            <a:endParaRPr lang="en-US" sz="1200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337620" y="2611397"/>
            <a:ext cx="462980" cy="66520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Green River Operations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1"/>
            <a:ext cx="8534400" cy="39624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Fontenelle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Flaming Gorge</a:t>
            </a:r>
          </a:p>
        </p:txBody>
      </p:sp>
      <p:pic>
        <p:nvPicPr>
          <p:cNvPr id="6" name="Picture 3" descr="green_inpu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19200"/>
            <a:ext cx="3993011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sosceles Triangle 6"/>
          <p:cNvSpPr/>
          <p:nvPr/>
        </p:nvSpPr>
        <p:spPr bwMode="auto">
          <a:xfrm>
            <a:off x="5867400" y="3733800"/>
            <a:ext cx="152400" cy="152400"/>
          </a:xfrm>
          <a:prstGeom prst="triangl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6400800" y="5410200"/>
            <a:ext cx="152400" cy="152400"/>
          </a:xfrm>
          <a:prstGeom prst="triangl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Fontenelle Operations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fontne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717435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446213" y="979488"/>
            <a:ext cx="66532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spAutoFit/>
          </a:bodyPr>
          <a:lstStyle/>
          <a:p>
            <a:pPr defTabSz="830263" eaLnBrk="0" hangingPunct="0"/>
            <a:endParaRPr lang="en-US" sz="220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700088" y="249238"/>
            <a:ext cx="7834312" cy="665162"/>
          </a:xfrm>
        </p:spPr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4000" b="1" smtClean="0">
                <a:solidFill>
                  <a:schemeClr val="bg1"/>
                </a:solidFill>
              </a:rPr>
              <a:t>Fontenelle Reservoir Elevation</a:t>
            </a:r>
            <a:endParaRPr lang="en-GB" sz="320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305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/>
          <a:lstStyle/>
          <a:p>
            <a:pPr marL="214313" indent="-214313" defTabSz="457200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600" b="1" dirty="0" smtClean="0">
                <a:solidFill>
                  <a:schemeClr val="bg1"/>
                </a:solidFill>
              </a:rPr>
              <a:t>Spillway Operation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19" y="2057400"/>
            <a:ext cx="4038600" cy="302964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4038600" cy="3028950"/>
          </a:xfrm>
        </p:spPr>
      </p:pic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446213" y="979488"/>
            <a:ext cx="66532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54" tIns="41477" rIns="82954" bIns="41477">
            <a:spAutoFit/>
          </a:bodyPr>
          <a:lstStyle/>
          <a:p>
            <a:pPr defTabSz="830263" eaLnBrk="0" hangingPunct="0"/>
            <a:endParaRPr lang="en-US" sz="2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90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50825"/>
            <a:ext cx="7834312" cy="665163"/>
          </a:xfrm>
        </p:spPr>
        <p:txBody>
          <a:bodyPr lIns="0" tIns="0" rIns="0" bIns="0"/>
          <a:lstStyle/>
          <a:p>
            <a:pPr marL="214313" indent="-214313" algn="ctr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600" b="1" dirty="0" err="1" smtClean="0">
                <a:solidFill>
                  <a:schemeClr val="bg1"/>
                </a:solidFill>
              </a:rPr>
              <a:t>Fontenelle</a:t>
            </a:r>
            <a:r>
              <a:rPr lang="en-GB" sz="3600" b="1" dirty="0" smtClean="0">
                <a:solidFill>
                  <a:schemeClr val="bg1"/>
                </a:solidFill>
              </a:rPr>
              <a:t> Inflow and Release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446213" y="979488"/>
            <a:ext cx="66532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spAutoFit/>
          </a:bodyPr>
          <a:lstStyle/>
          <a:p>
            <a:pPr defTabSz="830263" eaLnBrk="0" hangingPunct="0"/>
            <a:endParaRPr lang="en-US" sz="2200">
              <a:latin typeface="Times New Roman" pitchFamily="18" charset="0"/>
            </a:endParaRPr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3048000" y="2895600"/>
            <a:ext cx="1600200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Apr – Jul Inflow</a:t>
            </a:r>
          </a:p>
          <a:p>
            <a:pPr algn="ctr"/>
            <a:r>
              <a:rPr lang="en-US" sz="1200" b="1" dirty="0" smtClean="0"/>
              <a:t>1,240 KAF (171%)</a:t>
            </a:r>
            <a:endParaRPr lang="en-US" sz="1200" b="1" dirty="0"/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>
            <a:off x="4648200" y="3200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786" name="Line 18"/>
          <p:cNvSpPr>
            <a:spLocks noChangeShapeType="1"/>
          </p:cNvSpPr>
          <p:nvPr/>
        </p:nvSpPr>
        <p:spPr bwMode="auto">
          <a:xfrm flipH="1" flipV="1">
            <a:off x="5334000" y="22860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0785" name="Text Box 17"/>
          <p:cNvSpPr txBox="1">
            <a:spLocks noChangeArrowheads="1"/>
          </p:cNvSpPr>
          <p:nvPr/>
        </p:nvSpPr>
        <p:spPr bwMode="auto">
          <a:xfrm>
            <a:off x="6172200" y="2743200"/>
            <a:ext cx="1981200" cy="120032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Projected </a:t>
            </a:r>
            <a:r>
              <a:rPr lang="en-US" sz="1200" b="1" dirty="0" smtClean="0"/>
              <a:t>releases between 3,000-8,000 cfs over summer, likely longer duration of 8,000 cfs, depends on observed inflow</a:t>
            </a:r>
            <a:endParaRPr lang="en-US" sz="1200" b="1" u="sng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30825"/>
            <a:ext cx="8026400" cy="52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3" grpId="0" animBg="1"/>
      <p:bldP spid="160784" grpId="0" animBg="1"/>
      <p:bldP spid="160786" grpId="0" animBg="1"/>
      <p:bldP spid="1607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50825"/>
            <a:ext cx="8013700" cy="665163"/>
          </a:xfrm>
          <a:ln/>
        </p:spPr>
        <p:txBody>
          <a:bodyPr lIns="0" tIns="0" rIns="0" bIns="0"/>
          <a:lstStyle/>
          <a:p>
            <a:pPr marL="214313" indent="-214313" defTabSz="457200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600" b="1" dirty="0">
                <a:solidFill>
                  <a:schemeClr val="bg1"/>
                </a:solidFill>
              </a:rPr>
              <a:t>Elevation Scenarios</a:t>
            </a:r>
            <a:br>
              <a:rPr lang="en-GB" sz="36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Water Year </a:t>
            </a:r>
            <a:r>
              <a:rPr lang="en-GB" sz="2400" b="1" dirty="0" smtClean="0">
                <a:solidFill>
                  <a:schemeClr val="bg1"/>
                </a:solidFill>
              </a:rPr>
              <a:t>2015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446213" y="979488"/>
            <a:ext cx="66532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54" tIns="41477" rIns="82954" bIns="41477">
            <a:spAutoFit/>
          </a:bodyPr>
          <a:lstStyle/>
          <a:p>
            <a:pPr defTabSz="830263" eaLnBrk="0" hangingPunct="0"/>
            <a:endParaRPr lang="en-US" sz="2200" dirty="0">
              <a:latin typeface="Times New Roman" pitchFamily="18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346325" y="2209800"/>
            <a:ext cx="519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0" y="1015799"/>
            <a:ext cx="7875587" cy="526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601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Flaming Gorge Operations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80010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13700" cy="665163"/>
          </a:xfrm>
        </p:spPr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200" b="1" dirty="0" smtClean="0">
                <a:solidFill>
                  <a:schemeClr val="bg1"/>
                </a:solidFill>
              </a:rPr>
              <a:t>Flaming Gorge Spring Operations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46213" y="979488"/>
            <a:ext cx="66532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spAutoFit/>
          </a:bodyPr>
          <a:lstStyle/>
          <a:p>
            <a:pPr defTabSz="830263" eaLnBrk="0" hangingPunct="0"/>
            <a:endParaRPr lang="en-US" sz="2200">
              <a:latin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5183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7608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37474</TotalTime>
  <Words>231</Words>
  <Application>Microsoft Macintosh PowerPoint</Application>
  <PresentationFormat>On-screen Show (4:3)</PresentationFormat>
  <Paragraphs>52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Green River Operations</vt:lpstr>
      <vt:lpstr>Fontenelle Operations</vt:lpstr>
      <vt:lpstr>Fontenelle Reservoir Elevation</vt:lpstr>
      <vt:lpstr>Spillway Operation</vt:lpstr>
      <vt:lpstr>Fontenelle Inflow and Release</vt:lpstr>
      <vt:lpstr>Elevation Scenarios Water Year 2015</vt:lpstr>
      <vt:lpstr>Flaming Gorge Operations</vt:lpstr>
      <vt:lpstr>Flaming Gorge Spring Operations</vt:lpstr>
      <vt:lpstr>Flaming Gorge Spring Operations</vt:lpstr>
      <vt:lpstr>PowerPoint Presentation</vt:lpstr>
      <vt:lpstr>August Projected Elevation Ranges</vt:lpstr>
    </vt:vector>
  </TitlesOfParts>
  <Company>usbr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Michelle Stokes</cp:lastModifiedBy>
  <cp:revision>932</cp:revision>
  <dcterms:created xsi:type="dcterms:W3CDTF">2004-03-19T17:04:19Z</dcterms:created>
  <dcterms:modified xsi:type="dcterms:W3CDTF">2014-11-21T17:24:35Z</dcterms:modified>
</cp:coreProperties>
</file>