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0" d="100"/>
          <a:sy n="60" d="100"/>
        </p:scale>
        <p:origin x="-29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Relationship Id="rId2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October %Average</a:t>
            </a:r>
          </a:p>
          <a:p>
            <a:pPr>
              <a:defRPr/>
            </a:pPr>
            <a:r>
              <a:rPr lang="en-US" dirty="0" smtClean="0"/>
              <a:t>Unregulated Flows</a:t>
            </a:r>
            <a:endParaRPr lang="en-US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cat>
            <c:strRef>
              <c:f>Sheet1!$A$2:$A$6</c:f>
              <c:strCache>
                <c:ptCount val="5"/>
                <c:pt idx="0">
                  <c:v>Lake Powell</c:v>
                </c:pt>
                <c:pt idx="1">
                  <c:v>Navajo</c:v>
                </c:pt>
                <c:pt idx="2">
                  <c:v>McPhee</c:v>
                </c:pt>
                <c:pt idx="3">
                  <c:v>Blue Mesa</c:v>
                </c:pt>
                <c:pt idx="4">
                  <c:v>Flaming Gorge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107.0</c:v>
                </c:pt>
                <c:pt idx="1">
                  <c:v>122.0</c:v>
                </c:pt>
                <c:pt idx="2">
                  <c:v>131.0</c:v>
                </c:pt>
                <c:pt idx="3">
                  <c:v>126.0</c:v>
                </c:pt>
                <c:pt idx="4">
                  <c:v>115.0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1725784"/>
        <c:axId val="-2141443992"/>
      </c:barChart>
      <c:catAx>
        <c:axId val="-2141725784"/>
        <c:scaling>
          <c:orientation val="minMax"/>
        </c:scaling>
        <c:delete val="0"/>
        <c:axPos val="l"/>
        <c:majorTickMark val="out"/>
        <c:minorTickMark val="none"/>
        <c:tickLblPos val="nextTo"/>
        <c:crossAx val="-2141443992"/>
        <c:crosses val="autoZero"/>
        <c:auto val="1"/>
        <c:lblAlgn val="ctr"/>
        <c:lblOffset val="100"/>
        <c:noMultiLvlLbl val="0"/>
      </c:catAx>
      <c:valAx>
        <c:axId val="-2141443992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-21417257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0.78182</cdr:x>
      <cdr:y>0.21916</cdr:y>
    </cdr:from>
    <cdr:to>
      <cdr:x>0.78182</cdr:x>
      <cdr:y>0.88434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4765964" y="890671"/>
          <a:ext cx="0" cy="2703295"/>
        </a:xfrm>
        <a:prstGeom xmlns:a="http://schemas.openxmlformats.org/drawingml/2006/main" prst="line">
          <a:avLst/>
        </a:prstGeom>
        <a:ln xmlns:a="http://schemas.openxmlformats.org/drawingml/2006/main" w="38100">
          <a:solidFill>
            <a:srgbClr val="800000"/>
          </a:solidFill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501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67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97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489"/>
            <a:ext cx="8229600" cy="1143000"/>
          </a:xfrm>
        </p:spPr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98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229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970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25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106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977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44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1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1C95D13-A906-439B-9D32-5CA6AA019D12}" type="datetimeFigureOut">
              <a:rPr lang="en-US" smtClean="0"/>
              <a:pPr/>
              <a:t>11/21/14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46D2352-FA8F-44C8-AEB4-0107F91FF9A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1338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gif"/><Relationship Id="rId5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Water Year </a:t>
            </a:r>
            <a:r>
              <a:rPr lang="en-US" dirty="0" smtClean="0">
                <a:solidFill>
                  <a:schemeClr val="tx2"/>
                </a:solidFill>
              </a:rPr>
              <a:t>2015: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 Colorado River Basin </a:t>
            </a:r>
            <a:br>
              <a:rPr lang="en-US" dirty="0" smtClean="0">
                <a:solidFill>
                  <a:schemeClr val="tx2"/>
                </a:solidFill>
              </a:rPr>
            </a:br>
            <a:r>
              <a:rPr lang="en-US" dirty="0" smtClean="0">
                <a:solidFill>
                  <a:schemeClr val="tx2"/>
                </a:solidFill>
              </a:rPr>
              <a:t>Initial Conditions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CRFS </a:t>
            </a:r>
          </a:p>
          <a:p>
            <a:r>
              <a:rPr lang="en-US" dirty="0">
                <a:solidFill>
                  <a:schemeClr val="tx2"/>
                </a:solidFill>
              </a:rPr>
              <a:t>November </a:t>
            </a:r>
            <a:r>
              <a:rPr lang="en-US" dirty="0" smtClean="0">
                <a:solidFill>
                  <a:schemeClr val="tx2"/>
                </a:solidFill>
              </a:rPr>
              <a:t>20, 2014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91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3415" y="700050"/>
            <a:ext cx="5529726" cy="61579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01542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PRECIPITATION OUTLOOKS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540179" y="340025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UPDATE???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56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419" y="730054"/>
            <a:ext cx="5529726" cy="61279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015425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accent1"/>
                </a:solidFill>
              </a:rPr>
              <a:t>TEMPERATURE</a:t>
            </a:r>
          </a:p>
          <a:p>
            <a:r>
              <a:rPr lang="en-US" sz="2000" b="1" dirty="0" smtClean="0">
                <a:solidFill>
                  <a:schemeClr val="accent1"/>
                </a:solidFill>
              </a:rPr>
              <a:t>OUTLOOKS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540179" y="340025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UPDATE???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50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BRW4.2015.5.1.1.1.1.1.0.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r="312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Apr-Jul 2014 Daily ESP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61629" y="3200400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705 </a:t>
            </a:r>
            <a:r>
              <a:rPr lang="en-US" dirty="0" err="1" smtClean="0"/>
              <a:t>kaf</a:t>
            </a:r>
            <a:endParaRPr lang="en-US" dirty="0" smtClean="0"/>
          </a:p>
          <a:p>
            <a:r>
              <a:rPr lang="en-US" dirty="0" smtClean="0"/>
              <a:t>81%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590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BMDC2.2015.5.1.1.1.1.1.0.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r="312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Apr-Jul 2014 Daily ESP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61629" y="3200400"/>
            <a:ext cx="928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595 </a:t>
            </a:r>
            <a:r>
              <a:rPr lang="en-US" dirty="0" err="1" smtClean="0"/>
              <a:t>kaf</a:t>
            </a:r>
            <a:endParaRPr lang="en-US" dirty="0" smtClean="0"/>
          </a:p>
          <a:p>
            <a:r>
              <a:rPr lang="en-US" dirty="0" smtClean="0"/>
              <a:t>88%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4343400" y="3276600"/>
            <a:ext cx="4495800" cy="3295649"/>
            <a:chOff x="4343400" y="3276600"/>
            <a:chExt cx="4495800" cy="3295649"/>
          </a:xfrm>
        </p:grpSpPr>
        <p:pic>
          <p:nvPicPr>
            <p:cNvPr id="24" name="Picture 23" descr="bmdc2_AprJul_chpsexcprobDay_20131113.gif"/>
            <p:cNvPicPr>
              <a:picLocks noChangeAspect="1"/>
            </p:cNvPicPr>
            <p:nvPr/>
          </p:nvPicPr>
          <p:blipFill>
            <a:blip r:embed="rId3" cstate="print"/>
            <a:srcRect r="25961" b="7733"/>
            <a:stretch>
              <a:fillRect/>
            </a:stretch>
          </p:blipFill>
          <p:spPr>
            <a:xfrm>
              <a:off x="4343400" y="3276600"/>
              <a:ext cx="4495800" cy="3295649"/>
            </a:xfrm>
            <a:prstGeom prst="rect">
              <a:avLst/>
            </a:prstGeom>
          </p:spPr>
        </p:pic>
        <p:sp>
          <p:nvSpPr>
            <p:cNvPr id="25" name="Left Brace 24"/>
            <p:cNvSpPr/>
            <p:nvPr/>
          </p:nvSpPr>
          <p:spPr>
            <a:xfrm>
              <a:off x="6794600" y="4572000"/>
              <a:ext cx="139600" cy="838200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64200" y="4724400"/>
              <a:ext cx="4700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484 </a:t>
              </a:r>
            </a:p>
            <a:p>
              <a:r>
                <a:rPr lang="en-US" sz="1200" dirty="0" err="1" smtClean="0"/>
                <a:t>kaf</a:t>
              </a:r>
              <a:endParaRPr lang="en-US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10400" y="5405735"/>
              <a:ext cx="4355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194 </a:t>
              </a:r>
            </a:p>
            <a:p>
              <a:r>
                <a:rPr lang="en-US" sz="1200" dirty="0" err="1" smtClean="0"/>
                <a:t>kaf</a:t>
              </a:r>
              <a:endParaRPr lang="en-US" sz="1200" dirty="0"/>
            </a:p>
          </p:txBody>
        </p:sp>
        <p:sp>
          <p:nvSpPr>
            <p:cNvPr id="28" name="Right Brace 27"/>
            <p:cNvSpPr/>
            <p:nvPr/>
          </p:nvSpPr>
          <p:spPr>
            <a:xfrm>
              <a:off x="7010400" y="5486400"/>
              <a:ext cx="76200" cy="30480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bmdc2_AprJul_chpsexcprobDay_20131113.gif"/>
            <p:cNvPicPr>
              <a:picLocks noChangeAspect="1"/>
            </p:cNvPicPr>
            <p:nvPr/>
          </p:nvPicPr>
          <p:blipFill>
            <a:blip r:embed="rId3" cstate="print"/>
            <a:srcRect l="80314" t="42667" r="12157" b="31733"/>
            <a:stretch>
              <a:fillRect/>
            </a:stretch>
          </p:blipFill>
          <p:spPr>
            <a:xfrm>
              <a:off x="5257800" y="3733800"/>
              <a:ext cx="457200" cy="914400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5880781" y="3849469"/>
              <a:ext cx="16630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Historical Observed </a:t>
              </a:r>
            </a:p>
            <a:p>
              <a:r>
                <a:rPr lang="en-US" sz="1200" dirty="0" smtClean="0"/>
                <a:t>10%/90% distribution </a:t>
              </a:r>
            </a:p>
            <a:p>
              <a:r>
                <a:rPr lang="en-US" sz="1200" dirty="0" smtClean="0"/>
                <a:t>skewed to higher end</a:t>
              </a:r>
              <a:endParaRPr lang="en-US" sz="1200" dirty="0"/>
            </a:p>
          </p:txBody>
        </p:sp>
        <p:sp>
          <p:nvSpPr>
            <p:cNvPr id="31" name="Oval 30"/>
            <p:cNvSpPr/>
            <p:nvPr/>
          </p:nvSpPr>
          <p:spPr>
            <a:xfrm>
              <a:off x="5257800" y="4343400"/>
              <a:ext cx="533400" cy="2286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5943600" y="568756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7863840" y="4495800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6885432" y="5367528"/>
              <a:ext cx="152400" cy="1524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13224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VRN5.2015.5.1.1.1.1.1.0.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r="312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Apr-Jul 2014 Daily ESP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61629" y="3200400"/>
            <a:ext cx="902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555 </a:t>
            </a:r>
            <a:r>
              <a:rPr lang="en-US" dirty="0" err="1" smtClean="0"/>
              <a:t>kaf</a:t>
            </a:r>
            <a:endParaRPr lang="en-US" dirty="0" smtClean="0"/>
          </a:p>
          <a:p>
            <a:r>
              <a:rPr lang="en-US" dirty="0" smtClean="0"/>
              <a:t>69%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84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LDA3.2015.5.1.1.1.1.1.0.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" r="312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Apr-Jul 2014 Daily ESP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61629" y="3200400"/>
            <a:ext cx="1031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5932 </a:t>
            </a:r>
            <a:r>
              <a:rPr lang="en-US" dirty="0" err="1" smtClean="0"/>
              <a:t>kaf</a:t>
            </a:r>
            <a:endParaRPr lang="en-US" dirty="0" smtClean="0"/>
          </a:p>
          <a:p>
            <a:r>
              <a:rPr lang="en-US" dirty="0" smtClean="0"/>
              <a:t>83%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90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JUL-SEP PRECIPITATION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046" y="1153489"/>
            <a:ext cx="2891790" cy="335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605" y="2150157"/>
            <a:ext cx="2894419" cy="33558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3024" y="3355848"/>
            <a:ext cx="2894419" cy="33558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28605" y="1260085"/>
            <a:ext cx="2195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 monsoon</a:t>
            </a:r>
          </a:p>
          <a:p>
            <a:r>
              <a:rPr lang="en-US" dirty="0" smtClean="0"/>
              <a:t>  - except San Juan…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123024" y="1591513"/>
            <a:ext cx="289441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September 2014 not quite as wet as 2013, but close!</a:t>
            </a:r>
          </a:p>
          <a:p>
            <a:endParaRPr lang="en-US" dirty="0" smtClean="0"/>
          </a:p>
          <a:p>
            <a:r>
              <a:rPr lang="en-US" dirty="0" smtClean="0"/>
              <a:t>Precipitation above Powell:</a:t>
            </a:r>
          </a:p>
          <a:p>
            <a:r>
              <a:rPr lang="en-US" dirty="0"/>
              <a:t> </a:t>
            </a:r>
            <a:r>
              <a:rPr lang="en-US" dirty="0" smtClean="0"/>
              <a:t> - 2014 ~170% of average</a:t>
            </a:r>
          </a:p>
          <a:p>
            <a:r>
              <a:rPr lang="en-US" dirty="0"/>
              <a:t> </a:t>
            </a:r>
            <a:r>
              <a:rPr lang="en-US" dirty="0" smtClean="0"/>
              <a:t> - 2013 ~200+%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573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OCT-NOV PRECIPITATION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62" y="1680122"/>
            <a:ext cx="4192056" cy="48603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39484" t="41667" r="15415" b="11779"/>
          <a:stretch/>
        </p:blipFill>
        <p:spPr>
          <a:xfrm>
            <a:off x="5070138" y="1910081"/>
            <a:ext cx="3520097" cy="4630396"/>
          </a:xfrm>
          <a:prstGeom prst="rect">
            <a:avLst/>
          </a:prstGeom>
        </p:spPr>
      </p:pic>
      <p:sp>
        <p:nvSpPr>
          <p:cNvPr id="12" name="Text Placeholder 14"/>
          <p:cNvSpPr txBox="1">
            <a:spLocks/>
          </p:cNvSpPr>
          <p:nvPr/>
        </p:nvSpPr>
        <p:spPr>
          <a:xfrm>
            <a:off x="4600126" y="1313269"/>
            <a:ext cx="4470122" cy="516864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+mj-lt"/>
              </a:rPr>
              <a:t>SNOTEL Current Month to Date Precipitation % of Average</a:t>
            </a:r>
          </a:p>
          <a:p>
            <a:pPr marL="0" indent="0" algn="ctr">
              <a:buNone/>
            </a:pPr>
            <a:r>
              <a:rPr lang="en-US" sz="1400" dirty="0" smtClean="0">
                <a:latin typeface="+mj-lt"/>
              </a:rPr>
              <a:t>November 19, 2014</a:t>
            </a:r>
            <a:endParaRPr lang="en-US" sz="1400" dirty="0">
              <a:latin typeface="+mj-lt"/>
            </a:endParaRPr>
          </a:p>
        </p:txBody>
      </p:sp>
      <p:pic>
        <p:nvPicPr>
          <p:cNvPr id="13" name="Picture 12" descr="west_mtdprecpctnormal_update.png"/>
          <p:cNvPicPr>
            <a:picLocks noChangeAspect="1"/>
          </p:cNvPicPr>
          <p:nvPr/>
        </p:nvPicPr>
        <p:blipFill>
          <a:blip r:embed="rId4" cstate="print"/>
          <a:srcRect l="2549" t="71111" r="78758" b="11111"/>
          <a:stretch>
            <a:fillRect/>
          </a:stretch>
        </p:blipFill>
        <p:spPr>
          <a:xfrm>
            <a:off x="5070138" y="5321277"/>
            <a:ext cx="990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7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FALL FLOWS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7718" t="29056" r="63858" b="27933"/>
          <a:stretch/>
        </p:blipFill>
        <p:spPr>
          <a:xfrm>
            <a:off x="236537" y="1760126"/>
            <a:ext cx="2727502" cy="38039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91277" r="84887"/>
          <a:stretch/>
        </p:blipFill>
        <p:spPr>
          <a:xfrm>
            <a:off x="136537" y="5316866"/>
            <a:ext cx="1107487" cy="407659"/>
          </a:xfrm>
          <a:prstGeom prst="rect">
            <a:avLst/>
          </a:prstGeom>
        </p:spPr>
      </p:pic>
      <p:pic>
        <p:nvPicPr>
          <p:cNvPr id="5" name="Picture 4" descr="map legend"/>
          <p:cNvPicPr>
            <a:picLocks noChangeArrowheads="1"/>
          </p:cNvPicPr>
          <p:nvPr/>
        </p:nvPicPr>
        <p:blipFill>
          <a:blip r:embed="rId4" cstate="print"/>
          <a:srcRect l="10457" r="19826"/>
          <a:stretch>
            <a:fillRect/>
          </a:stretch>
        </p:blipFill>
        <p:spPr bwMode="auto">
          <a:xfrm>
            <a:off x="136537" y="5724525"/>
            <a:ext cx="3048010" cy="90487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6537" y="1396544"/>
            <a:ext cx="293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October Regulated Flows</a:t>
            </a:r>
            <a:endParaRPr lang="en-US" b="1" dirty="0"/>
          </a:p>
        </p:txBody>
      </p:sp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966320485"/>
              </p:ext>
            </p:extLst>
          </p:nvPr>
        </p:nvGraphicFramePr>
        <p:xfrm>
          <a:off x="2964039" y="1500029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411561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MOISTURE</a:t>
            </a:r>
            <a:endParaRPr lang="en-US" dirty="0"/>
          </a:p>
        </p:txBody>
      </p:sp>
      <p:sp>
        <p:nvSpPr>
          <p:cNvPr id="3" name="Text Placeholder 12"/>
          <p:cNvSpPr txBox="1">
            <a:spLocks/>
          </p:cNvSpPr>
          <p:nvPr/>
        </p:nvSpPr>
        <p:spPr>
          <a:xfrm>
            <a:off x="514907" y="1430183"/>
            <a:ext cx="4041775" cy="654843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latin typeface="+mj-lt"/>
                <a:ea typeface="ＭＳ Ｐゴシック" pitchFamily="34" charset="-128"/>
              </a:rPr>
              <a:t>CBRFC Model Soil Moisture</a:t>
            </a:r>
          </a:p>
          <a:p>
            <a:pPr marL="0" indent="0" algn="ctr">
              <a:buNone/>
            </a:pPr>
            <a:r>
              <a:rPr lang="en-US" sz="2000" dirty="0" smtClean="0">
                <a:latin typeface="+mj-lt"/>
                <a:ea typeface="ＭＳ Ｐゴシック" pitchFamily="34" charset="-128"/>
              </a:rPr>
              <a:t>November 1, 2013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pic>
        <p:nvPicPr>
          <p:cNvPr id="4" name="Content Placeholder 17" descr="soil_moisture_11-1-2013.png"/>
          <p:cNvPicPr>
            <a:picLocks/>
          </p:cNvPicPr>
          <p:nvPr/>
        </p:nvPicPr>
        <p:blipFill rotWithShape="1">
          <a:blip r:embed="rId2" cstate="print"/>
          <a:srcRect l="22514" r="16071" b="17086"/>
          <a:stretch/>
        </p:blipFill>
        <p:spPr>
          <a:xfrm>
            <a:off x="701040" y="2133600"/>
            <a:ext cx="3657834" cy="4224528"/>
          </a:xfrm>
          <a:prstGeom prst="rect">
            <a:avLst/>
          </a:prstGeom>
        </p:spPr>
      </p:pic>
      <p:sp>
        <p:nvSpPr>
          <p:cNvPr id="5" name="Text Placeholder 12"/>
          <p:cNvSpPr txBox="1">
            <a:spLocks/>
          </p:cNvSpPr>
          <p:nvPr/>
        </p:nvSpPr>
        <p:spPr>
          <a:xfrm>
            <a:off x="4817420" y="1443129"/>
            <a:ext cx="4041775" cy="654843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latin typeface="+mj-lt"/>
                <a:ea typeface="ＭＳ Ｐゴシック" pitchFamily="34" charset="-128"/>
              </a:rPr>
              <a:t>CBRFC Model Soil Moisture</a:t>
            </a:r>
          </a:p>
          <a:p>
            <a:pPr marL="0" indent="0" algn="ctr">
              <a:buNone/>
            </a:pPr>
            <a:r>
              <a:rPr lang="en-US" sz="2000" dirty="0" smtClean="0">
                <a:latin typeface="+mj-lt"/>
                <a:ea typeface="ＭＳ Ｐゴシック" pitchFamily="34" charset="-128"/>
              </a:rPr>
              <a:t>November 15, 2014</a:t>
            </a:r>
          </a:p>
          <a:p>
            <a:pPr marL="0" indent="0">
              <a:buNone/>
            </a:pPr>
            <a:endParaRPr lang="en-US" sz="2000" dirty="0">
              <a:latin typeface="+mj-lt"/>
            </a:endParaRPr>
          </a:p>
        </p:txBody>
      </p:sp>
      <p:pic>
        <p:nvPicPr>
          <p:cNvPr id="7" name="Picture 6" descr="nov15sm.png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1" t="2867" r="36777" b="24098"/>
          <a:stretch/>
        </p:blipFill>
        <p:spPr>
          <a:xfrm>
            <a:off x="5039360" y="2153918"/>
            <a:ext cx="3657600" cy="42245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9521" y="2158932"/>
            <a:ext cx="15240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Similar or better than last year</a:t>
            </a:r>
            <a:endParaRPr lang="en-US" sz="1400" dirty="0"/>
          </a:p>
        </p:txBody>
      </p:sp>
      <p:sp>
        <p:nvSpPr>
          <p:cNvPr id="11" name="Freeform 10"/>
          <p:cNvSpPr/>
          <p:nvPr/>
        </p:nvSpPr>
        <p:spPr>
          <a:xfrm>
            <a:off x="7203440" y="4124960"/>
            <a:ext cx="1148080" cy="1036320"/>
          </a:xfrm>
          <a:custGeom>
            <a:avLst/>
            <a:gdLst>
              <a:gd name="connsiteX0" fmla="*/ 1066800 w 1148080"/>
              <a:gd name="connsiteY0" fmla="*/ 172720 h 1036320"/>
              <a:gd name="connsiteX1" fmla="*/ 812800 w 1148080"/>
              <a:gd name="connsiteY1" fmla="*/ 81280 h 1036320"/>
              <a:gd name="connsiteX2" fmla="*/ 558800 w 1148080"/>
              <a:gd name="connsiteY2" fmla="*/ 0 h 1036320"/>
              <a:gd name="connsiteX3" fmla="*/ 335280 w 1148080"/>
              <a:gd name="connsiteY3" fmla="*/ 20320 h 1036320"/>
              <a:gd name="connsiteX4" fmla="*/ 101600 w 1148080"/>
              <a:gd name="connsiteY4" fmla="*/ 152400 h 1036320"/>
              <a:gd name="connsiteX5" fmla="*/ 0 w 1148080"/>
              <a:gd name="connsiteY5" fmla="*/ 294640 h 1036320"/>
              <a:gd name="connsiteX6" fmla="*/ 132080 w 1148080"/>
              <a:gd name="connsiteY6" fmla="*/ 619760 h 1036320"/>
              <a:gd name="connsiteX7" fmla="*/ 741680 w 1148080"/>
              <a:gd name="connsiteY7" fmla="*/ 1036320 h 1036320"/>
              <a:gd name="connsiteX8" fmla="*/ 1056640 w 1148080"/>
              <a:gd name="connsiteY8" fmla="*/ 995680 h 1036320"/>
              <a:gd name="connsiteX9" fmla="*/ 1148080 w 1148080"/>
              <a:gd name="connsiteY9" fmla="*/ 599440 h 1036320"/>
              <a:gd name="connsiteX10" fmla="*/ 1066800 w 1148080"/>
              <a:gd name="connsiteY10" fmla="*/ 172720 h 103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48080" h="1036320">
                <a:moveTo>
                  <a:pt x="1066800" y="172720"/>
                </a:moveTo>
                <a:lnTo>
                  <a:pt x="812800" y="81280"/>
                </a:lnTo>
                <a:lnTo>
                  <a:pt x="558800" y="0"/>
                </a:lnTo>
                <a:lnTo>
                  <a:pt x="335280" y="20320"/>
                </a:lnTo>
                <a:lnTo>
                  <a:pt x="101600" y="152400"/>
                </a:lnTo>
                <a:lnTo>
                  <a:pt x="0" y="294640"/>
                </a:lnTo>
                <a:lnTo>
                  <a:pt x="132080" y="619760"/>
                </a:lnTo>
                <a:lnTo>
                  <a:pt x="741680" y="1036320"/>
                </a:lnTo>
                <a:lnTo>
                  <a:pt x="1056640" y="995680"/>
                </a:lnTo>
                <a:lnTo>
                  <a:pt x="1148080" y="599440"/>
                </a:lnTo>
                <a:lnTo>
                  <a:pt x="1066800" y="172720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701281" y="5161280"/>
            <a:ext cx="115791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Worse than last year</a:t>
            </a:r>
            <a:endParaRPr lang="en-US" sz="1400" dirty="0"/>
          </a:p>
        </p:txBody>
      </p:sp>
      <p:sp>
        <p:nvSpPr>
          <p:cNvPr id="13" name="Freeform 12"/>
          <p:cNvSpPr/>
          <p:nvPr/>
        </p:nvSpPr>
        <p:spPr>
          <a:xfrm>
            <a:off x="5970163" y="2130155"/>
            <a:ext cx="2670073" cy="2140156"/>
          </a:xfrm>
          <a:custGeom>
            <a:avLst/>
            <a:gdLst>
              <a:gd name="connsiteX0" fmla="*/ 1000028 w 2670073"/>
              <a:gd name="connsiteY0" fmla="*/ 110008 h 2140156"/>
              <a:gd name="connsiteX1" fmla="*/ 770021 w 2670073"/>
              <a:gd name="connsiteY1" fmla="*/ 0 h 2140156"/>
              <a:gd name="connsiteX2" fmla="*/ 650018 w 2670073"/>
              <a:gd name="connsiteY2" fmla="*/ 120009 h 2140156"/>
              <a:gd name="connsiteX3" fmla="*/ 420012 w 2670073"/>
              <a:gd name="connsiteY3" fmla="*/ 360027 h 2140156"/>
              <a:gd name="connsiteX4" fmla="*/ 240007 w 2670073"/>
              <a:gd name="connsiteY4" fmla="*/ 290021 h 2140156"/>
              <a:gd name="connsiteX5" fmla="*/ 100003 w 2670073"/>
              <a:gd name="connsiteY5" fmla="*/ 210016 h 2140156"/>
              <a:gd name="connsiteX6" fmla="*/ 20001 w 2670073"/>
              <a:gd name="connsiteY6" fmla="*/ 350026 h 2140156"/>
              <a:gd name="connsiteX7" fmla="*/ 0 w 2670073"/>
              <a:gd name="connsiteY7" fmla="*/ 480035 h 2140156"/>
              <a:gd name="connsiteX8" fmla="*/ 120004 w 2670073"/>
              <a:gd name="connsiteY8" fmla="*/ 530039 h 2140156"/>
              <a:gd name="connsiteX9" fmla="*/ 260007 w 2670073"/>
              <a:gd name="connsiteY9" fmla="*/ 750055 h 2140156"/>
              <a:gd name="connsiteX10" fmla="*/ 400011 w 2670073"/>
              <a:gd name="connsiteY10" fmla="*/ 1060078 h 2140156"/>
              <a:gd name="connsiteX11" fmla="*/ 340010 w 2670073"/>
              <a:gd name="connsiteY11" fmla="*/ 1270093 h 2140156"/>
              <a:gd name="connsiteX12" fmla="*/ 570016 w 2670073"/>
              <a:gd name="connsiteY12" fmla="*/ 1350099 h 2140156"/>
              <a:gd name="connsiteX13" fmla="*/ 750021 w 2670073"/>
              <a:gd name="connsiteY13" fmla="*/ 1210089 h 2140156"/>
              <a:gd name="connsiteX14" fmla="*/ 840023 w 2670073"/>
              <a:gd name="connsiteY14" fmla="*/ 1020075 h 2140156"/>
              <a:gd name="connsiteX15" fmla="*/ 530015 w 2670073"/>
              <a:gd name="connsiteY15" fmla="*/ 940069 h 2140156"/>
              <a:gd name="connsiteX16" fmla="*/ 710020 w 2670073"/>
              <a:gd name="connsiteY16" fmla="*/ 350026 h 2140156"/>
              <a:gd name="connsiteX17" fmla="*/ 1000028 w 2670073"/>
              <a:gd name="connsiteY17" fmla="*/ 510037 h 2140156"/>
              <a:gd name="connsiteX18" fmla="*/ 1730048 w 2670073"/>
              <a:gd name="connsiteY18" fmla="*/ 1100081 h 2140156"/>
              <a:gd name="connsiteX19" fmla="*/ 1780049 w 2670073"/>
              <a:gd name="connsiteY19" fmla="*/ 1260092 h 2140156"/>
              <a:gd name="connsiteX20" fmla="*/ 1640045 w 2670073"/>
              <a:gd name="connsiteY20" fmla="*/ 1450106 h 2140156"/>
              <a:gd name="connsiteX21" fmla="*/ 1830050 w 2670073"/>
              <a:gd name="connsiteY21" fmla="*/ 1540113 h 2140156"/>
              <a:gd name="connsiteX22" fmla="*/ 1910052 w 2670073"/>
              <a:gd name="connsiteY22" fmla="*/ 1590116 h 2140156"/>
              <a:gd name="connsiteX23" fmla="*/ 1870051 w 2670073"/>
              <a:gd name="connsiteY23" fmla="*/ 1750128 h 2140156"/>
              <a:gd name="connsiteX24" fmla="*/ 1930053 w 2670073"/>
              <a:gd name="connsiteY24" fmla="*/ 1920140 h 2140156"/>
              <a:gd name="connsiteX25" fmla="*/ 2190060 w 2670073"/>
              <a:gd name="connsiteY25" fmla="*/ 2000146 h 2140156"/>
              <a:gd name="connsiteX26" fmla="*/ 2390066 w 2670073"/>
              <a:gd name="connsiteY26" fmla="*/ 2140156 h 2140156"/>
              <a:gd name="connsiteX27" fmla="*/ 2470068 w 2670073"/>
              <a:gd name="connsiteY27" fmla="*/ 2010147 h 2140156"/>
              <a:gd name="connsiteX28" fmla="*/ 2430067 w 2670073"/>
              <a:gd name="connsiteY28" fmla="*/ 1850135 h 2140156"/>
              <a:gd name="connsiteX29" fmla="*/ 2360065 w 2670073"/>
              <a:gd name="connsiteY29" fmla="*/ 1750128 h 2140156"/>
              <a:gd name="connsiteX30" fmla="*/ 2560070 w 2670073"/>
              <a:gd name="connsiteY30" fmla="*/ 1670122 h 2140156"/>
              <a:gd name="connsiteX31" fmla="*/ 2670073 w 2670073"/>
              <a:gd name="connsiteY31" fmla="*/ 1380101 h 2140156"/>
              <a:gd name="connsiteX32" fmla="*/ 2620072 w 2670073"/>
              <a:gd name="connsiteY32" fmla="*/ 1170086 h 2140156"/>
              <a:gd name="connsiteX33" fmla="*/ 2520069 w 2670073"/>
              <a:gd name="connsiteY33" fmla="*/ 1100081 h 2140156"/>
              <a:gd name="connsiteX34" fmla="*/ 2250062 w 2670073"/>
              <a:gd name="connsiteY34" fmla="*/ 1180086 h 2140156"/>
              <a:gd name="connsiteX35" fmla="*/ 2200060 w 2670073"/>
              <a:gd name="connsiteY35" fmla="*/ 950070 h 2140156"/>
              <a:gd name="connsiteX36" fmla="*/ 1860051 w 2670073"/>
              <a:gd name="connsiteY36" fmla="*/ 720053 h 2140156"/>
              <a:gd name="connsiteX37" fmla="*/ 1370038 w 2670073"/>
              <a:gd name="connsiteY37" fmla="*/ 680050 h 2140156"/>
              <a:gd name="connsiteX38" fmla="*/ 1240034 w 2670073"/>
              <a:gd name="connsiteY38" fmla="*/ 340025 h 2140156"/>
              <a:gd name="connsiteX39" fmla="*/ 1000028 w 2670073"/>
              <a:gd name="connsiteY39" fmla="*/ 110008 h 2140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70073" h="2140156">
                <a:moveTo>
                  <a:pt x="1000028" y="110008"/>
                </a:moveTo>
                <a:lnTo>
                  <a:pt x="770021" y="0"/>
                </a:lnTo>
                <a:lnTo>
                  <a:pt x="650018" y="120009"/>
                </a:lnTo>
                <a:lnTo>
                  <a:pt x="420012" y="360027"/>
                </a:lnTo>
                <a:lnTo>
                  <a:pt x="240007" y="290021"/>
                </a:lnTo>
                <a:lnTo>
                  <a:pt x="100003" y="210016"/>
                </a:lnTo>
                <a:lnTo>
                  <a:pt x="20001" y="350026"/>
                </a:lnTo>
                <a:lnTo>
                  <a:pt x="0" y="480035"/>
                </a:lnTo>
                <a:lnTo>
                  <a:pt x="120004" y="530039"/>
                </a:lnTo>
                <a:lnTo>
                  <a:pt x="260007" y="750055"/>
                </a:lnTo>
                <a:lnTo>
                  <a:pt x="400011" y="1060078"/>
                </a:lnTo>
                <a:lnTo>
                  <a:pt x="340010" y="1270093"/>
                </a:lnTo>
                <a:lnTo>
                  <a:pt x="570016" y="1350099"/>
                </a:lnTo>
                <a:lnTo>
                  <a:pt x="750021" y="1210089"/>
                </a:lnTo>
                <a:lnTo>
                  <a:pt x="840023" y="1020075"/>
                </a:lnTo>
                <a:lnTo>
                  <a:pt x="530015" y="940069"/>
                </a:lnTo>
                <a:lnTo>
                  <a:pt x="710020" y="350026"/>
                </a:lnTo>
                <a:lnTo>
                  <a:pt x="1000028" y="510037"/>
                </a:lnTo>
                <a:lnTo>
                  <a:pt x="1730048" y="1100081"/>
                </a:lnTo>
                <a:lnTo>
                  <a:pt x="1780049" y="1260092"/>
                </a:lnTo>
                <a:lnTo>
                  <a:pt x="1640045" y="1450106"/>
                </a:lnTo>
                <a:lnTo>
                  <a:pt x="1830050" y="1540113"/>
                </a:lnTo>
                <a:lnTo>
                  <a:pt x="1910052" y="1590116"/>
                </a:lnTo>
                <a:lnTo>
                  <a:pt x="1870051" y="1750128"/>
                </a:lnTo>
                <a:lnTo>
                  <a:pt x="1930053" y="1920140"/>
                </a:lnTo>
                <a:lnTo>
                  <a:pt x="2190060" y="2000146"/>
                </a:lnTo>
                <a:lnTo>
                  <a:pt x="2390066" y="2140156"/>
                </a:lnTo>
                <a:lnTo>
                  <a:pt x="2470068" y="2010147"/>
                </a:lnTo>
                <a:lnTo>
                  <a:pt x="2430067" y="1850135"/>
                </a:lnTo>
                <a:lnTo>
                  <a:pt x="2360065" y="1750128"/>
                </a:lnTo>
                <a:lnTo>
                  <a:pt x="2560070" y="1670122"/>
                </a:lnTo>
                <a:lnTo>
                  <a:pt x="2670073" y="1380101"/>
                </a:lnTo>
                <a:lnTo>
                  <a:pt x="2620072" y="1170086"/>
                </a:lnTo>
                <a:lnTo>
                  <a:pt x="2520069" y="1100081"/>
                </a:lnTo>
                <a:lnTo>
                  <a:pt x="2250062" y="1180086"/>
                </a:lnTo>
                <a:lnTo>
                  <a:pt x="2200060" y="950070"/>
                </a:lnTo>
                <a:lnTo>
                  <a:pt x="1860051" y="720053"/>
                </a:lnTo>
                <a:lnTo>
                  <a:pt x="1370038" y="680050"/>
                </a:lnTo>
                <a:lnTo>
                  <a:pt x="1240034" y="340025"/>
                </a:lnTo>
                <a:lnTo>
                  <a:pt x="1000028" y="110008"/>
                </a:lnTo>
                <a:close/>
              </a:path>
            </a:pathLst>
          </a:custGeom>
          <a:noFill/>
          <a:ln w="28575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9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SWE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18352" y="2050149"/>
            <a:ext cx="3670101" cy="4630960"/>
            <a:chOff x="990026" y="1370100"/>
            <a:chExt cx="3670101" cy="517099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40428" t="41415" r="17113" b="12358"/>
            <a:stretch/>
          </p:blipFill>
          <p:spPr>
            <a:xfrm>
              <a:off x="990026" y="1370100"/>
              <a:ext cx="3670101" cy="5170997"/>
            </a:xfrm>
            <a:prstGeom prst="rect">
              <a:avLst/>
            </a:prstGeom>
          </p:spPr>
        </p:pic>
        <p:pic>
          <p:nvPicPr>
            <p:cNvPr id="5" name="Picture 4" descr="west_mtdprecpctnormal_update.png"/>
            <p:cNvPicPr>
              <a:picLocks noChangeAspect="1"/>
            </p:cNvPicPr>
            <p:nvPr/>
          </p:nvPicPr>
          <p:blipFill>
            <a:blip r:embed="rId3" cstate="print"/>
            <a:srcRect l="2549" t="71111" r="78758" b="11111"/>
            <a:stretch>
              <a:fillRect/>
            </a:stretch>
          </p:blipFill>
          <p:spPr>
            <a:xfrm>
              <a:off x="990026" y="5321897"/>
              <a:ext cx="990600" cy="1219200"/>
            </a:xfrm>
            <a:prstGeom prst="rect">
              <a:avLst/>
            </a:prstGeom>
          </p:spPr>
        </p:pic>
      </p:grpSp>
      <p:sp>
        <p:nvSpPr>
          <p:cNvPr id="7" name="Text Placeholder 16"/>
          <p:cNvSpPr txBox="1">
            <a:spLocks/>
          </p:cNvSpPr>
          <p:nvPr/>
        </p:nvSpPr>
        <p:spPr>
          <a:xfrm>
            <a:off x="177191" y="1372499"/>
            <a:ext cx="4852945" cy="654843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+mj-lt"/>
              </a:rPr>
              <a:t>SNOTEL Current Snow Water Equivalent (SWE) % of Median</a:t>
            </a:r>
          </a:p>
          <a:p>
            <a:pPr marL="0" indent="0" algn="ctr">
              <a:buNone/>
            </a:pPr>
            <a:r>
              <a:rPr lang="en-US" sz="1400" dirty="0" smtClean="0">
                <a:latin typeface="+mj-lt"/>
              </a:rPr>
              <a:t>November 19, 2014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8975" y="2739137"/>
            <a:ext cx="4645025" cy="309668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888560" y="3251442"/>
            <a:ext cx="1681620" cy="18288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9" idx="4"/>
          </p:cNvCxnSpPr>
          <p:nvPr/>
        </p:nvCxnSpPr>
        <p:spPr>
          <a:xfrm flipH="1">
            <a:off x="5430148" y="3434322"/>
            <a:ext cx="299222" cy="17060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9" idx="4"/>
          </p:cNvCxnSpPr>
          <p:nvPr/>
        </p:nvCxnSpPr>
        <p:spPr>
          <a:xfrm>
            <a:off x="5729370" y="3434322"/>
            <a:ext cx="1080816" cy="3759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7520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SHORT TERM FORECASTS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0432" r="58476"/>
          <a:stretch/>
        </p:blipFill>
        <p:spPr>
          <a:xfrm>
            <a:off x="320009" y="1550111"/>
            <a:ext cx="2950080" cy="47682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40685" r="49984" b="12942"/>
          <a:stretch/>
        </p:blipFill>
        <p:spPr>
          <a:xfrm>
            <a:off x="5715538" y="3463914"/>
            <a:ext cx="3249325" cy="3180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9955" r="50446" b="13526"/>
          <a:stretch/>
        </p:blipFill>
        <p:spPr>
          <a:xfrm>
            <a:off x="3880871" y="1550111"/>
            <a:ext cx="3219324" cy="31902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41856" y="1163258"/>
            <a:ext cx="1443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UPDATE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115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ENSO CONDITIONS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84802" y="1328460"/>
            <a:ext cx="4205323" cy="4921469"/>
            <a:chOff x="384802" y="1548482"/>
            <a:chExt cx="4205323" cy="4921469"/>
          </a:xfrm>
        </p:grpSpPr>
        <p:sp>
          <p:nvSpPr>
            <p:cNvPr id="5" name="Text Box 20"/>
            <p:cNvSpPr txBox="1">
              <a:spLocks noChangeArrowheads="1"/>
            </p:cNvSpPr>
            <p:nvPr/>
          </p:nvSpPr>
          <p:spPr bwMode="auto">
            <a:xfrm>
              <a:off x="384802" y="2222634"/>
              <a:ext cx="4205323" cy="424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2pPr>
              <a:lvl3pPr marL="1143000" indent="-228600">
                <a:defRPr sz="22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4A85BF"/>
                </a:buClr>
                <a:buFont typeface="Wingdings 2" charset="0"/>
                <a:buChar char=""/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charset="0"/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charset="0"/>
                <a:buChar char=""/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ts val="250"/>
                </a:spcBef>
                <a:spcAft>
                  <a:spcPct val="0"/>
                </a:spcAft>
                <a:buClr>
                  <a:srgbClr val="4A85BF"/>
                </a:buClr>
                <a:buFont typeface="Wingdings 2" charset="0"/>
                <a:defRPr>
                  <a:solidFill>
                    <a:schemeClr val="tx1"/>
                  </a:solidFill>
                  <a:latin typeface="Verdana" charset="0"/>
                  <a:ea typeface="MS PGothic" charset="0"/>
                  <a:cs typeface="MS PGothic" charset="0"/>
                </a:defRPr>
              </a:lvl9pPr>
            </a:lstStyle>
            <a:p>
              <a:pPr marL="285750" indent="-285750">
                <a:spcBef>
                  <a:spcPct val="50000"/>
                </a:spcBef>
                <a:buFont typeface="Arial"/>
                <a:buChar char="•"/>
              </a:pPr>
              <a:r>
                <a:rPr lang="en-US" sz="2000" dirty="0">
                  <a:latin typeface="+mj-lt"/>
                </a:rPr>
                <a:t>ENSO Alert System Status:  </a:t>
              </a:r>
              <a:r>
                <a:rPr lang="en-US" sz="2000" dirty="0" smtClean="0">
                  <a:latin typeface="+mj-lt"/>
                </a:rPr>
                <a:t>El </a:t>
              </a:r>
              <a:r>
                <a:rPr lang="en-US" sz="2000" dirty="0">
                  <a:latin typeface="+mj-lt"/>
                </a:rPr>
                <a:t>Ni</a:t>
              </a:r>
              <a:r>
                <a:rPr lang="en-US" sz="2000" dirty="0">
                  <a:latin typeface="+mj-lt"/>
                  <a:cs typeface="Times New Roman" charset="0"/>
                </a:rPr>
                <a:t>ñ</a:t>
              </a:r>
              <a:r>
                <a:rPr lang="en-US" sz="2000" dirty="0">
                  <a:latin typeface="+mj-lt"/>
                </a:rPr>
                <a:t>o Watch</a:t>
              </a:r>
            </a:p>
            <a:p>
              <a:pPr marL="285750" indent="-285750">
                <a:spcBef>
                  <a:spcPct val="50000"/>
                </a:spcBef>
                <a:buFont typeface="Arial"/>
                <a:buChar char="•"/>
              </a:pPr>
              <a:r>
                <a:rPr lang="en-US" sz="2000" dirty="0" smtClean="0">
                  <a:latin typeface="+mj-lt"/>
                </a:rPr>
                <a:t>ENSO</a:t>
              </a:r>
              <a:r>
                <a:rPr lang="en-US" sz="2000" dirty="0">
                  <a:latin typeface="+mj-lt"/>
                </a:rPr>
                <a:t>-neutral conditions continue</a:t>
              </a:r>
              <a:r>
                <a:rPr lang="en-US" sz="2000" dirty="0" smtClean="0">
                  <a:latin typeface="+mj-lt"/>
                </a:rPr>
                <a:t>.</a:t>
              </a:r>
              <a:endParaRPr lang="en-US" sz="2000" dirty="0">
                <a:latin typeface="+mj-lt"/>
              </a:endParaRPr>
            </a:p>
            <a:p>
              <a:pPr marL="285750" indent="-285750">
                <a:spcBef>
                  <a:spcPct val="50000"/>
                </a:spcBef>
                <a:buFont typeface="Arial"/>
                <a:buChar char="•"/>
              </a:pPr>
              <a:r>
                <a:rPr lang="en-US" sz="2000" dirty="0">
                  <a:latin typeface="+mj-lt"/>
                </a:rPr>
                <a:t>Positive equatorial sea surface temperature (SST) anomalies continue across most of the Pacific Ocean.  </a:t>
              </a:r>
            </a:p>
            <a:p>
              <a:pPr marL="285750" indent="-285750">
                <a:spcBef>
                  <a:spcPct val="50000"/>
                </a:spcBef>
                <a:buFont typeface="Arial"/>
                <a:buChar char="•"/>
              </a:pPr>
              <a:r>
                <a:rPr lang="en-US" sz="2000" dirty="0">
                  <a:latin typeface="+mj-lt"/>
                </a:rPr>
                <a:t>There is a 58% chance of El Niño during the Northern Hemisphere winter, which is favored to last into the Northern Hemisphere spring 2015</a:t>
              </a:r>
              <a:r>
                <a:rPr lang="en-US" sz="2000" dirty="0" smtClean="0">
                  <a:latin typeface="+mj-lt"/>
                </a:rPr>
                <a:t>.</a:t>
              </a:r>
              <a:endParaRPr lang="en-US" sz="2000" dirty="0">
                <a:latin typeface="+mj-lt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10019" y="1548482"/>
              <a:ext cx="3458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CPC Summary 11/17/2014</a:t>
              </a:r>
              <a:endParaRPr lang="en-US" sz="2400" dirty="0"/>
            </a:p>
          </p:txBody>
        </p:sp>
      </p:grpSp>
      <p:pic>
        <p:nvPicPr>
          <p:cNvPr id="7" name="Picture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125" y="1223263"/>
            <a:ext cx="4459884" cy="268702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023" y="3977790"/>
            <a:ext cx="4427977" cy="285020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4"/>
          <p:cNvSpPr>
            <a:spLocks noChangeArrowheads="1"/>
          </p:cNvSpPr>
          <p:nvPr/>
        </p:nvSpPr>
        <p:spPr bwMode="auto">
          <a:xfrm>
            <a:off x="4992532" y="5663085"/>
            <a:ext cx="3327696" cy="83099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chemeClr val="accent1"/>
              </a:buClr>
              <a:buSzPct val="80000"/>
              <a:buFont typeface="Wingdings 2" charset="0"/>
              <a:buNone/>
            </a:pPr>
            <a:r>
              <a:rPr lang="en-US" sz="1200" dirty="0">
                <a:solidFill>
                  <a:srgbClr val="0000FF"/>
                </a:solidFill>
                <a:latin typeface="Trebuchet MS" charset="0"/>
              </a:rPr>
              <a:t>Most models favor El Niño (greater than or equal to +0.5ºC) to develop during October-December 2014 and persist through Northern Hemisphere spring 2015.</a:t>
            </a:r>
          </a:p>
        </p:txBody>
      </p:sp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4932532" y="1731636"/>
            <a:ext cx="3387696" cy="64633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 typeface="Wingdings 2" charset="0"/>
              <a:buNone/>
            </a:pPr>
            <a:r>
              <a:rPr lang="en-US" sz="1200" dirty="0">
                <a:solidFill>
                  <a:srgbClr val="0000FF"/>
                </a:solidFill>
                <a:latin typeface="Trebuchet MS" charset="0"/>
              </a:rPr>
              <a:t>The chance of El Niño is 58% during the Northern Hemisphere winter and decreases into spring/summer 2015.</a:t>
            </a:r>
          </a:p>
        </p:txBody>
      </p:sp>
    </p:spTree>
    <p:extLst>
      <p:ext uri="{BB962C8B-B14F-4D97-AF65-F5344CB8AC3E}">
        <p14:creationId xmlns:p14="http://schemas.microsoft.com/office/powerpoint/2010/main" val="1322167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CLIMATE FORECASTS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041" y="1163258"/>
            <a:ext cx="5917303" cy="55054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0179" y="340025"/>
            <a:ext cx="18646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UPDATE???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9346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</TotalTime>
  <Words>319</Words>
  <Application>Microsoft Macintosh PowerPoint</Application>
  <PresentationFormat>On-screen Show (4:3)</PresentationFormat>
  <Paragraphs>64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Flow</vt:lpstr>
      <vt:lpstr>Water Year 2015:  Colorado River Basin  Initial Conditions</vt:lpstr>
      <vt:lpstr>JUL-SEP PRECIPITATION</vt:lpstr>
      <vt:lpstr>OCT-NOV PRECIPITATION</vt:lpstr>
      <vt:lpstr>FALL FLOWS</vt:lpstr>
      <vt:lpstr>SOIL MOISTURE</vt:lpstr>
      <vt:lpstr>CURRENT SWE</vt:lpstr>
      <vt:lpstr>SHORT TERM FORECASTS</vt:lpstr>
      <vt:lpstr>ENSO CONDITIONS</vt:lpstr>
      <vt:lpstr>CLIMATE FORECASTS</vt:lpstr>
      <vt:lpstr>PowerPoint Presentation</vt:lpstr>
      <vt:lpstr>PowerPoint Presentation</vt:lpstr>
      <vt:lpstr>Apr-Jul 2014 Daily ESP</vt:lpstr>
      <vt:lpstr>Apr-Jul 2014 Daily ESP</vt:lpstr>
      <vt:lpstr>Apr-Jul 2014 Daily ESP</vt:lpstr>
      <vt:lpstr>Apr-Jul 2014 Daily ESP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Year 2015:  Colorado River Basin  Initial Conditions</dc:title>
  <dc:creator>bja</dc:creator>
  <cp:lastModifiedBy>Michelle Stokes</cp:lastModifiedBy>
  <cp:revision>31</cp:revision>
  <dcterms:created xsi:type="dcterms:W3CDTF">2014-11-19T14:26:50Z</dcterms:created>
  <dcterms:modified xsi:type="dcterms:W3CDTF">2014-11-21T17:27:24Z</dcterms:modified>
</cp:coreProperties>
</file>