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9" r:id="rId2"/>
    <p:sldId id="377" r:id="rId3"/>
    <p:sldId id="378" r:id="rId4"/>
    <p:sldId id="331" r:id="rId5"/>
    <p:sldId id="355" r:id="rId6"/>
    <p:sldId id="325" r:id="rId7"/>
    <p:sldId id="374" r:id="rId8"/>
    <p:sldId id="344" r:id="rId9"/>
    <p:sldId id="364" r:id="rId10"/>
    <p:sldId id="371" r:id="rId11"/>
  </p:sldIdLst>
  <p:sldSz cx="9144000" cy="6858000" type="screen4x3"/>
  <p:notesSz cx="6950075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FFCC"/>
    <a:srgbClr val="FFFF99"/>
    <a:srgbClr val="9933FF"/>
    <a:srgbClr val="336699"/>
    <a:srgbClr val="D0A070"/>
    <a:srgbClr val="3366CC"/>
    <a:srgbClr val="FFFF66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2" autoAdjust="0"/>
    <p:restoredTop sz="96092" autoAdjust="0"/>
  </p:normalViewPr>
  <p:slideViewPr>
    <p:cSldViewPr snapToGrid="0">
      <p:cViewPr>
        <p:scale>
          <a:sx n="70" d="100"/>
          <a:sy n="70" d="100"/>
        </p:scale>
        <p:origin x="-3680" y="-1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747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747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fld id="{1A62D9C1-23CF-41CC-AB04-5F18EC14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93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747" y="1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639" y="4387768"/>
            <a:ext cx="5558801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l" defTabSz="909057">
              <a:defRPr sz="11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747" y="877238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2" tIns="45423" rIns="90842" bIns="45423" numCol="1" anchor="b" anchorCtr="0" compatLnSpc="1">
            <a:prstTxWarp prst="textNoShape">
              <a:avLst/>
            </a:prstTxWarp>
          </a:bodyPr>
          <a:lstStyle>
            <a:lvl1pPr algn="r" defTabSz="909057">
              <a:defRPr sz="1100" b="0"/>
            </a:lvl1pPr>
          </a:lstStyle>
          <a:p>
            <a:pPr>
              <a:defRPr/>
            </a:pPr>
            <a:fld id="{FEC8946B-3F65-4424-AA6A-9EEC6AE7E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227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NRCS updated</a:t>
            </a:r>
            <a:r>
              <a:rPr lang="en-US" baseline="0" dirty="0" smtClean="0"/>
              <a:t> to 1981-2010 (new 30 year record) and also</a:t>
            </a:r>
            <a:r>
              <a:rPr lang="en-US" dirty="0" smtClean="0"/>
              <a:t> to % of median instead of % of average..  Not</a:t>
            </a:r>
            <a:r>
              <a:rPr lang="en-US" baseline="0" dirty="0" smtClean="0"/>
              <a:t> a significant change to the statistics, when comparing % of average versus % of median.  The shape of the index looks very similar.  Peak is now April 8 instead of April 9.  The raw values are different (2055.7 in for average ’71-’00 and 1874.9 in for median ‘81-’00: computed as sum for all 116 locations, average/median for the day over 30-year </a:t>
            </a:r>
            <a:r>
              <a:rPr lang="en-US" baseline="0" dirty="0" err="1" smtClean="0"/>
              <a:t>timeperiod</a:t>
            </a:r>
            <a:r>
              <a:rPr lang="en-US" baseline="0" dirty="0" smtClean="0"/>
              <a:t>,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00009-AC03-4E81-9683-A58BF243D51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u="sng" baseline="0" dirty="0" smtClean="0"/>
              <a:t>Water Year forecast has had a slight decrease (94% to 93%) since December</a:t>
            </a:r>
          </a:p>
          <a:p>
            <a:endParaRPr lang="en-US" u="sng" baseline="0" dirty="0" smtClean="0"/>
          </a:p>
          <a:p>
            <a:r>
              <a:rPr lang="en-US" u="sng" baseline="0" dirty="0" smtClean="0"/>
              <a:t>Last year (2013) April to July forecast was 25% - 61% - 108%</a:t>
            </a:r>
          </a:p>
          <a:p>
            <a:r>
              <a:rPr lang="en-US" u="sng" baseline="0" dirty="0" err="1" smtClean="0"/>
              <a:t>Incrase</a:t>
            </a:r>
            <a:r>
              <a:rPr lang="en-US" u="sng" baseline="0" dirty="0" smtClean="0"/>
              <a:t> from Jan to Feb 2104: 440kaf (95% to 101%)</a:t>
            </a: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613"/>
            <a:fld id="{FCF7FD19-F37D-4281-95A0-3683FFA97497}" type="slidenum">
              <a:rPr lang="en-US" smtClean="0"/>
              <a:pPr defTabSz="906613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Excel</a:t>
            </a:r>
            <a:r>
              <a:rPr lang="en-US" baseline="0" dirty="0" smtClean="0"/>
              <a:t> file:</a:t>
            </a:r>
            <a:r>
              <a:rPr lang="en-US" dirty="0" smtClean="0"/>
              <a:t>  U:\1_Powell Ops\5_Spreadsheets\24 Month Study Data\Powell_Projected_Ele_Nov2012.xlsx</a:t>
            </a:r>
          </a:p>
          <a:p>
            <a:endParaRPr lang="en-US" dirty="0" smtClean="0"/>
          </a:p>
          <a:p>
            <a:r>
              <a:rPr lang="en-US" dirty="0" smtClean="0"/>
              <a:t>65% chance</a:t>
            </a:r>
            <a:r>
              <a:rPr lang="en-US" baseline="0" dirty="0" smtClean="0"/>
              <a:t> releases will be greater than 8.23 in WY 2014 (3% </a:t>
            </a:r>
            <a:r>
              <a:rPr lang="en-US" baseline="0" smtClean="0"/>
              <a:t>of another 7.48maf)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BE01E-C266-4F19-96EB-1A651F6907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395"/>
            <a:fld id="{59E22A62-4FCC-4775-911D-7DCF252BE8B7}" type="slidenum">
              <a:rPr lang="en-US" smtClean="0">
                <a:solidFill>
                  <a:prstClr val="black"/>
                </a:solidFill>
              </a:rPr>
              <a:pPr defTabSz="906395"/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 smtClean="0"/>
              <a:t>Annuals 2014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5-6	start  10/14/2013 	finish  11/01/2013	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7-8	start  02/03/2014 	finish  02/21/2014	Includes Digital Governor Replacement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3-4	start  02/24/2014 	finish  03/14/2014	Includes Digital Governor Replacement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Annual 4	start</a:t>
            </a:r>
            <a:r>
              <a:rPr lang="en-US" baseline="0" dirty="0" smtClean="0"/>
              <a:t>  04/28/2014	finish  05/15/2014	Fixed Wheel Gate 8 Year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1-2	start  09/01/2014	finish  09/19/2014	Includes Digital Governor Replacement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5-6	start  09/22/2013 	finish  10/10/2013	Includes Digital Governor Replacement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Replacements 2014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Unit</a:t>
            </a:r>
            <a:r>
              <a:rPr lang="en-US" baseline="0" dirty="0" smtClean="0"/>
              <a:t> 3 	start  09/23/2013	finish  06/27/2014	Turbine Runner Replacement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Unit 6	start  04/01/2014	finish  04/03/2015	Generator Rebuild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Unit 2	start  07/01/2014	finish  04/06/2015	Turbine Runner Replacement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395"/>
            <a:fld id="{59E22A62-4FCC-4775-911D-7DCF252BE8B7}" type="slidenum">
              <a:rPr lang="en-US" smtClean="0">
                <a:solidFill>
                  <a:prstClr val="black"/>
                </a:solidFill>
              </a:rPr>
              <a:pPr defTabSz="906395"/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 smtClean="0"/>
              <a:t>Annuals 2014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5-6	start  10/14/2013 	finish  11/01/2013	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7-8	start  02/03/2014 	finish  02/21/2014	Includes Digital Governor Replacement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3-4	start  02/24/2014 	finish  03/14/2014	Includes Digital Governor Replacement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Annual 4	start</a:t>
            </a:r>
            <a:r>
              <a:rPr lang="en-US" baseline="0" dirty="0" smtClean="0"/>
              <a:t>  04/28/2014	finish  05/15/2014	Fixed Wheel Gate 8 Year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1-2	start  09/01/2014	finish  09/19/2014	Includes Digital Governor Replacement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Annual 5-6	start  09/22/2013 	finish  10/10/2013	Includes Digital Governor Replacement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Replacements 2014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Unit</a:t>
            </a:r>
            <a:r>
              <a:rPr lang="en-US" baseline="0" dirty="0" smtClean="0"/>
              <a:t> 3 	start  09/23/2013	finish  06/27/2014	Turbine Runner Replacement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Unit 6	start  04/01/2014	finish  04/03/2015	Generator Rebuild</a:t>
            </a:r>
          </a:p>
          <a:p>
            <a:pPr eaLnBrk="1" hangingPunct="1">
              <a:buFont typeface="Arial" charset="0"/>
              <a:buNone/>
            </a:pPr>
            <a:r>
              <a:rPr lang="en-US" baseline="0" dirty="0" smtClean="0"/>
              <a:t>Unit 2	start  07/01/2014	finish  04/06/2015	Turbine Runner Replacement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4AB7-3487-4474-B30C-8CA30E9A0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551B-B844-44E1-BB6D-C51EB7302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38DB-300F-43EE-B734-0352D0743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BED17-A4EA-49D1-AA70-E91279ED2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8A32-E9A9-412D-B269-3ED60E0AC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0F5DC-0CBF-4157-AD92-70CADE13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8319-F87F-4578-96AF-8D238AD03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ACB9-2C62-4F91-A86A-197226B7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24F7-FDC4-4861-BED0-B30665D3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B9D1-9AD0-4192-98A1-21E023CA4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E1783-0179-412C-B27F-25A3FB890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C1FF-76F5-4015-82E2-08C08FB76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450650AE-AD6B-446F-8C4A-70F18EAAB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ow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3" y="341717"/>
            <a:ext cx="4556413" cy="58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 descr="Snow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2" y="341716"/>
            <a:ext cx="4556413" cy="58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now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3" y="341716"/>
            <a:ext cx="4556414" cy="589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3" y="341731"/>
            <a:ext cx="4556412" cy="58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3" y="341731"/>
            <a:ext cx="4556414" cy="58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3" y="341730"/>
            <a:ext cx="4556415" cy="589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5" y="341387"/>
            <a:ext cx="4556413" cy="589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5" y="341731"/>
            <a:ext cx="4556410" cy="589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70072" y="1031162"/>
            <a:ext cx="2265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Upper Basin Snowpack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600" i="1" dirty="0" smtClean="0">
                <a:solidFill>
                  <a:schemeClr val="bg1"/>
                </a:solidFill>
              </a:rPr>
              <a:t>as of 3/26/2014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192" y="6238941"/>
            <a:ext cx="422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http://www.usbr.gov/uc/water/notice/snowpack.html</a:t>
            </a:r>
          </a:p>
        </p:txBody>
      </p:sp>
      <p:pic>
        <p:nvPicPr>
          <p:cNvPr id="2" name="Picture 2" descr="Snowpa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1" y="341731"/>
            <a:ext cx="4556413" cy="58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3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4" y="269661"/>
            <a:ext cx="7888405" cy="598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00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7" y="291984"/>
            <a:ext cx="7923024" cy="591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 bwMode="auto">
          <a:xfrm flipH="1">
            <a:off x="4451089" y="1461216"/>
            <a:ext cx="691766" cy="56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5142855" y="1218315"/>
            <a:ext cx="2319195" cy="4858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Currently </a:t>
            </a:r>
            <a:r>
              <a:rPr lang="en-US" dirty="0" smtClean="0"/>
              <a:t>110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% of median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(1981-2010)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065" y="6211645"/>
            <a:ext cx="4638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http://</a:t>
            </a:r>
            <a:r>
              <a:rPr lang="en-US" sz="1200" b="0" dirty="0" smtClean="0">
                <a:solidFill>
                  <a:schemeClr val="bg1"/>
                </a:solidFill>
              </a:rPr>
              <a:t>www.usbr.gov/uc/water/notice/Graphs/Upper_Colorado.html</a:t>
            </a:r>
            <a:endParaRPr lang="en-US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8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6" y="176405"/>
            <a:ext cx="8525059" cy="603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25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6" y="253981"/>
            <a:ext cx="8134064" cy="599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22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5" y="361048"/>
            <a:ext cx="8583613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86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184345"/>
            <a:ext cx="8339019" cy="606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537" y="6537203"/>
            <a:ext cx="368490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7152" y="3647848"/>
            <a:ext cx="1965278" cy="769441"/>
          </a:xfrm>
          <a:prstGeom prst="rect">
            <a:avLst/>
          </a:prstGeom>
          <a:solidFill>
            <a:schemeClr val="bg1">
              <a:lumMod val="75000"/>
              <a:alpha val="4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u="sng" dirty="0" smtClean="0"/>
              <a:t>Water Year 2015 projections</a:t>
            </a:r>
          </a:p>
          <a:p>
            <a:r>
              <a:rPr lang="en-US" sz="1100" b="0" dirty="0" smtClean="0"/>
              <a:t>Most = 9.0 </a:t>
            </a:r>
            <a:r>
              <a:rPr lang="en-US" sz="1100" b="0" dirty="0" err="1" smtClean="0"/>
              <a:t>maf</a:t>
            </a:r>
            <a:r>
              <a:rPr lang="en-US" sz="1100" b="0" dirty="0" smtClean="0"/>
              <a:t> release</a:t>
            </a:r>
          </a:p>
          <a:p>
            <a:r>
              <a:rPr lang="en-US" sz="1100" b="0" dirty="0" smtClean="0"/>
              <a:t>Max = ~11 </a:t>
            </a:r>
            <a:r>
              <a:rPr lang="en-US" sz="1100" b="0" dirty="0" err="1" smtClean="0"/>
              <a:t>maf</a:t>
            </a:r>
            <a:r>
              <a:rPr lang="en-US" sz="1100" b="0" dirty="0" smtClean="0"/>
              <a:t> release </a:t>
            </a:r>
          </a:p>
          <a:p>
            <a:r>
              <a:rPr lang="en-US" sz="1100" b="0" dirty="0" smtClean="0"/>
              <a:t>Min = 7.48 </a:t>
            </a:r>
            <a:r>
              <a:rPr lang="en-US" sz="1100" b="0" dirty="0" err="1" smtClean="0"/>
              <a:t>maf</a:t>
            </a:r>
            <a:r>
              <a:rPr lang="en-US" sz="1100" b="0" dirty="0" smtClean="0"/>
              <a:t> release 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280067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0746" name="Group 1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35214449"/>
              </p:ext>
            </p:extLst>
          </p:nvPr>
        </p:nvGraphicFramePr>
        <p:xfrm>
          <a:off x="228600" y="304800"/>
          <a:ext cx="8472487" cy="5806440"/>
        </p:xfrm>
        <a:graphic>
          <a:graphicData uri="http://schemas.openxmlformats.org/drawingml/2006/table">
            <a:tbl>
              <a:tblPr/>
              <a:tblGrid>
                <a:gridCol w="1168400"/>
                <a:gridCol w="584200"/>
                <a:gridCol w="585787"/>
                <a:gridCol w="606425"/>
                <a:gridCol w="595313"/>
                <a:gridCol w="638175"/>
                <a:gridCol w="627062"/>
                <a:gridCol w="595313"/>
                <a:gridCol w="658812"/>
                <a:gridCol w="595313"/>
                <a:gridCol w="617537"/>
                <a:gridCol w="595313"/>
                <a:gridCol w="604837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Unit Number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Oct 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Nov 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Dec 2013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Jan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Feb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Apr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May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Jun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Jul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Aug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Sep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Units Available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 (cfs)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14,200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17,900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16,600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16,600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16,600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10,300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 (kaf/month)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1040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940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840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Max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513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Most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513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Min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513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68" name="Text Box 176"/>
          <p:cNvSpPr txBox="1">
            <a:spLocks noChangeArrowheads="1"/>
          </p:cNvSpPr>
          <p:nvPr/>
        </p:nvSpPr>
        <p:spPr bwMode="auto">
          <a:xfrm>
            <a:off x="619449" y="0"/>
            <a:ext cx="793012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Glen Canyon Power Plant </a:t>
            </a:r>
            <a:r>
              <a:rPr lang="en-US" sz="1600" dirty="0" smtClean="0">
                <a:solidFill>
                  <a:srgbClr val="FFFFFF"/>
                </a:solidFill>
              </a:rPr>
              <a:t>Provisional </a:t>
            </a:r>
            <a:r>
              <a:rPr lang="en-US" sz="1600" dirty="0">
                <a:solidFill>
                  <a:srgbClr val="FFFFFF"/>
                </a:solidFill>
              </a:rPr>
              <a:t>Unit Outage Schedule for Water Year </a:t>
            </a:r>
            <a:r>
              <a:rPr lang="en-US" sz="1600" dirty="0" smtClean="0">
                <a:solidFill>
                  <a:srgbClr val="FFFFFF"/>
                </a:solidFill>
              </a:rPr>
              <a:t>2014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469" name="Rectangle 173"/>
          <p:cNvSpPr>
            <a:spLocks noChangeArrowheads="1"/>
          </p:cNvSpPr>
          <p:nvPr/>
        </p:nvSpPr>
        <p:spPr bwMode="auto">
          <a:xfrm>
            <a:off x="2852382" y="1691640"/>
            <a:ext cx="584356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78" name="Rectangle 173"/>
          <p:cNvSpPr>
            <a:spLocks noChangeArrowheads="1"/>
          </p:cNvSpPr>
          <p:nvPr/>
        </p:nvSpPr>
        <p:spPr bwMode="auto">
          <a:xfrm>
            <a:off x="1387476" y="2362199"/>
            <a:ext cx="751874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80" name="Rectangle 173"/>
          <p:cNvSpPr>
            <a:spLocks noChangeArrowheads="1"/>
          </p:cNvSpPr>
          <p:nvPr/>
        </p:nvSpPr>
        <p:spPr bwMode="auto">
          <a:xfrm>
            <a:off x="4290029" y="3355848"/>
            <a:ext cx="43891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173"/>
          <p:cNvSpPr>
            <a:spLocks noChangeArrowheads="1"/>
          </p:cNvSpPr>
          <p:nvPr/>
        </p:nvSpPr>
        <p:spPr bwMode="auto">
          <a:xfrm>
            <a:off x="4280049" y="3027104"/>
            <a:ext cx="43891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173"/>
          <p:cNvSpPr>
            <a:spLocks noChangeArrowheads="1"/>
          </p:cNvSpPr>
          <p:nvPr/>
        </p:nvSpPr>
        <p:spPr bwMode="auto">
          <a:xfrm>
            <a:off x="1371600" y="2697480"/>
            <a:ext cx="5779826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Rectangle 184"/>
          <p:cNvSpPr>
            <a:spLocks noChangeArrowheads="1"/>
          </p:cNvSpPr>
          <p:nvPr/>
        </p:nvSpPr>
        <p:spPr bwMode="auto">
          <a:xfrm>
            <a:off x="7797483" y="976840"/>
            <a:ext cx="365760" cy="1576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73"/>
          <p:cNvSpPr>
            <a:spLocks noChangeArrowheads="1"/>
          </p:cNvSpPr>
          <p:nvPr/>
        </p:nvSpPr>
        <p:spPr bwMode="auto">
          <a:xfrm>
            <a:off x="3821292" y="2014795"/>
            <a:ext cx="34747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635" y="6111258"/>
            <a:ext cx="4794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Tx/>
              <a:buAutoNum type="arabicPlain"/>
            </a:pPr>
            <a:r>
              <a:rPr lang="en-US" sz="1200" dirty="0" smtClean="0">
                <a:solidFill>
                  <a:srgbClr val="FFFFFF"/>
                </a:solidFill>
              </a:rPr>
              <a:t>Projected release, based on  Feb 2014 Inflow Projections and 24-Month Study model runs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6044625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(updated 2-13-2014)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173"/>
          <p:cNvSpPr>
            <a:spLocks noChangeArrowheads="1"/>
          </p:cNvSpPr>
          <p:nvPr/>
        </p:nvSpPr>
        <p:spPr bwMode="auto">
          <a:xfrm>
            <a:off x="7151426" y="2697480"/>
            <a:ext cx="1544517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562600" y="3581400"/>
            <a:ext cx="782637" cy="1038225"/>
            <a:chOff x="4343400" y="3838575"/>
            <a:chExt cx="782638" cy="1038225"/>
          </a:xfrm>
        </p:grpSpPr>
        <p:cxnSp>
          <p:nvCxnSpPr>
            <p:cNvPr id="47" name="Straight Connector 46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13,600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16437" y="46482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16,600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5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343400" y="3581400"/>
            <a:ext cx="782637" cy="1038225"/>
            <a:chOff x="4343400" y="3838575"/>
            <a:chExt cx="782638" cy="1038225"/>
          </a:xfrm>
        </p:grpSpPr>
        <p:cxnSp>
          <p:nvCxnSpPr>
            <p:cNvPr id="54" name="Straight Connector 53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10,300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16437" y="46482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16,600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4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Rectangle 173"/>
          <p:cNvSpPr>
            <a:spLocks noChangeArrowheads="1"/>
          </p:cNvSpPr>
          <p:nvPr/>
        </p:nvSpPr>
        <p:spPr bwMode="auto">
          <a:xfrm>
            <a:off x="1387476" y="1999622"/>
            <a:ext cx="1464906" cy="185794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5" name="Group 19"/>
          <p:cNvGrpSpPr>
            <a:grpSpLocks/>
          </p:cNvGrpSpPr>
          <p:nvPr/>
        </p:nvGrpSpPr>
        <p:grpSpPr bwMode="auto">
          <a:xfrm>
            <a:off x="1910750" y="3590357"/>
            <a:ext cx="808726" cy="1069926"/>
            <a:chOff x="4343400" y="3838575"/>
            <a:chExt cx="808727" cy="1069926"/>
          </a:xfrm>
        </p:grpSpPr>
        <p:cxnSp>
          <p:nvCxnSpPr>
            <p:cNvPr id="36" name="Straight Connector 35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5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20,000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08179" y="4679901"/>
              <a:ext cx="743948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14,300</a:t>
              </a:r>
              <a:endParaRPr lang="en-US" sz="900" b="1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4" name="Group 19"/>
          <p:cNvGrpSpPr>
            <a:grpSpLocks/>
          </p:cNvGrpSpPr>
          <p:nvPr/>
        </p:nvGrpSpPr>
        <p:grpSpPr bwMode="auto">
          <a:xfrm>
            <a:off x="3716868" y="3600738"/>
            <a:ext cx="782637" cy="1038225"/>
            <a:chOff x="4343400" y="3838575"/>
            <a:chExt cx="782638" cy="1038225"/>
          </a:xfrm>
        </p:grpSpPr>
        <p:cxnSp>
          <p:nvCxnSpPr>
            <p:cNvPr id="75" name="Straight Connector 74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4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13,600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516437" y="46482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10,300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5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Group 19"/>
          <p:cNvGrpSpPr>
            <a:grpSpLocks/>
          </p:cNvGrpSpPr>
          <p:nvPr/>
        </p:nvGrpSpPr>
        <p:grpSpPr bwMode="auto">
          <a:xfrm>
            <a:off x="7396321" y="3648363"/>
            <a:ext cx="782637" cy="1038225"/>
            <a:chOff x="4343400" y="3838575"/>
            <a:chExt cx="782638" cy="1038225"/>
          </a:xfrm>
        </p:grpSpPr>
        <p:cxnSp>
          <p:nvCxnSpPr>
            <p:cNvPr id="83" name="Straight Connector 82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4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16,600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16437" y="46482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10,300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8679722" y="54925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7.48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184"/>
          <p:cNvSpPr>
            <a:spLocks noChangeArrowheads="1"/>
          </p:cNvSpPr>
          <p:nvPr/>
        </p:nvSpPr>
        <p:spPr bwMode="auto">
          <a:xfrm>
            <a:off x="8275320" y="2359992"/>
            <a:ext cx="365760" cy="1576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Rectangle 184"/>
          <p:cNvSpPr>
            <a:spLocks noChangeArrowheads="1"/>
          </p:cNvSpPr>
          <p:nvPr/>
        </p:nvSpPr>
        <p:spPr bwMode="auto">
          <a:xfrm>
            <a:off x="7787640" y="1311148"/>
            <a:ext cx="365760" cy="1576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Rectangle 173"/>
          <p:cNvSpPr>
            <a:spLocks noChangeArrowheads="1"/>
          </p:cNvSpPr>
          <p:nvPr/>
        </p:nvSpPr>
        <p:spPr bwMode="auto">
          <a:xfrm>
            <a:off x="5552530" y="2008196"/>
            <a:ext cx="34747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4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0746" name="Group 1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62514785"/>
              </p:ext>
            </p:extLst>
          </p:nvPr>
        </p:nvGraphicFramePr>
        <p:xfrm>
          <a:off x="228600" y="304800"/>
          <a:ext cx="8472487" cy="5806440"/>
        </p:xfrm>
        <a:graphic>
          <a:graphicData uri="http://schemas.openxmlformats.org/drawingml/2006/table">
            <a:tbl>
              <a:tblPr/>
              <a:tblGrid>
                <a:gridCol w="1168400"/>
                <a:gridCol w="584200"/>
                <a:gridCol w="585787"/>
                <a:gridCol w="606425"/>
                <a:gridCol w="595313"/>
                <a:gridCol w="638175"/>
                <a:gridCol w="627062"/>
                <a:gridCol w="595313"/>
                <a:gridCol w="658812"/>
                <a:gridCol w="595313"/>
                <a:gridCol w="617537"/>
                <a:gridCol w="595313"/>
                <a:gridCol w="604837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Unit Number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Oct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Nov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Dec 2014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Jan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Feb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Apr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May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Jun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Jul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Aug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Sep 2015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Units Available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 (cfs)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10,300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16,800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16,800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16,800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10,300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17,100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Capacity (kaf/month)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1060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1040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1040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860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1040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Max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955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Most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Min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kaf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68" name="Text Box 176"/>
          <p:cNvSpPr txBox="1">
            <a:spLocks noChangeArrowheads="1"/>
          </p:cNvSpPr>
          <p:nvPr/>
        </p:nvSpPr>
        <p:spPr bwMode="auto">
          <a:xfrm>
            <a:off x="619448" y="0"/>
            <a:ext cx="79596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Glen Canyon Power Plant </a:t>
            </a:r>
            <a:r>
              <a:rPr lang="en-US" sz="1600" u="sng" dirty="0" smtClean="0">
                <a:solidFill>
                  <a:srgbClr val="FFFFFF"/>
                </a:solidFill>
              </a:rPr>
              <a:t>Provisional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Unit Outage Schedule for Water Year </a:t>
            </a:r>
            <a:r>
              <a:rPr lang="en-US" sz="1600" dirty="0" smtClean="0">
                <a:solidFill>
                  <a:srgbClr val="FFFFFF"/>
                </a:solidFill>
              </a:rPr>
              <a:t>2015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0" name="Rectangle 173"/>
          <p:cNvSpPr>
            <a:spLocks noChangeArrowheads="1"/>
          </p:cNvSpPr>
          <p:nvPr/>
        </p:nvSpPr>
        <p:spPr bwMode="auto">
          <a:xfrm>
            <a:off x="1371599" y="2697480"/>
            <a:ext cx="6608763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195" y="6111258"/>
            <a:ext cx="472451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FontTx/>
              <a:buAutoNum type="arabicPlain"/>
            </a:pPr>
            <a:r>
              <a:rPr lang="en-US" sz="1100" dirty="0" smtClean="0">
                <a:solidFill>
                  <a:srgbClr val="FFFFFF"/>
                </a:solidFill>
              </a:rPr>
              <a:t>Projected release, based on  Jan 2014 Min and Max Probable Inflow Projections and 24-Month Study model runs</a:t>
            </a:r>
          </a:p>
          <a:p>
            <a:pPr marL="228600" indent="-228600" algn="l">
              <a:buFontTx/>
              <a:buAutoNum type="arabicPlain"/>
            </a:pPr>
            <a:r>
              <a:rPr lang="en-US" sz="1100" dirty="0">
                <a:solidFill>
                  <a:srgbClr val="FFFFFF"/>
                </a:solidFill>
              </a:rPr>
              <a:t>Projected release, based on  </a:t>
            </a:r>
            <a:r>
              <a:rPr lang="en-US" sz="1100" dirty="0" smtClean="0">
                <a:solidFill>
                  <a:srgbClr val="FFFFFF"/>
                </a:solidFill>
              </a:rPr>
              <a:t>Feb 2014 Most Probable Inflow </a:t>
            </a:r>
            <a:r>
              <a:rPr lang="en-US" sz="1100" dirty="0">
                <a:solidFill>
                  <a:srgbClr val="FFFFFF"/>
                </a:solidFill>
              </a:rPr>
              <a:t>Projections and 24-Month Study model runs</a:t>
            </a:r>
          </a:p>
          <a:p>
            <a:pPr marL="228600" indent="-228600" algn="l">
              <a:buFontTx/>
              <a:buAutoNum type="arabicPlain"/>
            </a:pPr>
            <a:endParaRPr lang="en-US" sz="1100" dirty="0" smtClean="0">
              <a:solidFill>
                <a:srgbClr val="FFFFFF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6044625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(updated 2-13-2014)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50851"/>
            <a:ext cx="651353" cy="307149"/>
          </a:xfrm>
        </p:spPr>
        <p:txBody>
          <a:bodyPr/>
          <a:lstStyle/>
          <a:p>
            <a:pPr algn="l">
              <a:defRPr/>
            </a:pPr>
            <a:fld id="{D95D6241-8AF8-44B7-A3DE-1EB233971F4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5" name="Group 19"/>
          <p:cNvGrpSpPr>
            <a:grpSpLocks/>
          </p:cNvGrpSpPr>
          <p:nvPr/>
        </p:nvGrpSpPr>
        <p:grpSpPr bwMode="auto">
          <a:xfrm>
            <a:off x="4324205" y="3623695"/>
            <a:ext cx="782637" cy="1038225"/>
            <a:chOff x="4343400" y="3838575"/>
            <a:chExt cx="782638" cy="1038225"/>
          </a:xfrm>
        </p:grpSpPr>
        <p:cxnSp>
          <p:nvCxnSpPr>
            <p:cNvPr id="66" name="Straight Connector 65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10,600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516437" y="46482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16,800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4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173"/>
          <p:cNvSpPr>
            <a:spLocks noChangeArrowheads="1"/>
          </p:cNvSpPr>
          <p:nvPr/>
        </p:nvSpPr>
        <p:spPr bwMode="auto">
          <a:xfrm>
            <a:off x="2322054" y="1309574"/>
            <a:ext cx="638062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Rectangle 173"/>
          <p:cNvSpPr>
            <a:spLocks noChangeArrowheads="1"/>
          </p:cNvSpPr>
          <p:nvPr/>
        </p:nvSpPr>
        <p:spPr bwMode="auto">
          <a:xfrm>
            <a:off x="4230666" y="2030920"/>
            <a:ext cx="43891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Rectangle 173"/>
          <p:cNvSpPr>
            <a:spLocks noChangeArrowheads="1"/>
          </p:cNvSpPr>
          <p:nvPr/>
        </p:nvSpPr>
        <p:spPr bwMode="auto">
          <a:xfrm>
            <a:off x="4220686" y="1702176"/>
            <a:ext cx="43891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8" name="Group 19"/>
          <p:cNvGrpSpPr>
            <a:grpSpLocks/>
          </p:cNvGrpSpPr>
          <p:nvPr/>
        </p:nvGrpSpPr>
        <p:grpSpPr bwMode="auto">
          <a:xfrm>
            <a:off x="5572753" y="3609407"/>
            <a:ext cx="782637" cy="1038225"/>
            <a:chOff x="4343400" y="3838575"/>
            <a:chExt cx="782638" cy="1038225"/>
          </a:xfrm>
        </p:grpSpPr>
        <p:cxnSp>
          <p:nvCxnSpPr>
            <p:cNvPr id="79" name="Straight Connector 78"/>
            <p:cNvCxnSpPr/>
            <p:nvPr/>
          </p:nvCxnSpPr>
          <p:spPr>
            <a:xfrm rot="10800000" flipV="1">
              <a:off x="4416425" y="4343400"/>
              <a:ext cx="649288" cy="533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cxnSpLocks noChangeAspect="1"/>
            </p:cNvCxnSpPr>
            <p:nvPr/>
          </p:nvCxnSpPr>
          <p:spPr>
            <a:xfrm rot="10800000" flipV="1">
              <a:off x="4435476" y="3838575"/>
              <a:ext cx="630238" cy="504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4572000" y="41148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5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343400" y="43434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17,100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516437" y="4648200"/>
              <a:ext cx="6096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 smtClean="0">
                  <a:solidFill>
                    <a:schemeClr val="bg1"/>
                  </a:solidFill>
                  <a:latin typeface="Arial" charset="0"/>
                </a:rPr>
                <a:t>13,900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43400" y="3886200"/>
              <a:ext cx="533401" cy="228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6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694760" y="549252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674635" y="580869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7.48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638628" y="5194539"/>
            <a:ext cx="52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184"/>
          <p:cNvSpPr>
            <a:spLocks noChangeArrowheads="1"/>
          </p:cNvSpPr>
          <p:nvPr/>
        </p:nvSpPr>
        <p:spPr bwMode="auto">
          <a:xfrm>
            <a:off x="1416951" y="1675304"/>
            <a:ext cx="671155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Rectangle 173"/>
          <p:cNvSpPr>
            <a:spLocks noChangeArrowheads="1"/>
          </p:cNvSpPr>
          <p:nvPr/>
        </p:nvSpPr>
        <p:spPr bwMode="auto">
          <a:xfrm>
            <a:off x="5964072" y="2996870"/>
            <a:ext cx="32365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173"/>
          <p:cNvSpPr>
            <a:spLocks noChangeArrowheads="1"/>
          </p:cNvSpPr>
          <p:nvPr/>
        </p:nvSpPr>
        <p:spPr bwMode="auto">
          <a:xfrm>
            <a:off x="3765792" y="3302436"/>
            <a:ext cx="411480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173"/>
          <p:cNvSpPr>
            <a:spLocks noChangeArrowheads="1"/>
          </p:cNvSpPr>
          <p:nvPr/>
        </p:nvSpPr>
        <p:spPr bwMode="auto">
          <a:xfrm>
            <a:off x="3755812" y="2973692"/>
            <a:ext cx="411480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173"/>
          <p:cNvSpPr>
            <a:spLocks noChangeArrowheads="1"/>
          </p:cNvSpPr>
          <p:nvPr/>
        </p:nvSpPr>
        <p:spPr bwMode="auto">
          <a:xfrm>
            <a:off x="8351937" y="997015"/>
            <a:ext cx="323652" cy="15544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3" y="259306"/>
            <a:ext cx="7838187" cy="59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7282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24776</TotalTime>
  <Words>672</Words>
  <Application>Microsoft Macintosh PowerPoint</Application>
  <PresentationFormat>On-screen Show (4:3)</PresentationFormat>
  <Paragraphs>283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Office 2004 Test Drive User</cp:lastModifiedBy>
  <cp:revision>861</cp:revision>
  <cp:lastPrinted>2013-10-23T15:58:32Z</cp:lastPrinted>
  <dcterms:created xsi:type="dcterms:W3CDTF">2004-03-19T17:04:19Z</dcterms:created>
  <dcterms:modified xsi:type="dcterms:W3CDTF">2014-03-27T15:43:19Z</dcterms:modified>
</cp:coreProperties>
</file>