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08" r:id="rId3"/>
    <p:sldId id="409" r:id="rId4"/>
    <p:sldId id="415" r:id="rId5"/>
    <p:sldId id="416" r:id="rId6"/>
    <p:sldId id="417" r:id="rId7"/>
    <p:sldId id="400" r:id="rId8"/>
    <p:sldId id="411" r:id="rId9"/>
    <p:sldId id="413" r:id="rId10"/>
    <p:sldId id="414" r:id="rId11"/>
    <p:sldId id="349" r:id="rId12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703" autoAdjust="0"/>
  </p:normalViewPr>
  <p:slideViewPr>
    <p:cSldViewPr>
      <p:cViewPr varScale="1">
        <p:scale>
          <a:sx n="73" d="100"/>
          <a:sy n="73" d="100"/>
        </p:scale>
        <p:origin x="-2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410" y="-102"/>
      </p:cViewPr>
      <p:guideLst>
        <p:guide orient="horz" pos="2967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6F87F35-375E-4D3B-8073-1E19DE908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9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4375" y="4473575"/>
            <a:ext cx="5703888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5A33081-856A-4828-9201-2E0681F4D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12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337"/>
            <a:fld id="{3EAD5E62-F0CC-47DE-9DF5-F953F11314A1}" type="slidenum">
              <a:rPr lang="en-US" smtClean="0">
                <a:latin typeface="Arial" charset="0"/>
              </a:rPr>
              <a:pPr defTabSz="946337"/>
              <a:t>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895350"/>
            <a:ext cx="4295775" cy="3221038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9486" y="4434110"/>
            <a:ext cx="4952768" cy="186171"/>
          </a:xfrm>
          <a:noFill/>
          <a:ln/>
        </p:spPr>
        <p:txBody>
          <a:bodyPr lIns="0" tIns="0" rIns="0" bIns="0">
            <a:spAutoFit/>
          </a:bodyPr>
          <a:lstStyle/>
          <a:p>
            <a:pPr defTabSz="464241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90A40-812F-402F-B4EB-4D508A65E7A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895350"/>
            <a:ext cx="4294188" cy="3221038"/>
          </a:xfrm>
          <a:solidFill>
            <a:srgbClr val="FFFFFF"/>
          </a:solidFill>
          <a:ln/>
        </p:spPr>
      </p:sp>
      <p:sp>
        <p:nvSpPr>
          <p:cNvPr id="512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09522" y="4434289"/>
            <a:ext cx="4953221" cy="433127"/>
          </a:xfrm>
          <a:noFill/>
          <a:ln/>
        </p:spPr>
        <p:txBody>
          <a:bodyPr lIns="0" tIns="0" rIns="0" bIns="0">
            <a:spAutoFit/>
          </a:bodyPr>
          <a:lstStyle/>
          <a:p>
            <a:pPr defTabSz="468355"/>
            <a:r>
              <a:rPr lang="en-US" dirty="0" smtClean="0"/>
              <a:t>Go to P:\FontenelleOps\FontenelleDailyOps.xls to get most recent plot</a:t>
            </a:r>
          </a:p>
          <a:p>
            <a:pPr defTabSz="468355"/>
            <a:endParaRPr lang="en-US" dirty="0" smtClean="0"/>
          </a:p>
          <a:p>
            <a:pPr defTabSz="468355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95AA9-D15E-4845-B606-3D610F77741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6688" y="895350"/>
            <a:ext cx="4297362" cy="3222625"/>
          </a:xfrm>
          <a:solidFill>
            <a:srgbClr val="FFFFFF"/>
          </a:solidFill>
          <a:ln/>
        </p:spPr>
      </p:sp>
      <p:sp>
        <p:nvSpPr>
          <p:cNvPr id="614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09522" y="4434289"/>
            <a:ext cx="4953221" cy="433127"/>
          </a:xfrm>
          <a:noFill/>
          <a:ln/>
        </p:spPr>
        <p:txBody>
          <a:bodyPr lIns="0" tIns="0" rIns="0" bIns="0">
            <a:spAutoFit/>
          </a:bodyPr>
          <a:lstStyle/>
          <a:p>
            <a:pPr defTabSz="468355"/>
            <a:r>
              <a:rPr lang="en-US" dirty="0" smtClean="0"/>
              <a:t>Go to P:\FontenelleOps\FontenelleDailyOps.xls to get most recent plot</a:t>
            </a:r>
          </a:p>
          <a:p>
            <a:pPr defTabSz="468355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337"/>
            <a:fld id="{3EAD5E62-F0CC-47DE-9DF5-F953F11314A1}" type="slidenum">
              <a:rPr lang="en-US" smtClean="0">
                <a:latin typeface="Arial" charset="0"/>
              </a:rPr>
              <a:pPr defTabSz="946337"/>
              <a:t>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895350"/>
            <a:ext cx="4295775" cy="3221038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9486" y="4434110"/>
            <a:ext cx="4952768" cy="186171"/>
          </a:xfrm>
          <a:noFill/>
          <a:ln/>
        </p:spPr>
        <p:txBody>
          <a:bodyPr lIns="0" tIns="0" rIns="0" bIns="0">
            <a:spAutoFit/>
          </a:bodyPr>
          <a:lstStyle/>
          <a:p>
            <a:pPr defTabSz="464241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DBA4-1E3D-4A9E-92F1-4FCF8A57B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FC03-8C3A-42BD-AD0F-DD2852D6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CA53-296F-4D82-934D-3DC8DE343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C9A3-BF44-4A17-B9AD-0513B1E6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FCFB-55AE-4613-A1EC-DDC2D908F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71600-0708-4579-A19C-CB15B5DDC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56E2-73A8-4AA4-AB7A-1EF529434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8A0B-32DB-4BB5-BF83-C4CD218FC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DBAF-C9E8-41A8-B368-4E448255E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D9A4-66FE-424A-A363-877442D22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277E-AF43-4DF9-8927-160AFBAA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C588-9526-4F65-98FE-870690BAA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D092-242F-4031-A7A7-71F2B08C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5FCC8-CD80-45A6-B349-65E6018E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F71EE24-B3E3-423A-B91A-7509A5700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3058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USBR Updates: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Green River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CRFS Meeting March </a:t>
            </a:r>
            <a:r>
              <a:rPr lang="en-US" sz="2400" b="1" i="1" dirty="0" smtClean="0">
                <a:solidFill>
                  <a:schemeClr val="bg1"/>
                </a:solidFill>
              </a:rPr>
              <a:t>26, 2015</a:t>
            </a:r>
            <a:endParaRPr lang="en-US" sz="2400" b="1" i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Yampa River Classifications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820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0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685800" y="228600"/>
            <a:ext cx="80137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14313" indent="-214313" algn="ctr" defTabSz="457200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Spring </a:t>
            </a:r>
            <a:r>
              <a:rPr lang="en-GB" sz="3600" b="1" dirty="0" smtClean="0">
                <a:solidFill>
                  <a:schemeClr val="bg1"/>
                </a:solidFill>
              </a:rPr>
              <a:t>2015 </a:t>
            </a:r>
            <a:r>
              <a:rPr lang="en-GB" sz="3600" b="1" dirty="0">
                <a:solidFill>
                  <a:schemeClr val="bg1"/>
                </a:solidFill>
              </a:rPr>
              <a:t>Hydrograph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3762"/>
            <a:ext cx="8166100" cy="5278438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3762"/>
            <a:ext cx="8166099" cy="5278437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3763"/>
            <a:ext cx="8166100" cy="5278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Green River Operations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1"/>
            <a:ext cx="8534400" cy="39624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Fontenelle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Flaming Gorge</a:t>
            </a:r>
          </a:p>
        </p:txBody>
      </p:sp>
      <p:pic>
        <p:nvPicPr>
          <p:cNvPr id="6" name="Picture 3" descr="green_inpu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3993011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sosceles Triangle 6"/>
          <p:cNvSpPr/>
          <p:nvPr/>
        </p:nvSpPr>
        <p:spPr bwMode="auto">
          <a:xfrm>
            <a:off x="5867400" y="3733800"/>
            <a:ext cx="152400" cy="152400"/>
          </a:xfrm>
          <a:prstGeom prst="triangl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6400800" y="5410200"/>
            <a:ext cx="152400" cy="152400"/>
          </a:xfrm>
          <a:prstGeom prst="triangl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Fontenelle Operations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fontn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717435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50825"/>
            <a:ext cx="8013700" cy="665163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 smtClean="0">
                <a:solidFill>
                  <a:schemeClr val="bg1"/>
                </a:solidFill>
              </a:rPr>
              <a:t>Fontenelle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8534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Storage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Live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Capacity 	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345,000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AF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Capacity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on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3/25/15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</a:rPr>
              <a:t>199,063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AF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	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(58% full)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</a:rPr>
              <a:t>high for March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	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Pool Elevation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Reservoir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Elev. (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Min)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6463.00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feet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Elevation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on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3/25/15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	   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</a:rPr>
              <a:t>6485.66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feet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Elevation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above (Min)	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22.70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feet</a:t>
            </a:r>
          </a:p>
          <a:p>
            <a:pPr eaLnBrk="0" hangingPunct="0"/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Inflow and Release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Average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Inflow		  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1,437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cfs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Average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Release		 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1,250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cfs </a:t>
            </a:r>
          </a:p>
        </p:txBody>
      </p:sp>
    </p:spTree>
    <p:extLst>
      <p:ext uri="{BB962C8B-B14F-4D97-AF65-F5344CB8AC3E}">
        <p14:creationId xmlns:p14="http://schemas.microsoft.com/office/powerpoint/2010/main" val="3415233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700088" y="249238"/>
            <a:ext cx="7834312" cy="665162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4000" b="1" smtClean="0">
                <a:solidFill>
                  <a:schemeClr val="bg1"/>
                </a:solidFill>
              </a:rPr>
              <a:t>Fontenelle Reservoir Elevation</a:t>
            </a:r>
            <a:endParaRPr lang="en-GB" sz="320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14400"/>
            <a:ext cx="8001000" cy="53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76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3072"/>
            <a:ext cx="8382000" cy="542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50825"/>
            <a:ext cx="7834312" cy="665163"/>
          </a:xfrm>
        </p:spPr>
        <p:txBody>
          <a:bodyPr lIns="0" tIns="0" rIns="0" bIns="0"/>
          <a:lstStyle/>
          <a:p>
            <a:pPr marL="214313" indent="-214313" algn="ctr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 err="1" smtClean="0">
                <a:solidFill>
                  <a:schemeClr val="bg1"/>
                </a:solidFill>
              </a:rPr>
              <a:t>Fontenelle</a:t>
            </a:r>
            <a:r>
              <a:rPr lang="en-GB" sz="3600" b="1" dirty="0" smtClean="0">
                <a:solidFill>
                  <a:schemeClr val="bg1"/>
                </a:solidFill>
              </a:rPr>
              <a:t> Inflow and Release</a:t>
            </a: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2514600" y="1799182"/>
            <a:ext cx="182880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2014 Apr </a:t>
            </a:r>
            <a:r>
              <a:rPr lang="en-US" sz="1200" b="1" dirty="0"/>
              <a:t>– Jul Inflow</a:t>
            </a:r>
          </a:p>
          <a:p>
            <a:pPr algn="ctr"/>
            <a:r>
              <a:rPr lang="en-US" sz="1200" b="1" dirty="0" smtClean="0"/>
              <a:t>1,020 KAF (141%)</a:t>
            </a:r>
            <a:endParaRPr lang="en-US" sz="1200" b="1" dirty="0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H="1">
            <a:off x="2590800" y="23241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86" name="Line 18"/>
          <p:cNvSpPr>
            <a:spLocks noChangeShapeType="1"/>
          </p:cNvSpPr>
          <p:nvPr/>
        </p:nvSpPr>
        <p:spPr bwMode="auto">
          <a:xfrm flipH="1">
            <a:off x="5791200" y="3733800"/>
            <a:ext cx="1096392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85" name="Text Box 17"/>
          <p:cNvSpPr txBox="1">
            <a:spLocks noChangeArrowheads="1"/>
          </p:cNvSpPr>
          <p:nvPr/>
        </p:nvSpPr>
        <p:spPr bwMode="auto">
          <a:xfrm>
            <a:off x="6096000" y="3023027"/>
            <a:ext cx="198120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2015 Projected releases between 1,700-2,600 cfs over summer</a:t>
            </a:r>
            <a:endParaRPr lang="en-US" sz="1200" b="1" u="sng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429000" y="3045767"/>
            <a:ext cx="182880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2015 Apr </a:t>
            </a:r>
            <a:r>
              <a:rPr lang="en-US" sz="1200" b="1" dirty="0"/>
              <a:t>– Jul Inflow</a:t>
            </a:r>
          </a:p>
          <a:p>
            <a:pPr algn="ctr"/>
            <a:r>
              <a:rPr lang="en-US" sz="1200" b="1" dirty="0" smtClean="0"/>
              <a:t>640 KAF (88%)</a:t>
            </a:r>
            <a:endParaRPr lang="en-US" sz="1200" b="1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4724400" y="3581399"/>
            <a:ext cx="640672" cy="4202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42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3" grpId="0" animBg="1"/>
      <p:bldP spid="160784" grpId="0" animBg="1"/>
      <p:bldP spid="160786" grpId="0" animBg="1"/>
      <p:bldP spid="16078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Flaming Gorge Operations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80010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50825"/>
            <a:ext cx="8013700" cy="665163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 smtClean="0">
                <a:solidFill>
                  <a:schemeClr val="bg1"/>
                </a:solidFill>
              </a:rPr>
              <a:t>Flaming Gorge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600200" y="1295400"/>
            <a:ext cx="639309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Live Capacity 		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3.752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	MAF</a:t>
            </a:r>
          </a:p>
          <a:p>
            <a:pPr eaLnBrk="0" hangingPunct="0"/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Capacity on 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</a:rPr>
              <a:t>3/25/15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</a:rPr>
              <a:t>3.180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		MAF</a:t>
            </a:r>
          </a:p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Available Space		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572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	MAF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(85%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full)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Reservoir Elev.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		   6040.00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feet</a:t>
            </a:r>
          </a:p>
          <a:p>
            <a:pPr eaLnBrk="0" hangingPunct="0"/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Elevation on 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</a:rPr>
              <a:t>3/25/15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		   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</a:rPr>
              <a:t>6025.51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	feet</a:t>
            </a:r>
          </a:p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Elevation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below (Full)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14.49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feet</a:t>
            </a:r>
          </a:p>
          <a:p>
            <a:pPr eaLnBrk="0" hangingPunct="0"/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Average Inflow		  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1,290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cfs</a:t>
            </a:r>
          </a:p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Average Release		 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2,000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	cfs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4313" indent="-214313" defTabSz="457200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Upper Green Classifications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772400" cy="4906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7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38542</TotalTime>
  <Words>99</Words>
  <Application>Microsoft Office PowerPoint</Application>
  <PresentationFormat>On-screen Show (4:3)</PresentationFormat>
  <Paragraphs>53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Green River Operations</vt:lpstr>
      <vt:lpstr>Fontenelle Operations</vt:lpstr>
      <vt:lpstr>Fontenelle</vt:lpstr>
      <vt:lpstr>Fontenelle Reservoir Elevation</vt:lpstr>
      <vt:lpstr>Fontenelle Inflow and Release</vt:lpstr>
      <vt:lpstr>Flaming Gorge Operations</vt:lpstr>
      <vt:lpstr>Flaming Gorge</vt:lpstr>
      <vt:lpstr>Upper Green Classifications</vt:lpstr>
      <vt:lpstr>Yampa River Classifications</vt:lpstr>
      <vt:lpstr>PowerPoint Presentation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Patno, Heather E</cp:lastModifiedBy>
  <cp:revision>934</cp:revision>
  <dcterms:created xsi:type="dcterms:W3CDTF">2004-03-19T17:04:19Z</dcterms:created>
  <dcterms:modified xsi:type="dcterms:W3CDTF">2015-03-26T14:57:53Z</dcterms:modified>
</cp:coreProperties>
</file>